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301" r:id="rId3"/>
    <p:sldId id="303" r:id="rId4"/>
    <p:sldId id="302" r:id="rId5"/>
    <p:sldId id="304" r:id="rId6"/>
    <p:sldId id="305" r:id="rId7"/>
    <p:sldId id="306" r:id="rId8"/>
    <p:sldId id="307" r:id="rId9"/>
    <p:sldId id="326" r:id="rId10"/>
    <p:sldId id="308" r:id="rId11"/>
    <p:sldId id="309" r:id="rId12"/>
    <p:sldId id="325" r:id="rId13"/>
    <p:sldId id="310" r:id="rId14"/>
    <p:sldId id="311" r:id="rId15"/>
    <p:sldId id="312" r:id="rId16"/>
    <p:sldId id="268" r:id="rId17"/>
    <p:sldId id="269" r:id="rId18"/>
    <p:sldId id="270" r:id="rId19"/>
    <p:sldId id="271" r:id="rId20"/>
    <p:sldId id="272" r:id="rId21"/>
    <p:sldId id="273" r:id="rId22"/>
    <p:sldId id="313" r:id="rId23"/>
    <p:sldId id="314" r:id="rId24"/>
    <p:sldId id="315" r:id="rId25"/>
    <p:sldId id="316" r:id="rId26"/>
    <p:sldId id="317" r:id="rId27"/>
    <p:sldId id="324" r:id="rId28"/>
    <p:sldId id="318" r:id="rId29"/>
    <p:sldId id="319" r:id="rId30"/>
    <p:sldId id="320" r:id="rId31"/>
    <p:sldId id="321" r:id="rId32"/>
    <p:sldId id="322" r:id="rId33"/>
    <p:sldId id="323" r:id="rId34"/>
    <p:sldId id="30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10" autoAdjust="0"/>
    <p:restoredTop sz="94660"/>
  </p:normalViewPr>
  <p:slideViewPr>
    <p:cSldViewPr snapToGrid="0">
      <p:cViewPr varScale="1">
        <p:scale>
          <a:sx n="114" d="100"/>
          <a:sy n="114" d="100"/>
        </p:scale>
        <p:origin x="14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3/25/2024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3/25/2024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3/25/2024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55763"/>
            <a:ext cx="7772400" cy="2563812"/>
          </a:xfrm>
        </p:spPr>
        <p:txBody>
          <a:bodyPr>
            <a:normAutofit fontScale="90000"/>
          </a:bodyPr>
          <a:lstStyle/>
          <a:p>
            <a:r>
              <a:rPr lang="en-US" sz="3600" b="1" i="1" dirty="0" err="1">
                <a:latin typeface="+mn-lt"/>
                <a:cs typeface="Arial" panose="020B0604020202020204" pitchFamily="34" charset="0"/>
              </a:rPr>
              <a:t>Prakti</a:t>
            </a:r>
            <a:r>
              <a:rPr lang="sr-Latn-BA" sz="3600" b="1" i="1" dirty="0">
                <a:latin typeface="+mn-lt"/>
                <a:cs typeface="Arial" panose="020B0604020202020204" pitchFamily="34" charset="0"/>
              </a:rPr>
              <a:t>č</a:t>
            </a:r>
            <a:r>
              <a:rPr lang="en-US" sz="3600" b="1" i="1" dirty="0" err="1">
                <a:latin typeface="+mn-lt"/>
                <a:cs typeface="Arial" panose="020B0604020202020204" pitchFamily="34" charset="0"/>
              </a:rPr>
              <a:t>na</a:t>
            </a:r>
            <a:r>
              <a:rPr lang="en-US" sz="3600" b="1" i="1" dirty="0">
                <a:latin typeface="+mn-lt"/>
                <a:cs typeface="Arial" panose="020B0604020202020204" pitchFamily="34" charset="0"/>
              </a:rPr>
              <a:t> </a:t>
            </a:r>
            <a:r>
              <a:rPr lang="en-US" sz="3600" b="1" i="1" dirty="0" err="1">
                <a:latin typeface="+mn-lt"/>
                <a:cs typeface="Arial" panose="020B0604020202020204" pitchFamily="34" charset="0"/>
              </a:rPr>
              <a:t>rje</a:t>
            </a:r>
            <a:r>
              <a:rPr lang="sr-Latn-BA" sz="3600" b="1" i="1" dirty="0" err="1">
                <a:latin typeface="+mn-lt"/>
                <a:cs typeface="Arial" panose="020B0604020202020204" pitchFamily="34" charset="0"/>
              </a:rPr>
              <a:t>šenja</a:t>
            </a:r>
            <a:r>
              <a:rPr lang="sr-Latn-BA" sz="3600" b="1" i="1" dirty="0">
                <a:latin typeface="+mn-lt"/>
                <a:cs typeface="Arial" panose="020B0604020202020204" pitchFamily="34" charset="0"/>
              </a:rPr>
              <a:t> spornih pitanja </a:t>
            </a:r>
            <a:br>
              <a:rPr lang="sr-Latn-BA" sz="3600" b="1" i="1" dirty="0">
                <a:latin typeface="+mn-lt"/>
                <a:cs typeface="Arial" panose="020B0604020202020204" pitchFamily="34" charset="0"/>
              </a:rPr>
            </a:br>
            <a:r>
              <a:rPr lang="sr-Latn-BA" sz="3600" b="1" i="1" dirty="0">
                <a:latin typeface="+mn-lt"/>
                <a:cs typeface="Arial" panose="020B0604020202020204" pitchFamily="34" charset="0"/>
              </a:rPr>
              <a:t>iz oblasti </a:t>
            </a:r>
            <a:r>
              <a:rPr lang="sr-Latn-BA" sz="3600" b="1" i="1" u="sng" dirty="0">
                <a:latin typeface="+mn-lt"/>
                <a:cs typeface="Arial" panose="020B0604020202020204" pitchFamily="34" charset="0"/>
              </a:rPr>
              <a:t>radnih odnosa i zaštite na radu</a:t>
            </a:r>
            <a:r>
              <a:rPr lang="sr-Latn-BA" sz="3600" b="1" i="1" dirty="0">
                <a:latin typeface="+mn-lt"/>
                <a:cs typeface="Arial" panose="020B0604020202020204" pitchFamily="34" charset="0"/>
              </a:rPr>
              <a:t> </a:t>
            </a:r>
            <a:br>
              <a:rPr lang="sr-Latn-BA" sz="3600" b="1" i="1" dirty="0">
                <a:latin typeface="+mn-lt"/>
                <a:cs typeface="Arial" panose="020B0604020202020204" pitchFamily="34" charset="0"/>
              </a:rPr>
            </a:br>
            <a:r>
              <a:rPr lang="sr-Latn-BA" sz="3600" b="1" i="1" dirty="0">
                <a:latin typeface="+mn-lt"/>
                <a:cs typeface="Arial" panose="020B0604020202020204" pitchFamily="34" charset="0"/>
              </a:rPr>
              <a:t>sa posebnim osvrtom na postupanje inspekcije rada i </a:t>
            </a:r>
            <a:r>
              <a:rPr lang="sr-Latn-BA" sz="3600" b="1" i="1" dirty="0" err="1">
                <a:latin typeface="+mn-lt"/>
                <a:cs typeface="Arial" panose="020B0604020202020204" pitchFamily="34" charset="0"/>
              </a:rPr>
              <a:t>pregledom</a:t>
            </a:r>
            <a:r>
              <a:rPr lang="sr-Latn-BA" sz="3600" b="1" i="1" dirty="0">
                <a:latin typeface="+mn-lt"/>
                <a:cs typeface="Arial" panose="020B0604020202020204" pitchFamily="34" charset="0"/>
              </a:rPr>
              <a:t> aktuelne sudske prakse </a:t>
            </a:r>
            <a:endParaRPr lang="en-US" sz="3600" b="1" i="1" u="sng" dirty="0">
              <a:latin typeface="+mn-lt"/>
              <a:cs typeface="Arial" panose="020B0604020202020204" pitchFamily="34" charset="0"/>
            </a:endParaRPr>
          </a:p>
        </p:txBody>
      </p:sp>
      <p:sp>
        <p:nvSpPr>
          <p:cNvPr id="3" name="Subtitle 2"/>
          <p:cNvSpPr>
            <a:spLocks noGrp="1"/>
          </p:cNvSpPr>
          <p:nvPr>
            <p:ph type="subTitle" idx="1"/>
          </p:nvPr>
        </p:nvSpPr>
        <p:spPr>
          <a:xfrm>
            <a:off x="142875" y="4983163"/>
            <a:ext cx="6858000" cy="1655762"/>
          </a:xfrm>
        </p:spPr>
        <p:txBody>
          <a:bodyPr>
            <a:normAutofit fontScale="92500"/>
          </a:bodyPr>
          <a:lstStyle/>
          <a:p>
            <a:pPr algn="l"/>
            <a:r>
              <a:rPr lang="en-US" b="1" dirty="0" err="1">
                <a:latin typeface="Arial" panose="020B0604020202020204" pitchFamily="34" charset="0"/>
                <a:cs typeface="Arial" panose="020B0604020202020204" pitchFamily="34" charset="0"/>
              </a:rPr>
              <a:t>Predava</a:t>
            </a:r>
            <a:r>
              <a:rPr lang="sr-Latn-BA" b="1" dirty="0">
                <a:latin typeface="Arial" panose="020B0604020202020204" pitchFamily="34" charset="0"/>
                <a:cs typeface="Arial" panose="020B0604020202020204" pitchFamily="34" charset="0"/>
              </a:rPr>
              <a:t>č: </a:t>
            </a:r>
          </a:p>
          <a:p>
            <a:endParaRPr lang="sr-Latn-BA" b="1" dirty="0">
              <a:latin typeface="Arial" panose="020B0604020202020204" pitchFamily="34" charset="0"/>
              <a:cs typeface="Arial" panose="020B0604020202020204" pitchFamily="34" charset="0"/>
            </a:endParaRPr>
          </a:p>
          <a:p>
            <a:pPr algn="just"/>
            <a:r>
              <a:rPr lang="sr-Latn-BA" b="1" dirty="0">
                <a:latin typeface="Arial" panose="020B0604020202020204" pitchFamily="34" charset="0"/>
                <a:cs typeface="Arial" panose="020B0604020202020204" pitchFamily="34" charset="0"/>
              </a:rPr>
              <a:t>Branka Golić, </a:t>
            </a:r>
            <a:r>
              <a:rPr lang="en-US" b="1" dirty="0">
                <a:latin typeface="Arial" panose="020B0604020202020204" pitchFamily="34" charset="0"/>
                <a:cs typeface="Arial" panose="020B0604020202020204" pitchFamily="34" charset="0"/>
              </a:rPr>
              <a:t>r</a:t>
            </a:r>
            <a:r>
              <a:rPr lang="sr-Latn-BA" b="1" dirty="0">
                <a:latin typeface="Arial" panose="020B0604020202020204" pitchFamily="34" charset="0"/>
                <a:cs typeface="Arial" panose="020B0604020202020204" pitchFamily="34" charset="0"/>
              </a:rPr>
              <a:t>epublički inspektor </a:t>
            </a:r>
            <a:r>
              <a:rPr lang="en-US" b="1" dirty="0" err="1">
                <a:latin typeface="Arial" panose="020B0604020202020204" pitchFamily="34" charset="0"/>
                <a:cs typeface="Arial" panose="020B0604020202020204" pitchFamily="34" charset="0"/>
              </a:rPr>
              <a:t>rada</a:t>
            </a:r>
            <a:r>
              <a:rPr lang="en-US" b="1" dirty="0">
                <a:latin typeface="Arial" panose="020B0604020202020204" pitchFamily="34" charset="0"/>
                <a:cs typeface="Arial" panose="020B0604020202020204" pitchFamily="34" charset="0"/>
              </a:rPr>
              <a:t> </a:t>
            </a:r>
            <a:r>
              <a:rPr lang="sr-Latn-BA" dirty="0">
                <a:latin typeface="Arial" panose="020B0604020202020204" pitchFamily="34" charset="0"/>
                <a:cs typeface="Arial" panose="020B0604020202020204" pitchFamily="34" charset="0"/>
              </a:rPr>
              <a:t>Republičke uprave za inspekcijske poslove Republike Srpske</a:t>
            </a:r>
          </a:p>
        </p:txBody>
      </p:sp>
    </p:spTree>
    <p:extLst>
      <p:ext uri="{BB962C8B-B14F-4D97-AF65-F5344CB8AC3E}">
        <p14:creationId xmlns:p14="http://schemas.microsoft.com/office/powerpoint/2010/main" val="287605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C297F-FCCA-C6FC-AF6B-9082B4A671AB}"/>
              </a:ext>
            </a:extLst>
          </p:cNvPr>
          <p:cNvSpPr>
            <a:spLocks noGrp="1"/>
          </p:cNvSpPr>
          <p:nvPr>
            <p:ph idx="1"/>
          </p:nvPr>
        </p:nvSpPr>
        <p:spPr>
          <a:xfrm>
            <a:off x="628650" y="1797050"/>
            <a:ext cx="7886700" cy="4351338"/>
          </a:xfrm>
        </p:spPr>
        <p:txBody>
          <a:bodyPr>
            <a:normAutofit fontScale="85000" lnSpcReduction="20000"/>
          </a:bodyPr>
          <a:lstStyle/>
          <a:p>
            <a:pPr algn="just"/>
            <a:r>
              <a:rPr lang="en-US" b="0" i="0" dirty="0" err="1">
                <a:effectLst/>
                <a:latin typeface="Arial" panose="020B0604020202020204" pitchFamily="34" charset="0"/>
              </a:rPr>
              <a:t>Ugovor</a:t>
            </a:r>
            <a:r>
              <a:rPr lang="en-US" b="0" i="0" dirty="0">
                <a:effectLst/>
                <a:latin typeface="Arial" panose="020B0604020202020204" pitchFamily="34" charset="0"/>
              </a:rPr>
              <a:t> o </a:t>
            </a:r>
            <a:r>
              <a:rPr lang="en-US" b="0" i="0" dirty="0" err="1">
                <a:effectLst/>
                <a:latin typeface="Arial" panose="020B0604020202020204" pitchFamily="34" charset="0"/>
              </a:rPr>
              <a:t>radu</a:t>
            </a:r>
            <a:r>
              <a:rPr lang="en-US" b="0" i="0" dirty="0">
                <a:effectLst/>
                <a:latin typeface="Arial" panose="020B0604020202020204" pitchFamily="34" charset="0"/>
              </a:rPr>
              <a:t>, po </a:t>
            </a:r>
            <a:r>
              <a:rPr lang="en-US" b="0" i="0" dirty="0" err="1">
                <a:effectLst/>
                <a:latin typeface="Arial" panose="020B0604020202020204" pitchFamily="34" charset="0"/>
              </a:rPr>
              <a:t>pravilu</a:t>
            </a:r>
            <a:r>
              <a:rPr lang="en-US" b="0" i="0" dirty="0">
                <a:effectLst/>
                <a:latin typeface="Arial" panose="020B0604020202020204" pitchFamily="34" charset="0"/>
              </a:rPr>
              <a:t>, </a:t>
            </a:r>
            <a:r>
              <a:rPr lang="en-US" b="0" i="0" dirty="0" err="1">
                <a:effectLst/>
                <a:latin typeface="Arial" panose="020B0604020202020204" pitchFamily="34" charset="0"/>
              </a:rPr>
              <a:t>zaključuje</a:t>
            </a:r>
            <a:r>
              <a:rPr lang="en-US" b="0" i="0" dirty="0">
                <a:effectLst/>
                <a:latin typeface="Arial" panose="020B0604020202020204" pitchFamily="34" charset="0"/>
              </a:rPr>
              <a:t> se </a:t>
            </a:r>
            <a:r>
              <a:rPr lang="en-US" b="0" i="0" dirty="0" err="1">
                <a:effectLst/>
                <a:latin typeface="Arial" panose="020B0604020202020204" pitchFamily="34" charset="0"/>
              </a:rPr>
              <a:t>na</a:t>
            </a:r>
            <a:r>
              <a:rPr lang="en-US" b="0" i="0" dirty="0">
                <a:effectLst/>
                <a:latin typeface="Arial" panose="020B0604020202020204" pitchFamily="34" charset="0"/>
              </a:rPr>
              <a:t> </a:t>
            </a:r>
            <a:r>
              <a:rPr lang="en-US" b="1" i="0" dirty="0" err="1">
                <a:solidFill>
                  <a:srgbClr val="00B050"/>
                </a:solidFill>
                <a:effectLst/>
                <a:latin typeface="Arial" panose="020B0604020202020204" pitchFamily="34" charset="0"/>
              </a:rPr>
              <a:t>neodređeno</a:t>
            </a:r>
            <a:r>
              <a:rPr lang="en-US" b="1" i="0" dirty="0">
                <a:solidFill>
                  <a:srgbClr val="00B050"/>
                </a:solidFill>
                <a:effectLst/>
                <a:latin typeface="Arial" panose="020B0604020202020204" pitchFamily="34" charset="0"/>
              </a:rPr>
              <a:t> </a:t>
            </a:r>
            <a:r>
              <a:rPr lang="en-US" b="1" i="0" dirty="0" err="1">
                <a:solidFill>
                  <a:srgbClr val="00B050"/>
                </a:solidFill>
                <a:effectLst/>
                <a:latin typeface="Arial" panose="020B0604020202020204" pitchFamily="34" charset="0"/>
              </a:rPr>
              <a:t>vrijeme</a:t>
            </a:r>
            <a:r>
              <a:rPr lang="en-US" b="0" i="0" dirty="0">
                <a:effectLst/>
                <a:latin typeface="Arial" panose="020B0604020202020204" pitchFamily="34" charset="0"/>
              </a:rPr>
              <a:t>, a pod </a:t>
            </a:r>
            <a:r>
              <a:rPr lang="en-US" b="0" i="0" dirty="0" err="1">
                <a:effectLst/>
                <a:latin typeface="Arial" panose="020B0604020202020204" pitchFamily="34" charset="0"/>
              </a:rPr>
              <a:t>uslovima</a:t>
            </a:r>
            <a:r>
              <a:rPr lang="en-US" b="0" i="0" dirty="0">
                <a:effectLst/>
                <a:latin typeface="Arial" panose="020B0604020202020204" pitchFamily="34" charset="0"/>
              </a:rPr>
              <a:t> </a:t>
            </a:r>
            <a:r>
              <a:rPr lang="en-US" b="0" i="0" dirty="0" err="1">
                <a:effectLst/>
                <a:latin typeface="Arial" panose="020B0604020202020204" pitchFamily="34" charset="0"/>
              </a:rPr>
              <a:t>predviđenim</a:t>
            </a:r>
            <a:r>
              <a:rPr lang="en-US" b="0" i="0" dirty="0">
                <a:effectLst/>
                <a:latin typeface="Arial" panose="020B0604020202020204" pitchFamily="34" charset="0"/>
              </a:rPr>
              <a:t> </a:t>
            </a:r>
            <a:r>
              <a:rPr lang="en-US" b="0" i="0" dirty="0" err="1">
                <a:effectLst/>
                <a:latin typeface="Arial" panose="020B0604020202020204" pitchFamily="34" charset="0"/>
              </a:rPr>
              <a:t>članom</a:t>
            </a:r>
            <a:r>
              <a:rPr lang="en-US" b="0" i="0" dirty="0">
                <a:effectLst/>
                <a:latin typeface="Arial" panose="020B0604020202020204" pitchFamily="34" charset="0"/>
              </a:rPr>
              <a:t> 39. </a:t>
            </a:r>
            <a:r>
              <a:rPr lang="sr-Latn-BA" b="0" i="0" dirty="0">
                <a:effectLst/>
                <a:latin typeface="Arial" panose="020B0604020202020204" pitchFamily="34" charset="0"/>
              </a:rPr>
              <a:t>ZOR </a:t>
            </a:r>
            <a:r>
              <a:rPr lang="en-US" b="0" i="0" dirty="0" err="1">
                <a:effectLst/>
                <a:latin typeface="Arial" panose="020B0604020202020204" pitchFamily="34" charset="0"/>
              </a:rPr>
              <a:t>može</a:t>
            </a:r>
            <a:r>
              <a:rPr lang="en-US" b="0" i="0" dirty="0">
                <a:effectLst/>
                <a:latin typeface="Arial" panose="020B0604020202020204" pitchFamily="34" charset="0"/>
              </a:rPr>
              <a:t> se </a:t>
            </a:r>
            <a:r>
              <a:rPr lang="en-US" b="0" i="0" dirty="0" err="1">
                <a:effectLst/>
                <a:latin typeface="Arial" panose="020B0604020202020204" pitchFamily="34" charset="0"/>
              </a:rPr>
              <a:t>zaključiti</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na</a:t>
            </a:r>
            <a:r>
              <a:rPr lang="en-US" b="0" i="0" dirty="0">
                <a:effectLst/>
                <a:latin typeface="Arial" panose="020B0604020202020204" pitchFamily="34" charset="0"/>
              </a:rPr>
              <a:t> </a:t>
            </a:r>
            <a:r>
              <a:rPr lang="en-US" b="0" i="0" dirty="0" err="1">
                <a:effectLst/>
                <a:latin typeface="Arial" panose="020B0604020202020204" pitchFamily="34" charset="0"/>
              </a:rPr>
              <a:t>određeno</a:t>
            </a:r>
            <a:r>
              <a:rPr lang="en-US" b="0" i="0" dirty="0">
                <a:effectLst/>
                <a:latin typeface="Arial" panose="020B0604020202020204" pitchFamily="34" charset="0"/>
              </a:rPr>
              <a:t> </a:t>
            </a:r>
            <a:r>
              <a:rPr lang="en-US" b="0" i="0" dirty="0" err="1">
                <a:effectLst/>
                <a:latin typeface="Arial" panose="020B0604020202020204" pitchFamily="34" charset="0"/>
              </a:rPr>
              <a:t>vrijeme</a:t>
            </a:r>
            <a:r>
              <a:rPr lang="en-US" b="0" i="0" dirty="0">
                <a:effectLst/>
                <a:latin typeface="Arial" panose="020B0604020202020204" pitchFamily="34" charset="0"/>
              </a:rPr>
              <a:t>.</a:t>
            </a:r>
            <a:endParaRPr lang="sr-Latn-BA" b="0" i="0" dirty="0">
              <a:effectLst/>
              <a:latin typeface="Arial" panose="020B0604020202020204" pitchFamily="34" charset="0"/>
            </a:endParaRPr>
          </a:p>
          <a:p>
            <a:pPr algn="just"/>
            <a:r>
              <a:rPr lang="en-US" b="0" i="0" dirty="0">
                <a:effectLst/>
                <a:latin typeface="Arial" panose="020B0604020202020204" pitchFamily="34" charset="0"/>
              </a:rPr>
              <a:t>U </a:t>
            </a:r>
            <a:r>
              <a:rPr lang="en-US" b="0" i="0" dirty="0" err="1">
                <a:effectLst/>
                <a:latin typeface="Arial" panose="020B0604020202020204" pitchFamily="34" charset="0"/>
              </a:rPr>
              <a:t>cilju</a:t>
            </a:r>
            <a:r>
              <a:rPr lang="en-US" b="0" i="0" dirty="0">
                <a:effectLst/>
                <a:latin typeface="Arial" panose="020B0604020202020204" pitchFamily="34" charset="0"/>
              </a:rPr>
              <a:t> </a:t>
            </a:r>
            <a:r>
              <a:rPr lang="en-US" b="0" i="0" dirty="0" err="1">
                <a:effectLst/>
                <a:latin typeface="Arial" panose="020B0604020202020204" pitchFamily="34" charset="0"/>
              </a:rPr>
              <a:t>zasnivanja</a:t>
            </a:r>
            <a:r>
              <a:rPr lang="en-US" b="0" i="0" dirty="0">
                <a:effectLst/>
                <a:latin typeface="Arial" panose="020B0604020202020204" pitchFamily="34" charset="0"/>
              </a:rPr>
              <a:t> </a:t>
            </a:r>
            <a:r>
              <a:rPr lang="en-US" b="0" i="0" dirty="0" err="1">
                <a:effectLst/>
                <a:latin typeface="Arial" panose="020B0604020202020204" pitchFamily="34" charset="0"/>
              </a:rPr>
              <a:t>radnog</a:t>
            </a:r>
            <a:r>
              <a:rPr lang="en-US" b="0" i="0" dirty="0">
                <a:effectLst/>
                <a:latin typeface="Arial" panose="020B0604020202020204" pitchFamily="34" charset="0"/>
              </a:rPr>
              <a:t> </a:t>
            </a:r>
            <a:r>
              <a:rPr lang="en-US" b="0" i="0" dirty="0" err="1">
                <a:effectLst/>
                <a:latin typeface="Arial" panose="020B0604020202020204" pitchFamily="34" charset="0"/>
              </a:rPr>
              <a:t>odnosa</a:t>
            </a:r>
            <a:r>
              <a:rPr lang="en-US" b="0" i="0" dirty="0">
                <a:effectLst/>
                <a:latin typeface="Arial" panose="020B0604020202020204" pitchFamily="34" charset="0"/>
              </a:rPr>
              <a:t> </a:t>
            </a:r>
            <a:r>
              <a:rPr lang="en-US" i="0" dirty="0" err="1">
                <a:effectLst/>
                <a:latin typeface="Arial" panose="020B0604020202020204" pitchFamily="34" charset="0"/>
              </a:rPr>
              <a:t>čije</a:t>
            </a:r>
            <a:r>
              <a:rPr lang="en-US" i="0" dirty="0">
                <a:effectLst/>
                <a:latin typeface="Arial" panose="020B0604020202020204" pitchFamily="34" charset="0"/>
              </a:rPr>
              <a:t> je </a:t>
            </a:r>
            <a:r>
              <a:rPr lang="en-US" b="1" i="0" dirty="0" err="1">
                <a:effectLst/>
                <a:latin typeface="Arial" panose="020B0604020202020204" pitchFamily="34" charset="0"/>
              </a:rPr>
              <a:t>trajanje</a:t>
            </a:r>
            <a:r>
              <a:rPr lang="en-US" b="1" i="0" dirty="0">
                <a:effectLst/>
                <a:latin typeface="Arial" panose="020B0604020202020204" pitchFamily="34" charset="0"/>
              </a:rPr>
              <a:t> </a:t>
            </a:r>
            <a:r>
              <a:rPr lang="en-US" b="1" i="0" dirty="0" err="1">
                <a:effectLst/>
                <a:latin typeface="Arial" panose="020B0604020202020204" pitchFamily="34" charset="0"/>
              </a:rPr>
              <a:t>unaprijed</a:t>
            </a:r>
            <a:r>
              <a:rPr lang="en-US" b="1" i="0" dirty="0">
                <a:effectLst/>
                <a:latin typeface="Arial" panose="020B0604020202020204" pitchFamily="34" charset="0"/>
              </a:rPr>
              <a:t> </a:t>
            </a:r>
            <a:r>
              <a:rPr lang="en-US" b="1" i="0" dirty="0" err="1">
                <a:effectLst/>
                <a:latin typeface="Arial" panose="020B0604020202020204" pitchFamily="34" charset="0"/>
              </a:rPr>
              <a:t>određeno</a:t>
            </a:r>
            <a:r>
              <a:rPr lang="en-US" b="1" i="0" dirty="0">
                <a:effectLst/>
                <a:latin typeface="Arial" panose="020B0604020202020204" pitchFamily="34" charset="0"/>
              </a:rPr>
              <a:t> </a:t>
            </a:r>
            <a:r>
              <a:rPr lang="en-US" b="1" i="0" dirty="0" err="1">
                <a:effectLst/>
                <a:latin typeface="Arial" panose="020B0604020202020204" pitchFamily="34" charset="0"/>
              </a:rPr>
              <a:t>objektivnim</a:t>
            </a:r>
            <a:r>
              <a:rPr lang="en-US" b="1" i="0" dirty="0">
                <a:effectLst/>
                <a:latin typeface="Arial" panose="020B0604020202020204" pitchFamily="34" charset="0"/>
              </a:rPr>
              <a:t> </a:t>
            </a:r>
            <a:r>
              <a:rPr lang="en-US" b="1" i="0" dirty="0" err="1">
                <a:effectLst/>
                <a:latin typeface="Arial" panose="020B0604020202020204" pitchFamily="34" charset="0"/>
              </a:rPr>
              <a:t>razlozima</a:t>
            </a:r>
            <a:r>
              <a:rPr lang="en-US" b="1" i="0" dirty="0">
                <a:effectLst/>
                <a:latin typeface="Arial" panose="020B0604020202020204" pitchFamily="34" charset="0"/>
              </a:rPr>
              <a:t> </a:t>
            </a:r>
            <a:r>
              <a:rPr lang="en-US" b="0" i="0" dirty="0">
                <a:effectLst/>
                <a:latin typeface="Arial" panose="020B0604020202020204" pitchFamily="34" charset="0"/>
              </a:rPr>
              <a:t>koji </a:t>
            </a:r>
            <a:r>
              <a:rPr lang="en-US" b="0" i="0" dirty="0" err="1">
                <a:effectLst/>
                <a:latin typeface="Arial" panose="020B0604020202020204" pitchFamily="34" charset="0"/>
              </a:rPr>
              <a:t>su</a:t>
            </a:r>
            <a:r>
              <a:rPr lang="en-US" b="0" i="0" dirty="0">
                <a:effectLst/>
                <a:latin typeface="Arial" panose="020B0604020202020204" pitchFamily="34" charset="0"/>
              </a:rPr>
              <a:t> </a:t>
            </a:r>
            <a:r>
              <a:rPr lang="en-US" b="1" i="0" dirty="0" err="1">
                <a:effectLst/>
                <a:latin typeface="Arial" panose="020B0604020202020204" pitchFamily="34" charset="0"/>
              </a:rPr>
              <a:t>opravdani</a:t>
            </a:r>
            <a:r>
              <a:rPr lang="en-US" b="1" i="0" dirty="0">
                <a:effectLst/>
                <a:latin typeface="Arial" panose="020B0604020202020204" pitchFamily="34" charset="0"/>
              </a:rPr>
              <a:t> </a:t>
            </a:r>
            <a:r>
              <a:rPr lang="en-US" b="1" i="0" dirty="0" err="1">
                <a:effectLst/>
                <a:latin typeface="Arial" panose="020B0604020202020204" pitchFamily="34" charset="0"/>
              </a:rPr>
              <a:t>rokom</a:t>
            </a:r>
            <a:r>
              <a:rPr lang="en-US" b="0" i="0" dirty="0">
                <a:effectLst/>
                <a:latin typeface="Arial" panose="020B0604020202020204" pitchFamily="34" charset="0"/>
              </a:rPr>
              <a:t>, </a:t>
            </a:r>
            <a:r>
              <a:rPr lang="en-US" b="1" i="0" dirty="0" err="1">
                <a:effectLst/>
                <a:latin typeface="Arial" panose="020B0604020202020204" pitchFamily="34" charset="0"/>
              </a:rPr>
              <a:t>izvršenjem</a:t>
            </a:r>
            <a:r>
              <a:rPr lang="en-US" b="1" i="0" dirty="0">
                <a:effectLst/>
                <a:latin typeface="Arial" panose="020B0604020202020204" pitchFamily="34" charset="0"/>
              </a:rPr>
              <a:t> </a:t>
            </a:r>
            <a:r>
              <a:rPr lang="en-US" b="1" i="0" dirty="0" err="1">
                <a:effectLst/>
                <a:latin typeface="Arial" panose="020B0604020202020204" pitchFamily="34" charset="0"/>
              </a:rPr>
              <a:t>tačno</a:t>
            </a:r>
            <a:r>
              <a:rPr lang="en-US" b="1" i="0" dirty="0">
                <a:effectLst/>
                <a:latin typeface="Arial" panose="020B0604020202020204" pitchFamily="34" charset="0"/>
              </a:rPr>
              <a:t> </a:t>
            </a:r>
            <a:r>
              <a:rPr lang="en-US" b="1" i="0" dirty="0" err="1">
                <a:effectLst/>
                <a:latin typeface="Arial" panose="020B0604020202020204" pitchFamily="34" charset="0"/>
              </a:rPr>
              <a:t>određenog</a:t>
            </a:r>
            <a:r>
              <a:rPr lang="en-US" b="1" i="0" dirty="0">
                <a:effectLst/>
                <a:latin typeface="Arial" panose="020B0604020202020204" pitchFamily="34" charset="0"/>
              </a:rPr>
              <a:t> </a:t>
            </a:r>
            <a:r>
              <a:rPr lang="en-US" b="1" i="0" dirty="0" err="1">
                <a:effectLst/>
                <a:latin typeface="Arial" panose="020B0604020202020204" pitchFamily="34" charset="0"/>
              </a:rPr>
              <a:t>posla</a:t>
            </a:r>
            <a:r>
              <a:rPr lang="en-US" b="0" i="0" dirty="0">
                <a:effectLst/>
                <a:latin typeface="Arial" panose="020B0604020202020204" pitchFamily="34" charset="0"/>
              </a:rPr>
              <a:t> </a:t>
            </a:r>
            <a:r>
              <a:rPr lang="en-US" b="0" i="0" dirty="0" err="1">
                <a:effectLst/>
                <a:latin typeface="Arial" panose="020B0604020202020204" pitchFamily="34" charset="0"/>
              </a:rPr>
              <a:t>ili</a:t>
            </a:r>
            <a:r>
              <a:rPr lang="en-US" b="0" i="0" dirty="0">
                <a:effectLst/>
                <a:latin typeface="Arial" panose="020B0604020202020204" pitchFamily="34" charset="0"/>
              </a:rPr>
              <a:t> </a:t>
            </a:r>
            <a:r>
              <a:rPr lang="en-US" b="1" i="0" dirty="0" err="1">
                <a:effectLst/>
                <a:latin typeface="Arial" panose="020B0604020202020204" pitchFamily="34" charset="0"/>
              </a:rPr>
              <a:t>nastupanjem</a:t>
            </a:r>
            <a:r>
              <a:rPr lang="en-US" b="1" i="0" dirty="0">
                <a:effectLst/>
                <a:latin typeface="Arial" panose="020B0604020202020204" pitchFamily="34" charset="0"/>
              </a:rPr>
              <a:t> </a:t>
            </a:r>
            <a:r>
              <a:rPr lang="en-US" b="1" i="0" dirty="0" err="1">
                <a:effectLst/>
                <a:latin typeface="Arial" panose="020B0604020202020204" pitchFamily="34" charset="0"/>
              </a:rPr>
              <a:t>unaprijed</a:t>
            </a:r>
            <a:r>
              <a:rPr lang="en-US" b="1" i="0" dirty="0">
                <a:effectLst/>
                <a:latin typeface="Arial" panose="020B0604020202020204" pitchFamily="34" charset="0"/>
              </a:rPr>
              <a:t> </a:t>
            </a:r>
            <a:r>
              <a:rPr lang="en-US" b="1" i="0" dirty="0" err="1">
                <a:effectLst/>
                <a:latin typeface="Arial" panose="020B0604020202020204" pitchFamily="34" charset="0"/>
              </a:rPr>
              <a:t>određenog</a:t>
            </a:r>
            <a:r>
              <a:rPr lang="en-US" b="1" i="0" dirty="0">
                <a:effectLst/>
                <a:latin typeface="Arial" panose="020B0604020202020204" pitchFamily="34" charset="0"/>
              </a:rPr>
              <a:t> </a:t>
            </a:r>
            <a:r>
              <a:rPr lang="en-US" b="1" i="0" dirty="0" err="1">
                <a:effectLst/>
                <a:latin typeface="Arial" panose="020B0604020202020204" pitchFamily="34" charset="0"/>
              </a:rPr>
              <a:t>događaja</a:t>
            </a:r>
            <a:r>
              <a:rPr lang="en-US" b="0" i="0" dirty="0">
                <a:effectLst/>
                <a:latin typeface="Arial" panose="020B0604020202020204" pitchFamily="34" charset="0"/>
              </a:rPr>
              <a:t>, </a:t>
            </a:r>
            <a:r>
              <a:rPr lang="en-US" b="0" i="0" dirty="0" err="1">
                <a:effectLst/>
                <a:latin typeface="Arial" panose="020B0604020202020204" pitchFamily="34" charset="0"/>
              </a:rPr>
              <a:t>poslodavac</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radnik</a:t>
            </a:r>
            <a:r>
              <a:rPr lang="en-US" b="0" i="0" dirty="0">
                <a:effectLst/>
                <a:latin typeface="Arial" panose="020B0604020202020204" pitchFamily="34" charset="0"/>
              </a:rPr>
              <a:t> </a:t>
            </a:r>
            <a:r>
              <a:rPr lang="en-US" b="0" i="0" dirty="0" err="1">
                <a:effectLst/>
                <a:latin typeface="Arial" panose="020B0604020202020204" pitchFamily="34" charset="0"/>
              </a:rPr>
              <a:t>mogu</a:t>
            </a:r>
            <a:r>
              <a:rPr lang="en-US" b="0" i="0" dirty="0">
                <a:effectLst/>
                <a:latin typeface="Arial" panose="020B0604020202020204" pitchFamily="34" charset="0"/>
              </a:rPr>
              <a:t> </a:t>
            </a:r>
            <a:r>
              <a:rPr lang="en-US" b="0" i="0" dirty="0" err="1">
                <a:effectLst/>
                <a:latin typeface="Arial" panose="020B0604020202020204" pitchFamily="34" charset="0"/>
              </a:rPr>
              <a:t>zaključiti</a:t>
            </a:r>
            <a:r>
              <a:rPr lang="en-US" b="0" i="0" dirty="0">
                <a:effectLst/>
                <a:latin typeface="Arial" panose="020B0604020202020204" pitchFamily="34" charset="0"/>
              </a:rPr>
              <a:t> </a:t>
            </a:r>
            <a:r>
              <a:rPr lang="en-US" b="0" i="0" dirty="0" err="1">
                <a:effectLst/>
                <a:latin typeface="Arial" panose="020B0604020202020204" pitchFamily="34" charset="0"/>
              </a:rPr>
              <a:t>ugovor</a:t>
            </a:r>
            <a:r>
              <a:rPr lang="en-US" b="0" i="0" dirty="0">
                <a:effectLst/>
                <a:latin typeface="Arial" panose="020B0604020202020204" pitchFamily="34" charset="0"/>
              </a:rPr>
              <a:t> o </a:t>
            </a:r>
            <a:r>
              <a:rPr lang="en-US" b="0" i="0" dirty="0" err="1">
                <a:effectLst/>
                <a:latin typeface="Arial" panose="020B0604020202020204" pitchFamily="34" charset="0"/>
              </a:rPr>
              <a:t>radu</a:t>
            </a:r>
            <a:r>
              <a:rPr lang="en-US" b="0" i="0" dirty="0">
                <a:effectLst/>
                <a:latin typeface="Arial" panose="020B0604020202020204" pitchFamily="34" charset="0"/>
              </a:rPr>
              <a:t> </a:t>
            </a:r>
            <a:r>
              <a:rPr lang="en-US" b="0" i="0" dirty="0" err="1">
                <a:effectLst/>
                <a:latin typeface="Arial" panose="020B0604020202020204" pitchFamily="34" charset="0"/>
              </a:rPr>
              <a:t>na</a:t>
            </a:r>
            <a:r>
              <a:rPr lang="en-US" b="0" i="0" dirty="0">
                <a:effectLst/>
                <a:latin typeface="Arial" panose="020B0604020202020204" pitchFamily="34" charset="0"/>
              </a:rPr>
              <a:t> </a:t>
            </a:r>
            <a:r>
              <a:rPr lang="en-US" b="1" i="0" dirty="0" err="1">
                <a:solidFill>
                  <a:srgbClr val="00B0F0"/>
                </a:solidFill>
                <a:effectLst/>
                <a:latin typeface="Arial" panose="020B0604020202020204" pitchFamily="34" charset="0"/>
              </a:rPr>
              <a:t>određeno</a:t>
            </a:r>
            <a:r>
              <a:rPr lang="en-US" b="1" i="0" dirty="0">
                <a:solidFill>
                  <a:srgbClr val="00B0F0"/>
                </a:solidFill>
                <a:effectLst/>
                <a:latin typeface="Arial" panose="020B0604020202020204" pitchFamily="34" charset="0"/>
              </a:rPr>
              <a:t> </a:t>
            </a:r>
            <a:r>
              <a:rPr lang="en-US" b="1" i="0" dirty="0" err="1">
                <a:solidFill>
                  <a:srgbClr val="00B0F0"/>
                </a:solidFill>
                <a:effectLst/>
                <a:latin typeface="Arial" panose="020B0604020202020204" pitchFamily="34" charset="0"/>
              </a:rPr>
              <a:t>vrijeme</a:t>
            </a:r>
            <a:r>
              <a:rPr lang="en-US" b="0" i="0" dirty="0">
                <a:effectLst/>
                <a:latin typeface="Arial" panose="020B0604020202020204" pitchFamily="34" charset="0"/>
              </a:rPr>
              <a:t>.</a:t>
            </a:r>
            <a:endParaRPr lang="sr-Latn-BA" b="0" i="0" dirty="0">
              <a:effectLst/>
              <a:latin typeface="Arial" panose="020B0604020202020204" pitchFamily="34" charset="0"/>
            </a:endParaRPr>
          </a:p>
          <a:p>
            <a:pPr algn="just"/>
            <a:r>
              <a:rPr lang="en-US" b="0" i="0" dirty="0" err="1">
                <a:effectLst/>
                <a:latin typeface="Arial" panose="020B0604020202020204" pitchFamily="34" charset="0"/>
              </a:rPr>
              <a:t>Poslodavac</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radnik</a:t>
            </a:r>
            <a:r>
              <a:rPr lang="en-US" b="0" i="0" dirty="0">
                <a:effectLst/>
                <a:latin typeface="Arial" panose="020B0604020202020204" pitchFamily="34" charset="0"/>
              </a:rPr>
              <a:t> </a:t>
            </a:r>
            <a:r>
              <a:rPr lang="en-US" b="0" i="0" dirty="0" err="1">
                <a:effectLst/>
                <a:latin typeface="Arial" panose="020B0604020202020204" pitchFamily="34" charset="0"/>
              </a:rPr>
              <a:t>mogu</a:t>
            </a:r>
            <a:r>
              <a:rPr lang="en-US" b="0" i="0" dirty="0">
                <a:effectLst/>
                <a:latin typeface="Arial" panose="020B0604020202020204" pitchFamily="34" charset="0"/>
              </a:rPr>
              <a:t> </a:t>
            </a:r>
            <a:r>
              <a:rPr lang="en-US" b="0" i="0" dirty="0" err="1">
                <a:effectLst/>
                <a:latin typeface="Arial" panose="020B0604020202020204" pitchFamily="34" charset="0"/>
              </a:rPr>
              <a:t>zaključiti</a:t>
            </a:r>
            <a:r>
              <a:rPr lang="en-US" b="0" i="0" dirty="0">
                <a:effectLst/>
                <a:latin typeface="Arial" panose="020B0604020202020204" pitchFamily="34" charset="0"/>
              </a:rPr>
              <a:t> </a:t>
            </a:r>
            <a:r>
              <a:rPr lang="en-US" b="0" i="0" dirty="0" err="1">
                <a:effectLst/>
                <a:latin typeface="Arial" panose="020B0604020202020204" pitchFamily="34" charset="0"/>
              </a:rPr>
              <a:t>jedan</a:t>
            </a:r>
            <a:r>
              <a:rPr lang="en-US" b="0" i="0" dirty="0">
                <a:effectLst/>
                <a:latin typeface="Arial" panose="020B0604020202020204" pitchFamily="34" charset="0"/>
              </a:rPr>
              <a:t> </a:t>
            </a:r>
            <a:r>
              <a:rPr lang="en-US" b="0" i="0" dirty="0" err="1">
                <a:effectLst/>
                <a:latin typeface="Arial" panose="020B0604020202020204" pitchFamily="34" charset="0"/>
              </a:rPr>
              <a:t>ili</a:t>
            </a:r>
            <a:r>
              <a:rPr lang="en-US" b="0" i="0" dirty="0">
                <a:effectLst/>
                <a:latin typeface="Arial" panose="020B0604020202020204" pitchFamily="34" charset="0"/>
              </a:rPr>
              <a:t> </a:t>
            </a:r>
            <a:r>
              <a:rPr lang="en-US" b="0" i="0" dirty="0" err="1">
                <a:effectLst/>
                <a:latin typeface="Arial" panose="020B0604020202020204" pitchFamily="34" charset="0"/>
              </a:rPr>
              <a:t>više</a:t>
            </a:r>
            <a:r>
              <a:rPr lang="en-US" b="0" i="0" dirty="0">
                <a:effectLst/>
                <a:latin typeface="Arial" panose="020B0604020202020204" pitchFamily="34" charset="0"/>
              </a:rPr>
              <a:t> </a:t>
            </a:r>
            <a:r>
              <a:rPr lang="en-US" b="0" i="0" dirty="0" err="1">
                <a:effectLst/>
                <a:latin typeface="Arial" panose="020B0604020202020204" pitchFamily="34" charset="0"/>
              </a:rPr>
              <a:t>ugovora</a:t>
            </a:r>
            <a:r>
              <a:rPr lang="en-US" b="0" i="0" dirty="0">
                <a:effectLst/>
                <a:latin typeface="Arial" panose="020B0604020202020204" pitchFamily="34" charset="0"/>
              </a:rPr>
              <a:t> o </a:t>
            </a:r>
            <a:r>
              <a:rPr lang="en-US" b="0" i="0" dirty="0" err="1">
                <a:effectLst/>
                <a:latin typeface="Arial" panose="020B0604020202020204" pitchFamily="34" charset="0"/>
              </a:rPr>
              <a:t>radu</a:t>
            </a:r>
            <a:r>
              <a:rPr lang="en-US" b="0" i="0" dirty="0">
                <a:effectLst/>
                <a:latin typeface="Arial" panose="020B0604020202020204" pitchFamily="34" charset="0"/>
              </a:rPr>
              <a:t> </a:t>
            </a:r>
            <a:r>
              <a:rPr lang="en-US" b="0" i="0" dirty="0" err="1">
                <a:effectLst/>
                <a:latin typeface="Arial" panose="020B0604020202020204" pitchFamily="34" charset="0"/>
              </a:rPr>
              <a:t>iz</a:t>
            </a:r>
            <a:r>
              <a:rPr lang="en-US" b="0" i="0" dirty="0">
                <a:effectLst/>
                <a:latin typeface="Arial" panose="020B0604020202020204" pitchFamily="34" charset="0"/>
              </a:rPr>
              <a:t> </a:t>
            </a:r>
            <a:r>
              <a:rPr lang="en-US" b="0" i="0" dirty="0" err="1">
                <a:effectLst/>
                <a:latin typeface="Arial" panose="020B0604020202020204" pitchFamily="34" charset="0"/>
              </a:rPr>
              <a:t>stava</a:t>
            </a:r>
            <a:r>
              <a:rPr lang="en-US" b="0" i="0" dirty="0">
                <a:effectLst/>
                <a:latin typeface="Arial" panose="020B0604020202020204" pitchFamily="34" charset="0"/>
              </a:rPr>
              <a:t> 1. </a:t>
            </a:r>
            <a:r>
              <a:rPr lang="en-US" b="0" i="0" dirty="0" err="1">
                <a:effectLst/>
                <a:latin typeface="Arial" panose="020B0604020202020204" pitchFamily="34" charset="0"/>
              </a:rPr>
              <a:t>ovog</a:t>
            </a:r>
            <a:r>
              <a:rPr lang="en-US" b="0" i="0" dirty="0">
                <a:effectLst/>
                <a:latin typeface="Arial" panose="020B0604020202020204" pitchFamily="34" charset="0"/>
              </a:rPr>
              <a:t> </a:t>
            </a:r>
            <a:r>
              <a:rPr lang="en-US" b="0" i="0" dirty="0" err="1">
                <a:effectLst/>
                <a:latin typeface="Arial" panose="020B0604020202020204" pitchFamily="34" charset="0"/>
              </a:rPr>
              <a:t>člana</a:t>
            </a:r>
            <a:r>
              <a:rPr lang="en-US" b="0" i="0" dirty="0">
                <a:effectLst/>
                <a:latin typeface="Arial" panose="020B0604020202020204" pitchFamily="34" charset="0"/>
              </a:rPr>
              <a:t> za period koji </a:t>
            </a:r>
            <a:r>
              <a:rPr lang="en-US" b="0" i="0" dirty="0" err="1">
                <a:effectLst/>
                <a:latin typeface="Arial" panose="020B0604020202020204" pitchFamily="34" charset="0"/>
              </a:rPr>
              <a:t>sa</a:t>
            </a:r>
            <a:r>
              <a:rPr lang="en-US" b="0" i="0" dirty="0">
                <a:effectLst/>
                <a:latin typeface="Arial" panose="020B0604020202020204" pitchFamily="34" charset="0"/>
              </a:rPr>
              <a:t> </a:t>
            </a:r>
            <a:r>
              <a:rPr lang="en-US" b="0" i="0" dirty="0" err="1">
                <a:effectLst/>
                <a:latin typeface="Arial" panose="020B0604020202020204" pitchFamily="34" charset="0"/>
              </a:rPr>
              <a:t>prekidima</a:t>
            </a:r>
            <a:r>
              <a:rPr lang="en-US" b="0" i="0" dirty="0">
                <a:effectLst/>
                <a:latin typeface="Arial" panose="020B0604020202020204" pitchFamily="34" charset="0"/>
              </a:rPr>
              <a:t> </a:t>
            </a:r>
            <a:r>
              <a:rPr lang="en-US" b="0" i="0" dirty="0" err="1">
                <a:effectLst/>
                <a:latin typeface="Arial" panose="020B0604020202020204" pitchFamily="34" charset="0"/>
              </a:rPr>
              <a:t>ili</a:t>
            </a:r>
            <a:r>
              <a:rPr lang="en-US" b="0" i="0" dirty="0">
                <a:effectLst/>
                <a:latin typeface="Arial" panose="020B0604020202020204" pitchFamily="34" charset="0"/>
              </a:rPr>
              <a:t> bez </a:t>
            </a:r>
            <a:r>
              <a:rPr lang="en-US" b="0" i="0" dirty="0" err="1">
                <a:effectLst/>
                <a:latin typeface="Arial" panose="020B0604020202020204" pitchFamily="34" charset="0"/>
              </a:rPr>
              <a:t>prekida</a:t>
            </a:r>
            <a:r>
              <a:rPr lang="en-US" b="0" i="0" dirty="0">
                <a:effectLst/>
                <a:latin typeface="Arial" panose="020B0604020202020204" pitchFamily="34" charset="0"/>
              </a:rPr>
              <a:t> </a:t>
            </a:r>
            <a:r>
              <a:rPr lang="en-US" b="1" i="0" dirty="0">
                <a:effectLst/>
                <a:latin typeface="Arial" panose="020B0604020202020204" pitchFamily="34" charset="0"/>
              </a:rPr>
              <a:t>ne </a:t>
            </a:r>
            <a:r>
              <a:rPr lang="en-US" b="1" i="0" dirty="0" err="1">
                <a:effectLst/>
                <a:latin typeface="Arial" panose="020B0604020202020204" pitchFamily="34" charset="0"/>
              </a:rPr>
              <a:t>može</a:t>
            </a:r>
            <a:r>
              <a:rPr lang="en-US" b="1" i="0" dirty="0">
                <a:effectLst/>
                <a:latin typeface="Arial" panose="020B0604020202020204" pitchFamily="34" charset="0"/>
              </a:rPr>
              <a:t> </a:t>
            </a:r>
            <a:r>
              <a:rPr lang="en-US" b="0" i="0" dirty="0" err="1">
                <a:effectLst/>
                <a:latin typeface="Arial" panose="020B0604020202020204" pitchFamily="34" charset="0"/>
              </a:rPr>
              <a:t>biti</a:t>
            </a:r>
            <a:r>
              <a:rPr lang="en-US" b="0" i="0" dirty="0">
                <a:effectLst/>
                <a:latin typeface="Arial" panose="020B0604020202020204" pitchFamily="34" charset="0"/>
              </a:rPr>
              <a:t> </a:t>
            </a:r>
            <a:r>
              <a:rPr lang="en-US" b="0" i="0" dirty="0" err="1">
                <a:effectLst/>
                <a:latin typeface="Arial" panose="020B0604020202020204" pitchFamily="34" charset="0"/>
              </a:rPr>
              <a:t>duži</a:t>
            </a:r>
            <a:r>
              <a:rPr lang="en-US" b="0" i="0" dirty="0">
                <a:effectLst/>
                <a:latin typeface="Arial" panose="020B0604020202020204" pitchFamily="34" charset="0"/>
              </a:rPr>
              <a:t> od </a:t>
            </a:r>
            <a:r>
              <a:rPr lang="en-US" b="0" i="0" dirty="0" err="1">
                <a:effectLst/>
                <a:latin typeface="Arial" panose="020B0604020202020204" pitchFamily="34" charset="0"/>
              </a:rPr>
              <a:t>ukupno</a:t>
            </a:r>
            <a:r>
              <a:rPr lang="en-US" b="0" i="0" dirty="0">
                <a:effectLst/>
                <a:latin typeface="Arial" panose="020B0604020202020204" pitchFamily="34" charset="0"/>
              </a:rPr>
              <a:t> </a:t>
            </a:r>
            <a:r>
              <a:rPr lang="en-US" b="1" i="0" dirty="0">
                <a:effectLst/>
                <a:latin typeface="Arial" panose="020B0604020202020204" pitchFamily="34" charset="0"/>
              </a:rPr>
              <a:t>24</a:t>
            </a:r>
            <a:r>
              <a:rPr lang="en-US" b="0" i="0" dirty="0">
                <a:effectLst/>
                <a:latin typeface="Arial" panose="020B0604020202020204" pitchFamily="34" charset="0"/>
              </a:rPr>
              <a:t> </a:t>
            </a:r>
            <a:r>
              <a:rPr lang="en-US" b="0" i="0" dirty="0" err="1">
                <a:effectLst/>
                <a:latin typeface="Arial" panose="020B0604020202020204" pitchFamily="34" charset="0"/>
              </a:rPr>
              <a:t>mjeseca</a:t>
            </a:r>
            <a:r>
              <a:rPr lang="en-US" b="0" i="0" dirty="0">
                <a:effectLst/>
                <a:latin typeface="Arial" panose="020B0604020202020204" pitchFamily="34" charset="0"/>
              </a:rPr>
              <a:t>.</a:t>
            </a:r>
            <a:endParaRPr lang="sr-Latn-BA" b="0" i="0" dirty="0">
              <a:effectLst/>
              <a:latin typeface="Arial" panose="020B0604020202020204" pitchFamily="34" charset="0"/>
            </a:endParaRPr>
          </a:p>
          <a:p>
            <a:pPr algn="just"/>
            <a:r>
              <a:rPr lang="en-US" b="0" i="0" dirty="0" err="1">
                <a:effectLst/>
                <a:latin typeface="Arial" panose="020B0604020202020204" pitchFamily="34" charset="0"/>
              </a:rPr>
              <a:t>Prekid</a:t>
            </a:r>
            <a:r>
              <a:rPr lang="en-US" b="0" i="0" dirty="0">
                <a:solidFill>
                  <a:srgbClr val="666666"/>
                </a:solidFill>
                <a:effectLst/>
                <a:latin typeface="Arial" panose="020B0604020202020204" pitchFamily="34" charset="0"/>
              </a:rPr>
              <a:t> </a:t>
            </a:r>
            <a:r>
              <a:rPr lang="en-US" b="0" i="0" dirty="0" err="1">
                <a:effectLst/>
                <a:latin typeface="Arial" panose="020B0604020202020204" pitchFamily="34" charset="0"/>
              </a:rPr>
              <a:t>kraći</a:t>
            </a:r>
            <a:r>
              <a:rPr lang="en-US" b="0" i="0" dirty="0">
                <a:effectLst/>
                <a:latin typeface="Arial" panose="020B0604020202020204" pitchFamily="34" charset="0"/>
              </a:rPr>
              <a:t> od 30 dana ne </a:t>
            </a:r>
            <a:r>
              <a:rPr lang="en-US" b="0" i="0" dirty="0" err="1">
                <a:effectLst/>
                <a:latin typeface="Arial" panose="020B0604020202020204" pitchFamily="34" charset="0"/>
              </a:rPr>
              <a:t>smatra</a:t>
            </a:r>
            <a:r>
              <a:rPr lang="en-US" b="0" i="0" dirty="0">
                <a:effectLst/>
                <a:latin typeface="Arial" panose="020B0604020202020204" pitchFamily="34" charset="0"/>
              </a:rPr>
              <a:t> se </a:t>
            </a:r>
            <a:r>
              <a:rPr lang="en-US" b="0" i="0" dirty="0" err="1">
                <a:effectLst/>
                <a:latin typeface="Arial" panose="020B0604020202020204" pitchFamily="34" charset="0"/>
              </a:rPr>
              <a:t>prekidom</a:t>
            </a:r>
            <a:r>
              <a:rPr lang="en-US" b="0" i="0" dirty="0">
                <a:effectLst/>
                <a:latin typeface="Arial" panose="020B0604020202020204" pitchFamily="34" charset="0"/>
              </a:rPr>
              <a:t> </a:t>
            </a:r>
            <a:endParaRPr lang="en-US" dirty="0"/>
          </a:p>
        </p:txBody>
      </p:sp>
    </p:spTree>
    <p:extLst>
      <p:ext uri="{BB962C8B-B14F-4D97-AF65-F5344CB8AC3E}">
        <p14:creationId xmlns:p14="http://schemas.microsoft.com/office/powerpoint/2010/main" val="272739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185462B2-657E-076C-90C5-14D1A6467F4B}"/>
              </a:ext>
            </a:extLst>
          </p:cNvPr>
          <p:cNvSpPr>
            <a:spLocks noGrp="1" noChangeArrowheads="1"/>
          </p:cNvSpPr>
          <p:nvPr>
            <p:ph idx="1"/>
          </p:nvPr>
        </p:nvSpPr>
        <p:spPr bwMode="auto">
          <a:xfrm>
            <a:off x="628650" y="1569861"/>
            <a:ext cx="7886700"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err="1">
                <a:ln>
                  <a:noFill/>
                </a:ln>
                <a:effectLst/>
                <a:cs typeface="Arial" panose="020B0604020202020204" pitchFamily="34" charset="0"/>
              </a:rPr>
              <a:t>Izuzetno</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ugovor</a:t>
            </a:r>
            <a:r>
              <a:rPr kumimoji="0" lang="en-US" altLang="en-US" b="1" i="0" u="none" strike="noStrike" cap="none" normalizeH="0" baseline="0" dirty="0">
                <a:ln>
                  <a:noFill/>
                </a:ln>
                <a:effectLst/>
                <a:cs typeface="Arial" panose="020B0604020202020204" pitchFamily="34" charset="0"/>
              </a:rPr>
              <a:t> o </a:t>
            </a:r>
            <a:r>
              <a:rPr kumimoji="0" lang="en-US" altLang="en-US" b="1" i="0" u="none" strike="noStrike" cap="none" normalizeH="0" baseline="0" dirty="0" err="1">
                <a:ln>
                  <a:noFill/>
                </a:ln>
                <a:effectLst/>
                <a:cs typeface="Arial" panose="020B0604020202020204" pitchFamily="34" charset="0"/>
              </a:rPr>
              <a:t>radu</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na</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određeno</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vrijeme</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može</a:t>
            </a:r>
            <a:r>
              <a:rPr kumimoji="0" lang="en-US" altLang="en-US" b="1" i="0" u="none" strike="noStrike" cap="none" normalizeH="0" baseline="0" dirty="0">
                <a:ln>
                  <a:noFill/>
                </a:ln>
                <a:effectLst/>
                <a:cs typeface="Arial" panose="020B0604020202020204" pitchFamily="34" charset="0"/>
              </a:rPr>
              <a:t> da se </a:t>
            </a:r>
            <a:r>
              <a:rPr kumimoji="0" lang="en-US" altLang="en-US" b="1" i="0" u="none" strike="noStrike" cap="none" normalizeH="0" baseline="0" dirty="0" err="1">
                <a:ln>
                  <a:noFill/>
                </a:ln>
                <a:effectLst/>
                <a:cs typeface="Arial" panose="020B0604020202020204" pitchFamily="34" charset="0"/>
              </a:rPr>
              <a:t>zaključi</a:t>
            </a:r>
            <a:r>
              <a:rPr kumimoji="0" lang="en-US" altLang="en-US" b="1" i="0" u="none" strike="noStrike" cap="none" normalizeH="0" baseline="0" dirty="0">
                <a:ln>
                  <a:noFill/>
                </a:ln>
                <a:effectLst/>
                <a:cs typeface="Arial" panose="020B0604020202020204" pitchFamily="34" charset="0"/>
              </a:rPr>
              <a:t> </a:t>
            </a:r>
            <a:r>
              <a:rPr kumimoji="0" lang="en-US" altLang="en-US" b="1" i="0" u="none" strike="noStrike" cap="none" normalizeH="0" baseline="0" dirty="0" err="1">
                <a:ln>
                  <a:noFill/>
                </a:ln>
                <a:effectLst/>
                <a:cs typeface="Arial" panose="020B0604020202020204" pitchFamily="34" charset="0"/>
              </a:rPr>
              <a:t>na</a:t>
            </a:r>
            <a:r>
              <a:rPr kumimoji="0" lang="en-US" altLang="en-US" b="1" i="0" u="none" strike="noStrike" cap="none" normalizeH="0" baseline="0" dirty="0">
                <a:ln>
                  <a:noFill/>
                </a:ln>
                <a:effectLst/>
                <a:cs typeface="Arial" panose="020B0604020202020204" pitchFamily="34" charset="0"/>
              </a:rPr>
              <a:t> period </a:t>
            </a:r>
            <a:r>
              <a:rPr kumimoji="0" lang="en-US" altLang="en-US" b="1" i="0" u="none" strike="noStrike" cap="none" normalizeH="0" baseline="0" dirty="0" err="1">
                <a:ln>
                  <a:noFill/>
                </a:ln>
                <a:effectLst/>
                <a:cs typeface="Arial" panose="020B0604020202020204" pitchFamily="34" charset="0"/>
              </a:rPr>
              <a:t>duži</a:t>
            </a:r>
            <a:r>
              <a:rPr kumimoji="0" lang="en-US" altLang="en-US" b="1" i="0" u="none" strike="noStrike" cap="none" normalizeH="0" baseline="0" dirty="0">
                <a:ln>
                  <a:noFill/>
                </a:ln>
                <a:effectLst/>
                <a:cs typeface="Arial" panose="020B0604020202020204" pitchFamily="34" charset="0"/>
              </a:rPr>
              <a:t> od 24 </a:t>
            </a:r>
            <a:r>
              <a:rPr kumimoji="0" lang="en-US" altLang="en-US" b="1" i="0" u="none" strike="noStrike" cap="none" normalizeH="0" baseline="0" dirty="0" err="1">
                <a:ln>
                  <a:noFill/>
                </a:ln>
                <a:effectLst/>
                <a:cs typeface="Arial" panose="020B0604020202020204" pitchFamily="34" charset="0"/>
              </a:rPr>
              <a:t>mjeseca</a:t>
            </a:r>
            <a:r>
              <a:rPr kumimoji="0" lang="en-US" altLang="en-US" b="1" i="0" u="none" strike="noStrike" cap="none" normalizeH="0" baseline="0" dirty="0">
                <a:ln>
                  <a:noFill/>
                </a:ln>
                <a:effectLst/>
                <a:cs typeface="Arial" panose="020B0604020202020204" pitchFamily="34" charset="0"/>
              </a:rPr>
              <a:t>:</a:t>
            </a:r>
            <a:endParaRPr kumimoji="0" lang="sr-Latn-BA" altLang="en-US" b="1" i="0" u="none" strike="noStrike" cap="none" normalizeH="0" baseline="0" dirty="0">
              <a:ln>
                <a:noFill/>
              </a:ln>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effectLst/>
            </a:endParaRPr>
          </a:p>
          <a:p>
            <a:pPr marL="457200" marR="0" lvl="0" indent="-457200" algn="just" defTabSz="914400" rtl="0" eaLnBrk="0" fontAlgn="base" latinLnBrk="0" hangingPunct="0">
              <a:lnSpc>
                <a:spcPct val="100000"/>
              </a:lnSpc>
              <a:spcBef>
                <a:spcPct val="0"/>
              </a:spcBef>
              <a:spcAft>
                <a:spcPct val="0"/>
              </a:spcAft>
              <a:buClrTx/>
              <a:buSzTx/>
              <a:buFontTx/>
              <a:buAutoNum type="arabicParenR"/>
              <a:tabLst/>
            </a:pPr>
            <a:r>
              <a:rPr kumimoji="0" lang="en-US" altLang="en-US" sz="2400" b="0" i="0" u="none" strike="noStrike" cap="none" normalizeH="0" baseline="0" dirty="0" err="1">
                <a:ln>
                  <a:noFill/>
                </a:ln>
                <a:effectLst/>
                <a:cs typeface="Arial" panose="020B0604020202020204" pitchFamily="34" charset="0"/>
              </a:rPr>
              <a:t>ako</a:t>
            </a:r>
            <a:r>
              <a:rPr kumimoji="0" lang="en-US" altLang="en-US" sz="2400" b="0" i="0" u="none" strike="noStrike" cap="none" normalizeH="0" baseline="0" dirty="0">
                <a:ln>
                  <a:noFill/>
                </a:ln>
                <a:effectLst/>
                <a:cs typeface="Arial" panose="020B0604020202020204" pitchFamily="34" charset="0"/>
              </a:rPr>
              <a:t> je to </a:t>
            </a:r>
            <a:r>
              <a:rPr kumimoji="0" lang="en-US" altLang="en-US" sz="2400" b="0" i="0" u="none" strike="noStrike" cap="none" normalizeH="0" baseline="0" dirty="0" err="1">
                <a:ln>
                  <a:noFill/>
                </a:ln>
                <a:effectLst/>
                <a:cs typeface="Arial" panose="020B0604020202020204" pitchFamily="34" charset="0"/>
              </a:rPr>
              <a:t>potrebno</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zbog</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zamjene</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privremeno</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odsutnog</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radnika</a:t>
            </a:r>
            <a:r>
              <a:rPr kumimoji="0" lang="en-US" altLang="en-US" sz="2400" b="0" i="0" u="none" strike="noStrike" cap="none" normalizeH="0" baseline="0" dirty="0">
                <a:ln>
                  <a:noFill/>
                </a:ln>
                <a:effectLst/>
                <a:cs typeface="Arial" panose="020B0604020202020204" pitchFamily="34" charset="0"/>
              </a:rPr>
              <a:t>, do </a:t>
            </a:r>
            <a:r>
              <a:rPr kumimoji="0" lang="en-US" altLang="en-US" sz="2400" b="0" i="0" u="none" strike="noStrike" cap="none" normalizeH="0" baseline="0" dirty="0" err="1">
                <a:ln>
                  <a:noFill/>
                </a:ln>
                <a:effectLst/>
                <a:cs typeface="Arial" panose="020B0604020202020204" pitchFamily="34" charset="0"/>
              </a:rPr>
              <a:t>njegovog</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povratka</a:t>
            </a:r>
            <a:endParaRPr kumimoji="0" lang="sr-Latn-BA" altLang="en-US" sz="2400" b="0" i="0" u="none" strike="noStrike" cap="none" normalizeH="0" baseline="0" dirty="0">
              <a:ln>
                <a:noFill/>
              </a:ln>
              <a:effectLs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cs typeface="Arial" panose="020B0604020202020204" pitchFamily="34" charset="0"/>
              </a:rPr>
              <a:t>2) </a:t>
            </a:r>
            <a:r>
              <a:rPr kumimoji="0" lang="sr-Latn-BA"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a:ln>
                  <a:noFill/>
                </a:ln>
                <a:effectLst/>
                <a:cs typeface="Arial" panose="020B0604020202020204" pitchFamily="34" charset="0"/>
              </a:rPr>
              <a:t>za rad </a:t>
            </a:r>
            <a:r>
              <a:rPr kumimoji="0" lang="en-US" altLang="en-US" sz="2400" b="0" i="0" u="none" strike="noStrike" cap="none" normalizeH="0" baseline="0" dirty="0" err="1">
                <a:ln>
                  <a:noFill/>
                </a:ln>
                <a:effectLst/>
                <a:cs typeface="Arial" panose="020B0604020202020204" pitchFamily="34" charset="0"/>
              </a:rPr>
              <a:t>na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projektu</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čije</a:t>
            </a:r>
            <a:r>
              <a:rPr kumimoji="0" lang="en-US" altLang="en-US" sz="2400" b="0" i="0" u="none" strike="noStrike" cap="none" normalizeH="0" baseline="0" dirty="0">
                <a:ln>
                  <a:noFill/>
                </a:ln>
                <a:effectLst/>
                <a:cs typeface="Arial" panose="020B0604020202020204" pitchFamily="34" charset="0"/>
              </a:rPr>
              <a:t> je </a:t>
            </a:r>
            <a:r>
              <a:rPr kumimoji="0" lang="en-US" altLang="en-US" sz="2400" b="0" i="0" u="none" strike="noStrike" cap="none" normalizeH="0" baseline="0" dirty="0" err="1">
                <a:ln>
                  <a:noFill/>
                </a:ln>
                <a:effectLst/>
                <a:cs typeface="Arial" panose="020B0604020202020204" pitchFamily="34" charset="0"/>
              </a:rPr>
              <a:t>trajanje</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unaprijed</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određeno</a:t>
            </a:r>
            <a:r>
              <a:rPr kumimoji="0" lang="en-US" altLang="en-US" sz="2400" b="0" i="0" u="none" strike="noStrike" cap="none" normalizeH="0" baseline="0" dirty="0">
                <a:ln>
                  <a:noFill/>
                </a:ln>
                <a:effectLst/>
                <a:cs typeface="Arial" panose="020B0604020202020204" pitchFamily="34" charset="0"/>
              </a:rPr>
              <a:t>, do </a:t>
            </a:r>
            <a:r>
              <a:rPr kumimoji="0" lang="en-US" altLang="en-US" sz="2400" b="0" i="0" u="none" strike="noStrike" cap="none" normalizeH="0" baseline="0" dirty="0" err="1">
                <a:ln>
                  <a:noFill/>
                </a:ln>
                <a:effectLst/>
                <a:cs typeface="Arial" panose="020B0604020202020204" pitchFamily="34" charset="0"/>
              </a:rPr>
              <a:t>završetka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projekta</a:t>
            </a:r>
            <a:r>
              <a:rPr kumimoji="0" lang="en-US" altLang="en-US" sz="2400" b="0" i="0" u="none" strike="noStrike" cap="none" normalizeH="0" baseline="0" dirty="0">
                <a:ln>
                  <a:noFill/>
                </a:ln>
                <a:effectLst/>
                <a:cs typeface="Arial" panose="020B0604020202020204" pitchFamily="34" charset="0"/>
              </a:rPr>
              <a:t>, a </a:t>
            </a:r>
            <a:r>
              <a:rPr kumimoji="0" lang="en-US" altLang="en-US" sz="2400" b="0" i="0" u="none" strike="noStrike" cap="none" normalizeH="0" baseline="0" dirty="0" err="1">
                <a:ln>
                  <a:noFill/>
                </a:ln>
                <a:effectLst/>
                <a:cs typeface="Arial" panose="020B0604020202020204" pitchFamily="34" charset="0"/>
              </a:rPr>
              <a:t>najduže</a:t>
            </a:r>
            <a:r>
              <a:rPr kumimoji="0" lang="en-US" altLang="en-US" sz="2400" b="0" i="0" u="none" strike="noStrike" cap="none" normalizeH="0" baseline="0" dirty="0">
                <a:ln>
                  <a:noFill/>
                </a:ln>
                <a:effectLst/>
                <a:cs typeface="Arial" panose="020B0604020202020204" pitchFamily="34" charset="0"/>
              </a:rPr>
              <a:t> 60 </a:t>
            </a:r>
            <a:r>
              <a:rPr kumimoji="0" lang="en-US" altLang="en-US" sz="2400" b="0" i="0" u="none" strike="noStrike" cap="none" normalizeH="0" baseline="0" dirty="0" err="1">
                <a:ln>
                  <a:noFill/>
                </a:ln>
                <a:effectLst/>
                <a:cs typeface="Arial" panose="020B0604020202020204" pitchFamily="34" charset="0"/>
              </a:rPr>
              <a:t>mjeseci</a:t>
            </a:r>
            <a:r>
              <a:rPr kumimoji="0" lang="en-US" altLang="en-US" sz="2400" b="0" i="0" u="none" strike="noStrike" cap="none" normalizeH="0" baseline="0" dirty="0">
                <a:ln>
                  <a:noFill/>
                </a:ln>
                <a:effectLst/>
                <a:cs typeface="Arial" panose="020B0604020202020204" pitchFamily="34" charset="0"/>
              </a:rPr>
              <a:t> I</a:t>
            </a:r>
            <a:endParaRPr kumimoji="0" lang="sr-Latn-BA" altLang="en-US" sz="2400" b="0" i="0" u="none" strike="noStrike" cap="none" normalizeH="0" baseline="0" dirty="0">
              <a:ln>
                <a:noFill/>
              </a:ln>
              <a:effectLs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cs typeface="Arial" panose="020B0604020202020204" pitchFamily="34" charset="0"/>
              </a:rPr>
              <a:t>3) </a:t>
            </a:r>
            <a:r>
              <a:rPr kumimoji="0" lang="sr-Latn-BA"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sa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nezaposlenim</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kome</a:t>
            </a:r>
            <a:r>
              <a:rPr kumimoji="0" lang="en-US" altLang="en-US" sz="2400" b="0" i="0" u="none" strike="noStrike" cap="none" normalizeH="0" baseline="0" dirty="0">
                <a:ln>
                  <a:noFill/>
                </a:ln>
                <a:effectLst/>
                <a:cs typeface="Arial" panose="020B0604020202020204" pitchFamily="34" charset="0"/>
              </a:rPr>
              <a:t> do </a:t>
            </a:r>
            <a:r>
              <a:rPr kumimoji="0" lang="en-US" altLang="en-US" sz="2400" b="0" i="0" u="none" strike="noStrike" cap="none" normalizeH="0" baseline="0" dirty="0" err="1">
                <a:ln>
                  <a:noFill/>
                </a:ln>
                <a:effectLst/>
                <a:cs typeface="Arial" panose="020B0604020202020204" pitchFamily="34" charset="0"/>
              </a:rPr>
              <a:t>ispunjenja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jednog</a:t>
            </a:r>
            <a:r>
              <a:rPr kumimoji="0" lang="en-US" altLang="en-US" sz="2400" b="0" i="0" u="none" strike="noStrike" cap="none" normalizeH="0" baseline="0" dirty="0">
                <a:ln>
                  <a:noFill/>
                </a:ln>
                <a:effectLst/>
                <a:cs typeface="Arial" panose="020B0604020202020204" pitchFamily="34" charset="0"/>
              </a:rPr>
              <a:t> od </a:t>
            </a:r>
            <a:r>
              <a:rPr kumimoji="0" lang="en-US" altLang="en-US" sz="2400" b="0" i="0" u="none" strike="noStrike" cap="none" normalizeH="0" baseline="0" dirty="0" err="1">
                <a:ln>
                  <a:noFill/>
                </a:ln>
                <a:effectLst/>
                <a:cs typeface="Arial" panose="020B0604020202020204" pitchFamily="34" charset="0"/>
              </a:rPr>
              <a:t>uslova</a:t>
            </a:r>
            <a:r>
              <a:rPr kumimoji="0" lang="en-US" altLang="en-US" sz="2400" b="0" i="0" u="none" strike="noStrike" cap="none" normalizeH="0" baseline="0" dirty="0">
                <a:ln>
                  <a:noFill/>
                </a:ln>
                <a:effectLst/>
                <a:cs typeface="Arial" panose="020B0604020202020204" pitchFamily="34" charset="0"/>
              </a:rPr>
              <a:t> za </a:t>
            </a:r>
            <a:r>
              <a:rPr kumimoji="0" lang="en-US" altLang="en-US" sz="2400" b="0" i="0" u="none" strike="noStrike" cap="none" normalizeH="0" baseline="0" dirty="0" err="1">
                <a:ln>
                  <a:noFill/>
                </a:ln>
                <a:effectLst/>
                <a:cs typeface="Arial" panose="020B0604020202020204" pitchFamily="34" charset="0"/>
              </a:rPr>
              <a:t>ostvarivanje</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prava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na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starosnu</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penziju</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nedostaje</a:t>
            </a:r>
            <a:r>
              <a:rPr kumimoji="0" lang="en-US" altLang="en-US" sz="2400" b="0" i="0" u="none" strike="noStrike" cap="none" normalizeH="0" baseline="0" dirty="0">
                <a:ln>
                  <a:noFill/>
                </a:ln>
                <a:effectLst/>
                <a:cs typeface="Arial" panose="020B0604020202020204" pitchFamily="34" charset="0"/>
              </a:rPr>
              <a:t> do pet </a:t>
            </a:r>
            <a:r>
              <a:rPr kumimoji="0" lang="en-US" altLang="en-US" sz="2400" b="0" i="0" u="none" strike="noStrike" cap="none" normalizeH="0" baseline="0" dirty="0" err="1">
                <a:ln>
                  <a:noFill/>
                </a:ln>
                <a:effectLst/>
                <a:cs typeface="Arial" panose="020B0604020202020204" pitchFamily="34" charset="0"/>
              </a:rPr>
              <a:t>godina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najduže</a:t>
            </a:r>
            <a:r>
              <a:rPr kumimoji="0" lang="en-US" altLang="en-US" sz="2400" b="0" i="0" u="none" strike="noStrike" cap="none" normalizeH="0" baseline="0" dirty="0">
                <a:ln>
                  <a:noFill/>
                </a:ln>
                <a:effectLst/>
                <a:cs typeface="Arial" panose="020B0604020202020204" pitchFamily="34" charset="0"/>
              </a:rPr>
              <a:t> do </a:t>
            </a:r>
            <a:r>
              <a:rPr kumimoji="0" lang="en-US" altLang="en-US" sz="2400" b="0" i="0" u="none" strike="noStrike" cap="none" normalizeH="0" baseline="0" dirty="0" err="1">
                <a:ln>
                  <a:noFill/>
                </a:ln>
                <a:effectLst/>
                <a:cs typeface="Arial" panose="020B0604020202020204" pitchFamily="34" charset="0"/>
              </a:rPr>
              <a:t>ispunjenja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uslova</a:t>
            </a:r>
            <a:r>
              <a:rPr kumimoji="0" lang="en-US" altLang="en-US" sz="2400" b="0" i="0" u="none" strike="noStrike" cap="none" normalizeH="0" baseline="0" dirty="0">
                <a:ln>
                  <a:noFill/>
                </a:ln>
                <a:effectLst/>
                <a:cs typeface="Arial" panose="020B0604020202020204" pitchFamily="34" charset="0"/>
              </a:rPr>
              <a:t>, u </a:t>
            </a:r>
            <a:r>
              <a:rPr kumimoji="0" lang="en-US" altLang="en-US" sz="2400" b="0" i="0" u="none" strike="noStrike" cap="none" normalizeH="0" baseline="0" dirty="0" err="1">
                <a:ln>
                  <a:noFill/>
                </a:ln>
                <a:effectLst/>
                <a:cs typeface="Arial" panose="020B0604020202020204" pitchFamily="34" charset="0"/>
              </a:rPr>
              <a:t>skladu</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sa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propisima</a:t>
            </a:r>
            <a:r>
              <a:rPr kumimoji="0" lang="en-US" altLang="en-US" sz="2400" b="0" i="0" u="none" strike="noStrike" cap="none" normalizeH="0" baseline="0" dirty="0">
                <a:ln>
                  <a:noFill/>
                </a:ln>
                <a:effectLst/>
                <a:cs typeface="Arial" panose="020B0604020202020204" pitchFamily="34" charset="0"/>
              </a:rPr>
              <a:t> o </a:t>
            </a:r>
            <a:r>
              <a:rPr kumimoji="0" lang="en-US" altLang="en-US" sz="2400" b="0" i="0" u="none" strike="noStrike" cap="none" normalizeH="0" baseline="0" dirty="0" err="1">
                <a:ln>
                  <a:noFill/>
                </a:ln>
                <a:effectLst/>
                <a:cs typeface="Arial" panose="020B0604020202020204" pitchFamily="34" charset="0"/>
              </a:rPr>
              <a:t>penzijskom</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i</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invalidskom</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osiguranju</a:t>
            </a:r>
            <a:r>
              <a:rPr kumimoji="0" lang="en-US" altLang="en-US" sz="2400" b="0" i="0" u="none" strike="noStrike" cap="none" normalizeH="0" baseline="0" dirty="0">
                <a:ln>
                  <a:noFill/>
                </a:ln>
                <a:effectLst/>
                <a:cs typeface="Arial" panose="020B0604020202020204" pitchFamily="34" charset="0"/>
              </a:rPr>
              <a:t>.</a:t>
            </a:r>
            <a:endParaRPr kumimoji="0" lang="en-US" altLang="en-US" sz="2400" b="0" i="0" u="none" strike="noStrike" cap="none" normalizeH="0" baseline="0" dirty="0">
              <a:ln>
                <a:noFill/>
              </a:ln>
              <a:effectLst/>
            </a:endParaRPr>
          </a:p>
        </p:txBody>
      </p:sp>
    </p:spTree>
    <p:extLst>
      <p:ext uri="{BB962C8B-B14F-4D97-AF65-F5344CB8AC3E}">
        <p14:creationId xmlns:p14="http://schemas.microsoft.com/office/powerpoint/2010/main" val="62630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wipe(down)">
                                      <p:cBhvr>
                                        <p:cTn id="13" dur="500"/>
                                        <p:tgtEl>
                                          <p:spTgt spid="4">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6" end="6"/>
                                            </p:txEl>
                                          </p:spTgt>
                                        </p:tgtEl>
                                        <p:attrNameLst>
                                          <p:attrName>style.visibility</p:attrName>
                                        </p:attrNameLst>
                                      </p:cBhvr>
                                      <p:to>
                                        <p:strVal val="visible"/>
                                      </p:to>
                                    </p:set>
                                    <p:animEffect transition="in" filter="wipe(down)">
                                      <p:cBhvr>
                                        <p:cTn id="16"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DD6EBCA6-E676-D399-6706-56FADAE481C3}"/>
              </a:ext>
            </a:extLst>
          </p:cNvPr>
          <p:cNvSpPr>
            <a:spLocks noGrp="1" noChangeArrowheads="1"/>
          </p:cNvSpPr>
          <p:nvPr>
            <p:ph idx="1"/>
          </p:nvPr>
        </p:nvSpPr>
        <p:spPr bwMode="auto">
          <a:xfrm>
            <a:off x="257175" y="1400585"/>
            <a:ext cx="8743949"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effectLst/>
                <a:latin typeface="+mn-lt"/>
                <a:cs typeface="Arial" panose="020B0604020202020204" pitchFamily="34" charset="0"/>
              </a:rPr>
              <a:t>Ugovor</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radu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zaključuje</a:t>
            </a:r>
            <a:r>
              <a:rPr kumimoji="0" lang="en-US" altLang="en-US" sz="2000" b="0" i="0" u="none" strike="noStrike" cap="none" normalizeH="0" baseline="0" dirty="0">
                <a:ln>
                  <a:noFill/>
                </a:ln>
                <a:effectLst/>
                <a:latin typeface="+mn-lt"/>
                <a:cs typeface="Arial" panose="020B0604020202020204" pitchFamily="34" charset="0"/>
              </a:rPr>
              <a:t> se </a:t>
            </a:r>
            <a:r>
              <a:rPr kumimoji="0" lang="en-US" altLang="en-US" sz="2000" b="1" i="0" u="none" strike="noStrike" cap="none" normalizeH="0" baseline="0" dirty="0">
                <a:ln>
                  <a:noFill/>
                </a:ln>
                <a:effectLst/>
                <a:latin typeface="+mn-lt"/>
                <a:cs typeface="Arial" panose="020B0604020202020204" pitchFamily="34" charset="0"/>
              </a:rPr>
              <a:t>u </a:t>
            </a:r>
            <a:r>
              <a:rPr kumimoji="0" lang="en-US" altLang="en-US" sz="2000" b="1" i="0" u="none" strike="noStrike" cap="none" normalizeH="0" baseline="0" dirty="0" err="1">
                <a:ln>
                  <a:noFill/>
                </a:ln>
                <a:effectLst/>
                <a:latin typeface="+mn-lt"/>
                <a:cs typeface="Arial" panose="020B0604020202020204" pitchFamily="34" charset="0"/>
              </a:rPr>
              <a:t>pisanoj</a:t>
            </a:r>
            <a:r>
              <a:rPr kumimoji="0" lang="en-US" altLang="en-US" sz="2000" b="1" i="0" u="none" strike="noStrike" cap="none" normalizeH="0" baseline="0" dirty="0">
                <a:ln>
                  <a:noFill/>
                </a:ln>
                <a:effectLst/>
                <a:latin typeface="+mn-lt"/>
                <a:cs typeface="Arial" panose="020B0604020202020204" pitchFamily="34" charset="0"/>
              </a:rPr>
              <a:t> </a:t>
            </a:r>
            <a:r>
              <a:rPr kumimoji="0" lang="en-US" altLang="en-US" sz="2000" b="1" i="0" u="none" strike="noStrike" cap="none" normalizeH="0" baseline="0" dirty="0" err="1">
                <a:ln>
                  <a:noFill/>
                </a:ln>
                <a:effectLst/>
                <a:latin typeface="+mn-lt"/>
                <a:cs typeface="Arial" panose="020B0604020202020204" pitchFamily="34" charset="0"/>
              </a:rPr>
              <a:t>formi</a:t>
            </a:r>
            <a:r>
              <a:rPr kumimoji="0" lang="en-US" altLang="en-US" sz="2000" b="0" i="0" u="none" strike="noStrike" cap="none" normalizeH="0" baseline="0" dirty="0">
                <a:ln>
                  <a:noFill/>
                </a:ln>
                <a:effectLst/>
                <a:latin typeface="+mn-lt"/>
                <a:cs typeface="Arial" panose="020B0604020202020204" pitchFamily="34" charset="0"/>
              </a:rPr>
              <a:t>.</a:t>
            </a:r>
            <a:endParaRPr kumimoji="0" lang="sr-Latn-BA" altLang="en-US" sz="2000" b="0" i="0" u="none" strike="noStrike" cap="none" normalizeH="0" baseline="0" dirty="0">
              <a:ln>
                <a:noFill/>
              </a:ln>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effectLst/>
                <a:latin typeface="+mn-lt"/>
                <a:cs typeface="Arial" panose="020B0604020202020204" pitchFamily="34" charset="0"/>
              </a:rPr>
              <a:t>Ugovor</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radu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obavezno</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sadrži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podatke</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sljedećem</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12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1) </a:t>
            </a:r>
            <a:r>
              <a:rPr kumimoji="0" lang="en-US" altLang="en-US" sz="2000" b="0" i="0" u="none" strike="noStrike" cap="none" normalizeH="0" baseline="0" dirty="0" err="1">
                <a:ln>
                  <a:noFill/>
                </a:ln>
                <a:effectLst/>
                <a:latin typeface="+mn-lt"/>
                <a:cs typeface="Arial" panose="020B0604020202020204" pitchFamily="34" charset="0"/>
              </a:rPr>
              <a:t>nazivu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sjedištu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poslodavca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2) </a:t>
            </a:r>
            <a:r>
              <a:rPr kumimoji="0" lang="en-US" altLang="en-US" sz="2000" b="0" i="0" u="none" strike="noStrike" cap="none" normalizeH="0" baseline="0" dirty="0" err="1">
                <a:ln>
                  <a:noFill/>
                </a:ln>
                <a:effectLst/>
                <a:latin typeface="+mn-lt"/>
                <a:cs typeface="Arial" panose="020B0604020202020204" pitchFamily="34" charset="0"/>
              </a:rPr>
              <a:t>imenu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prezimenu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stručnoj</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spremi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prebivalištu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odnosno</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boravištu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radnika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3) </a:t>
            </a:r>
            <a:r>
              <a:rPr kumimoji="0" lang="en-US" altLang="en-US" sz="2000" b="0" i="0" u="none" strike="noStrike" cap="none" normalizeH="0" baseline="0" dirty="0" err="1">
                <a:ln>
                  <a:noFill/>
                </a:ln>
                <a:effectLst/>
                <a:latin typeface="+mn-lt"/>
                <a:cs typeface="Arial" panose="020B0604020202020204" pitchFamily="34" charset="0"/>
              </a:rPr>
              <a:t>datumu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stupanja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radnika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a:t>
            </a:r>
            <a:r>
              <a:rPr kumimoji="0" lang="en-US" altLang="en-US" sz="2000" b="0" i="0" u="none" strike="noStrike" cap="none" normalizeH="0" baseline="0" dirty="0">
                <a:ln>
                  <a:noFill/>
                </a:ln>
                <a:effectLst/>
                <a:latin typeface="+mn-lt"/>
                <a:cs typeface="Arial" panose="020B0604020202020204" pitchFamily="34" charset="0"/>
              </a:rPr>
              <a:t> rad,</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4) </a:t>
            </a:r>
            <a:r>
              <a:rPr kumimoji="0" lang="en-US" altLang="en-US" sz="2000" b="0" i="0" u="none" strike="noStrike" cap="none" normalizeH="0" baseline="0" dirty="0" err="1">
                <a:ln>
                  <a:noFill/>
                </a:ln>
                <a:effectLst/>
                <a:latin typeface="+mn-lt"/>
                <a:cs typeface="Arial" panose="020B0604020202020204" pitchFamily="34" charset="0"/>
              </a:rPr>
              <a:t>radnom</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mjestu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kome</a:t>
            </a:r>
            <a:r>
              <a:rPr kumimoji="0" lang="en-US" altLang="en-US" sz="2000" b="0" i="0" u="none" strike="noStrike" cap="none" normalizeH="0" baseline="0" dirty="0">
                <a:ln>
                  <a:noFill/>
                </a:ln>
                <a:effectLst/>
                <a:latin typeface="+mn-lt"/>
                <a:cs typeface="Arial" panose="020B0604020202020204" pitchFamily="34" charset="0"/>
              </a:rPr>
              <a:t> se </a:t>
            </a:r>
            <a:r>
              <a:rPr kumimoji="0" lang="en-US" altLang="en-US" sz="2000" b="0" i="0" u="none" strike="noStrike" cap="none" normalizeH="0" baseline="0" dirty="0" err="1">
                <a:ln>
                  <a:noFill/>
                </a:ln>
                <a:effectLst/>
                <a:latin typeface="+mn-lt"/>
                <a:cs typeface="Arial" panose="020B0604020202020204" pitchFamily="34" charset="0"/>
              </a:rPr>
              <a:t>radnik</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zapošljava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mjestu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podacima</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dužini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rasporedu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radnog</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vremena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5) </a:t>
            </a:r>
            <a:r>
              <a:rPr kumimoji="0" lang="en-US" altLang="en-US" sz="2000" b="0" i="0" u="none" strike="noStrike" cap="none" normalizeH="0" baseline="0" dirty="0" err="1">
                <a:ln>
                  <a:noFill/>
                </a:ln>
                <a:effectLst/>
                <a:latin typeface="+mn-lt"/>
                <a:cs typeface="Arial" panose="020B0604020202020204" pitchFamily="34" charset="0"/>
              </a:rPr>
              <a:t>plati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novčanim</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naknadama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drugim</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primanjima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radnika</a:t>
            </a:r>
            <a:r>
              <a:rPr kumimoji="0" lang="en-US" altLang="en-US" sz="2000" b="0" i="0" u="none" strike="noStrike" cap="none" normalizeH="0" baseline="0" dirty="0">
                <a:ln>
                  <a:noFill/>
                </a:ln>
                <a:effectLst/>
                <a:latin typeface="+mn-lt"/>
                <a:cs typeface="Arial" panose="020B0604020202020204" pitchFamily="34" charset="0"/>
              </a:rPr>
              <a:t> po </a:t>
            </a:r>
            <a:r>
              <a:rPr kumimoji="0" lang="en-US" altLang="en-US" sz="2000" b="0" i="0" u="none" strike="noStrike" cap="none" normalizeH="0" baseline="0" dirty="0" err="1">
                <a:ln>
                  <a:noFill/>
                </a:ln>
                <a:effectLst/>
                <a:latin typeface="+mn-lt"/>
                <a:cs typeface="Arial" panose="020B0604020202020204" pitchFamily="34" charset="0"/>
              </a:rPr>
              <a:t>osnovu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6) </a:t>
            </a:r>
            <a:r>
              <a:rPr kumimoji="0" lang="en-US" altLang="en-US" sz="2000" b="0" i="0" u="none" strike="noStrike" cap="none" normalizeH="0" baseline="0" dirty="0" err="1">
                <a:ln>
                  <a:noFill/>
                </a:ln>
                <a:effectLst/>
                <a:latin typeface="+mn-lt"/>
                <a:cs typeface="Arial" panose="020B0604020202020204" pitchFamily="34" charset="0"/>
              </a:rPr>
              <a:t>dužini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godišnjeg</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odmora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7) </a:t>
            </a:r>
            <a:r>
              <a:rPr kumimoji="0" lang="en-US" altLang="en-US" sz="2000" b="0" i="0" u="none" strike="noStrike" cap="none" normalizeH="0" baseline="0" dirty="0" err="1">
                <a:ln>
                  <a:noFill/>
                </a:ln>
                <a:effectLst/>
                <a:latin typeface="+mn-lt"/>
                <a:cs typeface="Arial" panose="020B0604020202020204" pitchFamily="34" charset="0"/>
              </a:rPr>
              <a:t>trajanju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ugovora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razlogu</a:t>
            </a:r>
            <a:r>
              <a:rPr kumimoji="0" lang="en-US" altLang="en-US" sz="2000" b="0" i="0" u="none" strike="noStrike" cap="none" normalizeH="0" baseline="0" dirty="0">
                <a:ln>
                  <a:noFill/>
                </a:ln>
                <a:effectLst/>
                <a:latin typeface="+mn-lt"/>
                <a:cs typeface="Arial" panose="020B0604020202020204" pitchFamily="34" charset="0"/>
              </a:rPr>
              <a:t> za </a:t>
            </a:r>
            <a:r>
              <a:rPr kumimoji="0" lang="en-US" altLang="en-US" sz="2000" b="0" i="0" u="none" strike="noStrike" cap="none" normalizeH="0" baseline="0" dirty="0" err="1">
                <a:ln>
                  <a:noFill/>
                </a:ln>
                <a:effectLst/>
                <a:latin typeface="+mn-lt"/>
                <a:cs typeface="Arial" panose="020B0604020202020204" pitchFamily="34" charset="0"/>
              </a:rPr>
              <a:t>zaključivanje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iz</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člana</a:t>
            </a:r>
            <a:r>
              <a:rPr kumimoji="0" lang="en-US" altLang="en-US" sz="2000" b="0" i="0" u="none" strike="noStrike" cap="none" normalizeH="0" baseline="0" dirty="0">
                <a:ln>
                  <a:noFill/>
                </a:ln>
                <a:effectLst/>
                <a:latin typeface="+mn-lt"/>
                <a:cs typeface="Arial" panose="020B0604020202020204" pitchFamily="34" charset="0"/>
              </a:rPr>
              <a:t> 39. </a:t>
            </a:r>
            <a:r>
              <a:rPr kumimoji="0" lang="en-US" altLang="en-US" sz="2000" b="0" i="0" u="none" strike="noStrike" cap="none" normalizeH="0" baseline="0" dirty="0" err="1">
                <a:ln>
                  <a:noFill/>
                </a:ln>
                <a:effectLst/>
                <a:latin typeface="+mn-lt"/>
                <a:cs typeface="Arial" panose="020B0604020202020204" pitchFamily="34" charset="0"/>
              </a:rPr>
              <a:t>stav</a:t>
            </a:r>
            <a:r>
              <a:rPr kumimoji="0" lang="en-US" altLang="en-US" sz="2000" b="0" i="0" u="none" strike="noStrike" cap="none" normalizeH="0" baseline="0" dirty="0">
                <a:ln>
                  <a:noFill/>
                </a:ln>
                <a:effectLst/>
                <a:latin typeface="+mn-lt"/>
                <a:cs typeface="Arial" panose="020B0604020202020204" pitchFamily="34" charset="0"/>
              </a:rPr>
              <a:t> 1, </a:t>
            </a:r>
            <a:r>
              <a:rPr kumimoji="0" lang="en-US" altLang="en-US" sz="2000" b="0" i="0" u="none" strike="noStrike" cap="none" normalizeH="0" baseline="0" dirty="0" err="1">
                <a:ln>
                  <a:noFill/>
                </a:ln>
                <a:effectLst/>
                <a:latin typeface="+mn-lt"/>
                <a:cs typeface="Arial" panose="020B0604020202020204" pitchFamily="34" charset="0"/>
              </a:rPr>
              <a:t>ako</a:t>
            </a:r>
            <a:r>
              <a:rPr kumimoji="0" lang="en-US" altLang="en-US" sz="2000" b="0" i="0" u="none" strike="noStrike" cap="none" normalizeH="0" baseline="0" dirty="0">
                <a:ln>
                  <a:noFill/>
                </a:ln>
                <a:effectLst/>
                <a:latin typeface="+mn-lt"/>
                <a:cs typeface="Arial" panose="020B0604020202020204" pitchFamily="34" charset="0"/>
              </a:rPr>
              <a:t> se </a:t>
            </a:r>
            <a:r>
              <a:rPr kumimoji="0" lang="en-US" altLang="en-US" sz="2000" b="0" i="0" u="none" strike="noStrike" cap="none" normalizeH="0" baseline="0" dirty="0" err="1">
                <a:ln>
                  <a:noFill/>
                </a:ln>
                <a:effectLst/>
                <a:latin typeface="+mn-lt"/>
                <a:cs typeface="Arial" panose="020B0604020202020204" pitchFamily="34" charset="0"/>
              </a:rPr>
              <a:t>zaključuje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ugovor</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radu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određeno</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vrijeme</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8) </a:t>
            </a:r>
            <a:r>
              <a:rPr kumimoji="0" lang="en-US" altLang="en-US" sz="2000" b="0" i="0" u="none" strike="noStrike" cap="none" normalizeH="0" baseline="0" dirty="0" err="1">
                <a:ln>
                  <a:noFill/>
                </a:ln>
                <a:effectLst/>
                <a:latin typeface="+mn-lt"/>
                <a:cs typeface="Arial" panose="020B0604020202020204" pitchFamily="34" charset="0"/>
              </a:rPr>
              <a:t>rokovima</a:t>
            </a:r>
            <a:r>
              <a:rPr kumimoji="0" lang="en-US" altLang="en-US" sz="2000" b="0" i="0" u="none" strike="noStrike" cap="none" normalizeH="0" baseline="0" dirty="0">
                <a:ln>
                  <a:noFill/>
                </a:ln>
                <a:effectLst/>
                <a:latin typeface="+mn-lt"/>
                <a:cs typeface="Arial" panose="020B0604020202020204" pitchFamily="34" charset="0"/>
              </a:rPr>
              <a:t> za </a:t>
            </a:r>
            <a:r>
              <a:rPr kumimoji="0" lang="en-US" altLang="en-US" sz="2000" b="0" i="0" u="none" strike="noStrike" cap="none" normalizeH="0" baseline="0" dirty="0" err="1">
                <a:ln>
                  <a:noFill/>
                </a:ln>
                <a:effectLst/>
                <a:latin typeface="+mn-lt"/>
                <a:cs typeface="Arial" panose="020B0604020202020204" pitchFamily="34" charset="0"/>
              </a:rPr>
              <a:t>otkazivanje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ugovora</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radu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zaključenog</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neodređeno</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vrijeme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mn-lt"/>
                <a:cs typeface="Arial" panose="020B0604020202020204" pitchFamily="34" charset="0"/>
              </a:rPr>
              <a:t>9) </a:t>
            </a:r>
            <a:r>
              <a:rPr kumimoji="0" lang="en-US" altLang="en-US" sz="2000" b="0" i="0" u="none" strike="noStrike" cap="none" normalizeH="0" baseline="0" dirty="0" err="1">
                <a:ln>
                  <a:noFill/>
                </a:ln>
                <a:effectLst/>
                <a:latin typeface="+mn-lt"/>
                <a:cs typeface="Arial" panose="020B0604020202020204" pitchFamily="34" charset="0"/>
              </a:rPr>
              <a:t>poslovima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posebnim</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uslovima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na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radnom</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mjestu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ako</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postoje</a:t>
            </a:r>
            <a:r>
              <a:rPr kumimoji="0" lang="en-US" altLang="en-US" sz="2000" b="0" i="0" u="none" strike="noStrike" cap="none" normalizeH="0" baseline="0" dirty="0">
                <a:ln>
                  <a:noFill/>
                </a:ln>
                <a:effectLst/>
                <a:latin typeface="+mn-lt"/>
                <a:cs typeface="Arial" panose="020B0604020202020204" pitchFamily="34" charset="0"/>
              </a:rPr>
              <a:t>.</a:t>
            </a:r>
            <a:endParaRPr kumimoji="0" lang="sr-Latn-BA" altLang="en-US" sz="2000" b="0" i="0" u="none" strike="noStrike" cap="none" normalizeH="0" baseline="0" dirty="0">
              <a:ln>
                <a:noFill/>
              </a:ln>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effectLst/>
                <a:latin typeface="+mn-lt"/>
                <a:cs typeface="Arial" panose="020B0604020202020204" pitchFamily="34" charset="0"/>
              </a:rPr>
              <a:t>Ugovor</a:t>
            </a:r>
            <a:r>
              <a:rPr kumimoji="0" lang="en-US" altLang="en-US" sz="2000" b="0" i="0" u="none" strike="noStrike" cap="none" normalizeH="0" baseline="0" dirty="0">
                <a:ln>
                  <a:noFill/>
                </a:ln>
                <a:effectLst/>
                <a:latin typeface="+mn-lt"/>
                <a:cs typeface="Arial" panose="020B0604020202020204" pitchFamily="34" charset="0"/>
              </a:rPr>
              <a:t> o </a:t>
            </a:r>
            <a:r>
              <a:rPr kumimoji="0" lang="en-US" altLang="en-US" sz="2000" b="0" i="0" u="none" strike="noStrike" cap="none" normalizeH="0" baseline="0" dirty="0" err="1">
                <a:ln>
                  <a:noFill/>
                </a:ln>
                <a:effectLst/>
                <a:latin typeface="+mn-lt"/>
                <a:cs typeface="Arial" panose="020B0604020202020204" pitchFamily="34" charset="0"/>
              </a:rPr>
              <a:t>radu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može</a:t>
            </a:r>
            <a:r>
              <a:rPr kumimoji="0" lang="en-US" altLang="en-US" sz="2000" b="0" i="0" u="none" strike="noStrike" cap="none" normalizeH="0" baseline="0" dirty="0">
                <a:ln>
                  <a:noFill/>
                </a:ln>
                <a:effectLst/>
                <a:latin typeface="+mn-lt"/>
                <a:cs typeface="Arial" panose="020B0604020202020204" pitchFamily="34" charset="0"/>
              </a:rPr>
              <a:t> da </a:t>
            </a:r>
            <a:r>
              <a:rPr kumimoji="0" lang="en-US" altLang="en-US" sz="2000" b="0" i="0" u="none" strike="noStrike" cap="none" normalizeH="0" baseline="0" dirty="0" err="1">
                <a:ln>
                  <a:noFill/>
                </a:ln>
                <a:effectLst/>
                <a:latin typeface="+mn-lt"/>
                <a:cs typeface="Arial" panose="020B0604020202020204" pitchFamily="34" charset="0"/>
              </a:rPr>
              <a:t>sadrži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1" i="0" u="none" strike="noStrike" cap="none" normalizeH="0" baseline="0" dirty="0" err="1">
                <a:ln>
                  <a:noFill/>
                </a:ln>
                <a:effectLst/>
                <a:latin typeface="+mn-lt"/>
                <a:cs typeface="Arial" panose="020B0604020202020204" pitchFamily="34" charset="0"/>
              </a:rPr>
              <a:t>druge</a:t>
            </a:r>
            <a:r>
              <a:rPr kumimoji="0" lang="en-US" altLang="en-US" sz="2000" b="1" i="0" u="none" strike="noStrike" cap="none" normalizeH="0" baseline="0" dirty="0">
                <a:ln>
                  <a:noFill/>
                </a:ln>
                <a:effectLst/>
                <a:latin typeface="+mn-lt"/>
                <a:cs typeface="Arial" panose="020B0604020202020204" pitchFamily="34" charset="0"/>
              </a:rPr>
              <a:t> </a:t>
            </a:r>
            <a:r>
              <a:rPr kumimoji="0" lang="en-US" altLang="en-US" sz="2000" b="1" i="0" u="none" strike="noStrike" cap="none" normalizeH="0" baseline="0" dirty="0" err="1">
                <a:ln>
                  <a:noFill/>
                </a:ln>
                <a:effectLst/>
                <a:latin typeface="+mn-lt"/>
                <a:cs typeface="Arial" panose="020B0604020202020204" pitchFamily="34" charset="0"/>
              </a:rPr>
              <a:t>podatke</a:t>
            </a:r>
            <a:r>
              <a:rPr kumimoji="0" lang="en-US" altLang="en-US" sz="2000" b="1"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koje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poslodavac</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i</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radnik</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smatraju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značajnim</a:t>
            </a:r>
            <a:r>
              <a:rPr kumimoji="0" lang="en-US" altLang="en-US" sz="2000" b="0" i="0" u="none" strike="noStrike" cap="none" normalizeH="0" baseline="0" dirty="0">
                <a:ln>
                  <a:noFill/>
                </a:ln>
                <a:effectLst/>
                <a:latin typeface="+mn-lt"/>
                <a:cs typeface="Arial" panose="020B0604020202020204" pitchFamily="34" charset="0"/>
              </a:rPr>
              <a:t> za </a:t>
            </a:r>
            <a:r>
              <a:rPr kumimoji="0" lang="en-US" altLang="en-US" sz="2000" b="0" i="0" u="none" strike="noStrike" cap="none" normalizeH="0" baseline="0" dirty="0" err="1">
                <a:ln>
                  <a:noFill/>
                </a:ln>
                <a:effectLst/>
                <a:latin typeface="+mn-lt"/>
                <a:cs typeface="Arial" panose="020B0604020202020204" pitchFamily="34" charset="0"/>
              </a:rPr>
              <a:t>uređivanje</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odnosa</a:t>
            </a:r>
            <a:r>
              <a:rPr kumimoji="0" lang="en-US" altLang="en-US" sz="2000" b="0" i="0" u="none" strike="noStrike" cap="none" normalizeH="0" baseline="0" dirty="0">
                <a:ln>
                  <a:noFill/>
                </a:ln>
                <a:effectLst/>
                <a:latin typeface="+mn-lt"/>
                <a:cs typeface="Arial" panose="020B0604020202020204" pitchFamily="34" charset="0"/>
              </a:rPr>
              <a:t> koji </a:t>
            </a:r>
            <a:r>
              <a:rPr kumimoji="0" lang="en-US" altLang="en-US" sz="2000" b="0" i="0" u="none" strike="noStrike" cap="none" normalizeH="0" baseline="0" dirty="0" err="1">
                <a:ln>
                  <a:noFill/>
                </a:ln>
                <a:effectLst/>
                <a:latin typeface="+mn-lt"/>
                <a:cs typeface="Arial" panose="020B0604020202020204" pitchFamily="34" charset="0"/>
              </a:rPr>
              <a:t>nastaju</a:t>
            </a:r>
            <a:r>
              <a:rPr kumimoji="0" lang="en-US" altLang="en-US" sz="2000" b="0" i="0" u="none" strike="noStrike" cap="none" normalizeH="0" baseline="0" dirty="0">
                <a:ln>
                  <a:noFill/>
                </a:ln>
                <a:effectLst/>
                <a:latin typeface="+mn-lt"/>
                <a:cs typeface="Arial" panose="020B0604020202020204" pitchFamily="34" charset="0"/>
              </a:rPr>
              <a:t> po </a:t>
            </a:r>
            <a:r>
              <a:rPr kumimoji="0" lang="en-US" altLang="en-US" sz="2000" b="0" i="0" u="none" strike="noStrike" cap="none" normalizeH="0" baseline="0" dirty="0" err="1">
                <a:ln>
                  <a:noFill/>
                </a:ln>
                <a:effectLst/>
                <a:latin typeface="+mn-lt"/>
                <a:cs typeface="Arial" panose="020B0604020202020204" pitchFamily="34" charset="0"/>
              </a:rPr>
              <a:t>osnovu</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rada</a:t>
            </a:r>
            <a:r>
              <a:rPr kumimoji="0" lang="en-US" altLang="en-US" sz="2000" b="0" i="0" u="none" strike="noStrike" cap="none" normalizeH="0" baseline="0" dirty="0">
                <a:ln>
                  <a:noFill/>
                </a:ln>
                <a:effectLst/>
                <a:latin typeface="+mn-lt"/>
                <a:cs typeface="Arial" panose="020B0604020202020204" pitchFamily="34" charset="0"/>
              </a:rPr>
              <a:t> </a:t>
            </a:r>
            <a:r>
              <a:rPr kumimoji="0" lang="en-US" altLang="en-US" sz="2000" b="0" i="0" u="none" strike="noStrike" cap="none" normalizeH="0" baseline="0" dirty="0" err="1">
                <a:ln>
                  <a:noFill/>
                </a:ln>
                <a:effectLst/>
                <a:latin typeface="+mn-lt"/>
                <a:cs typeface="Arial" panose="020B0604020202020204" pitchFamily="34" charset="0"/>
              </a:rPr>
              <a:t>radnika</a:t>
            </a:r>
            <a:r>
              <a:rPr kumimoji="0" lang="en-US" altLang="en-US" sz="2000" b="0" i="0" u="none" strike="noStrike" cap="none" normalizeH="0" baseline="0" dirty="0">
                <a:ln>
                  <a:noFill/>
                </a:ln>
                <a:effectLst/>
                <a:latin typeface="+mn-lt"/>
                <a:cs typeface="Arial" panose="020B0604020202020204" pitchFamily="34" charset="0"/>
              </a:rPr>
              <a:t>.</a:t>
            </a:r>
            <a:endParaRPr kumimoji="0" lang="en-US" altLang="en-US" sz="4400" b="0" i="0" u="none" strike="noStrike" cap="none" normalizeH="0" baseline="0" dirty="0">
              <a:ln>
                <a:noFill/>
              </a:ln>
              <a:effectLst/>
              <a:latin typeface="+mn-lt"/>
            </a:endParaRPr>
          </a:p>
        </p:txBody>
      </p:sp>
    </p:spTree>
    <p:extLst>
      <p:ext uri="{BB962C8B-B14F-4D97-AF65-F5344CB8AC3E}">
        <p14:creationId xmlns:p14="http://schemas.microsoft.com/office/powerpoint/2010/main" val="73604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heel(1)">
                                      <p:cBhvr>
                                        <p:cTn id="10" dur="2000"/>
                                        <p:tgtEl>
                                          <p:spTgt spid="4">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heel(1)">
                                      <p:cBhvr>
                                        <p:cTn id="13" dur="2000"/>
                                        <p:tgtEl>
                                          <p:spTgt spid="4">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wheel(1)">
                                      <p:cBhvr>
                                        <p:cTn id="16" dur="2000"/>
                                        <p:tgtEl>
                                          <p:spTgt spid="4">
                                            <p:txEl>
                                              <p:pRg st="4" end="4"/>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wheel(1)">
                                      <p:cBhvr>
                                        <p:cTn id="19" dur="2000"/>
                                        <p:tgtEl>
                                          <p:spTgt spid="4">
                                            <p:txEl>
                                              <p:pRg st="5" end="5"/>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heel(1)">
                                      <p:cBhvr>
                                        <p:cTn id="22" dur="2000"/>
                                        <p:tgtEl>
                                          <p:spTgt spid="4">
                                            <p:txEl>
                                              <p:pRg st="6" end="6"/>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wheel(1)">
                                      <p:cBhvr>
                                        <p:cTn id="25" dur="2000"/>
                                        <p:tgtEl>
                                          <p:spTgt spid="4">
                                            <p:txEl>
                                              <p:pRg st="7" end="7"/>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wheel(1)">
                                      <p:cBhvr>
                                        <p:cTn id="28" dur="2000"/>
                                        <p:tgtEl>
                                          <p:spTgt spid="4">
                                            <p:txEl>
                                              <p:pRg st="8" end="8"/>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wheel(1)">
                                      <p:cBhvr>
                                        <p:cTn id="31" dur="2000"/>
                                        <p:tgtEl>
                                          <p:spTgt spid="4">
                                            <p:txEl>
                                              <p:pRg st="9" end="9"/>
                                            </p:txEl>
                                          </p:spTgt>
                                        </p:tgtEl>
                                      </p:cBhvr>
                                    </p:animEffect>
                                  </p:childTnLst>
                                </p:cTn>
                              </p:par>
                              <p:par>
                                <p:cTn id="32" presetID="21" presetClass="entr" presetSubtype="1"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wheel(1)">
                                      <p:cBhvr>
                                        <p:cTn id="34" dur="2000"/>
                                        <p:tgtEl>
                                          <p:spTgt spid="4">
                                            <p:txEl>
                                              <p:pRg st="10" end="10"/>
                                            </p:txEl>
                                          </p:spTgt>
                                        </p:tgtEl>
                                      </p:cBhvr>
                                    </p:animEffect>
                                  </p:childTnLst>
                                </p:cTn>
                              </p:par>
                              <p:par>
                                <p:cTn id="35" presetID="21" presetClass="entr" presetSubtype="1"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wheel(1)">
                                      <p:cBhvr>
                                        <p:cTn id="37" dur="2000"/>
                                        <p:tgtEl>
                                          <p:spTgt spid="4">
                                            <p:txEl>
                                              <p:pRg st="11" end="11"/>
                                            </p:txEl>
                                          </p:spTgt>
                                        </p:tgtEl>
                                      </p:cBhvr>
                                    </p:animEffect>
                                  </p:childTnLst>
                                </p:cTn>
                              </p:par>
                              <p:par>
                                <p:cTn id="38" presetID="21" presetClass="entr" presetSubtype="1" fill="hold" nodeType="withEffect">
                                  <p:stCondLst>
                                    <p:cond delay="0"/>
                                  </p:stCondLst>
                                  <p:childTnLst>
                                    <p:set>
                                      <p:cBhvr>
                                        <p:cTn id="39" dur="1" fill="hold">
                                          <p:stCondLst>
                                            <p:cond delay="0"/>
                                          </p:stCondLst>
                                        </p:cTn>
                                        <p:tgtEl>
                                          <p:spTgt spid="4">
                                            <p:txEl>
                                              <p:pRg st="13" end="13"/>
                                            </p:txEl>
                                          </p:spTgt>
                                        </p:tgtEl>
                                        <p:attrNameLst>
                                          <p:attrName>style.visibility</p:attrName>
                                        </p:attrNameLst>
                                      </p:cBhvr>
                                      <p:to>
                                        <p:strVal val="visible"/>
                                      </p:to>
                                    </p:set>
                                    <p:animEffect transition="in" filter="wheel(1)">
                                      <p:cBhvr>
                                        <p:cTn id="40" dur="20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6283A-FC66-3930-094D-C744FC8B7BB7}"/>
              </a:ext>
            </a:extLst>
          </p:cNvPr>
          <p:cNvSpPr>
            <a:spLocks noGrp="1"/>
          </p:cNvSpPr>
          <p:nvPr>
            <p:ph type="title"/>
          </p:nvPr>
        </p:nvSpPr>
        <p:spPr>
          <a:xfrm>
            <a:off x="628650" y="681037"/>
            <a:ext cx="7886700" cy="1325563"/>
          </a:xfrm>
        </p:spPr>
        <p:txBody>
          <a:bodyPr/>
          <a:lstStyle/>
          <a:p>
            <a:pPr algn="ctr"/>
            <a:r>
              <a:rPr lang="sr-Latn-BA" b="1" dirty="0">
                <a:latin typeface="+mn-lt"/>
              </a:rPr>
              <a:t>Probni rad</a:t>
            </a:r>
            <a:endParaRPr lang="en-US" b="1" dirty="0">
              <a:latin typeface="+mn-lt"/>
            </a:endParaRPr>
          </a:p>
        </p:txBody>
      </p:sp>
      <p:sp>
        <p:nvSpPr>
          <p:cNvPr id="3" name="Content Placeholder 2">
            <a:extLst>
              <a:ext uri="{FF2B5EF4-FFF2-40B4-BE49-F238E27FC236}">
                <a16:creationId xmlns:a16="http://schemas.microsoft.com/office/drawing/2014/main" id="{9A5FB355-1169-13ED-4E35-0EC6B09C2FA5}"/>
              </a:ext>
            </a:extLst>
          </p:cNvPr>
          <p:cNvSpPr>
            <a:spLocks noGrp="1"/>
          </p:cNvSpPr>
          <p:nvPr>
            <p:ph idx="1"/>
          </p:nvPr>
        </p:nvSpPr>
        <p:spPr>
          <a:xfrm>
            <a:off x="219075" y="1825625"/>
            <a:ext cx="8924925" cy="4351338"/>
          </a:xfrm>
        </p:spPr>
        <p:txBody>
          <a:bodyPr>
            <a:normAutofit fontScale="62500" lnSpcReduction="20000"/>
          </a:bodyPr>
          <a:lstStyle/>
          <a:p>
            <a:pPr algn="just"/>
            <a:r>
              <a:rPr lang="en-US" b="0" i="0" dirty="0" err="1">
                <a:effectLst/>
              </a:rPr>
              <a:t>Ugovorom</a:t>
            </a:r>
            <a:r>
              <a:rPr lang="en-US" b="0" i="0" dirty="0">
                <a:effectLst/>
              </a:rPr>
              <a:t> o </a:t>
            </a:r>
            <a:r>
              <a:rPr lang="en-US" b="0" i="0" dirty="0" err="1">
                <a:effectLst/>
              </a:rPr>
              <a:t>radu</a:t>
            </a:r>
            <a:r>
              <a:rPr lang="en-US" b="0" i="0" dirty="0">
                <a:effectLst/>
              </a:rPr>
              <a:t> </a:t>
            </a:r>
            <a:r>
              <a:rPr lang="en-US" b="0" i="0" dirty="0" err="1">
                <a:effectLst/>
              </a:rPr>
              <a:t>ili</a:t>
            </a:r>
            <a:r>
              <a:rPr lang="en-US" b="0" i="0" dirty="0">
                <a:effectLst/>
              </a:rPr>
              <a:t> </a:t>
            </a:r>
            <a:r>
              <a:rPr lang="en-US" b="0" i="0" dirty="0" err="1">
                <a:effectLst/>
              </a:rPr>
              <a:t>posebnim</a:t>
            </a:r>
            <a:r>
              <a:rPr lang="en-US" b="0" i="0" dirty="0">
                <a:effectLst/>
              </a:rPr>
              <a:t> </a:t>
            </a:r>
            <a:r>
              <a:rPr lang="en-US" b="0" i="0" dirty="0" err="1">
                <a:effectLst/>
              </a:rPr>
              <a:t>ugovorom</a:t>
            </a:r>
            <a:r>
              <a:rPr lang="en-US" b="0" i="0" dirty="0">
                <a:effectLst/>
              </a:rPr>
              <a:t> o </a:t>
            </a:r>
            <a:r>
              <a:rPr lang="en-US" b="0" i="0" dirty="0" err="1">
                <a:effectLst/>
              </a:rPr>
              <a:t>probnom</a:t>
            </a:r>
            <a:r>
              <a:rPr lang="en-US" b="0" i="0" dirty="0">
                <a:effectLst/>
              </a:rPr>
              <a:t> </a:t>
            </a:r>
            <a:r>
              <a:rPr lang="en-US" b="0" i="0" dirty="0" err="1">
                <a:effectLst/>
              </a:rPr>
              <a:t>radu</a:t>
            </a:r>
            <a:r>
              <a:rPr lang="en-US" b="0" i="0" dirty="0">
                <a:effectLst/>
              </a:rPr>
              <a:t> </a:t>
            </a:r>
            <a:r>
              <a:rPr lang="en-US" b="0" i="0" dirty="0" err="1">
                <a:effectLst/>
              </a:rPr>
              <a:t>može</a:t>
            </a:r>
            <a:r>
              <a:rPr lang="en-US" b="0" i="0" dirty="0">
                <a:effectLst/>
              </a:rPr>
              <a:t> se </a:t>
            </a:r>
            <a:r>
              <a:rPr lang="en-US" b="0" i="0" dirty="0" err="1">
                <a:effectLst/>
              </a:rPr>
              <a:t>ugovoriti</a:t>
            </a:r>
            <a:r>
              <a:rPr lang="en-US" b="0" i="0" dirty="0">
                <a:effectLst/>
              </a:rPr>
              <a:t> </a:t>
            </a:r>
            <a:r>
              <a:rPr lang="en-US" b="0" i="0" dirty="0" err="1">
                <a:effectLst/>
              </a:rPr>
              <a:t>probni</a:t>
            </a:r>
            <a:r>
              <a:rPr lang="en-US" b="0" i="0" dirty="0">
                <a:effectLst/>
              </a:rPr>
              <a:t> rad </a:t>
            </a:r>
            <a:r>
              <a:rPr lang="en-US" b="0" i="0" dirty="0" err="1">
                <a:effectLst/>
              </a:rPr>
              <a:t>radnika</a:t>
            </a:r>
            <a:r>
              <a:rPr lang="en-US" b="0" i="0" dirty="0">
                <a:effectLst/>
              </a:rPr>
              <a:t>, koji </a:t>
            </a:r>
            <a:r>
              <a:rPr lang="en-US" b="0" i="0" dirty="0" err="1">
                <a:effectLst/>
              </a:rPr>
              <a:t>može</a:t>
            </a:r>
            <a:r>
              <a:rPr lang="en-US" b="0" i="0" dirty="0">
                <a:effectLst/>
              </a:rPr>
              <a:t> </a:t>
            </a:r>
            <a:r>
              <a:rPr lang="en-US" b="0" i="0" dirty="0" err="1">
                <a:effectLst/>
              </a:rPr>
              <a:t>trajati</a:t>
            </a:r>
            <a:r>
              <a:rPr lang="en-US" b="0" i="0" dirty="0">
                <a:effectLst/>
              </a:rPr>
              <a:t> </a:t>
            </a:r>
            <a:r>
              <a:rPr lang="en-US" b="0" i="0" dirty="0" err="1">
                <a:effectLst/>
              </a:rPr>
              <a:t>najviše</a:t>
            </a:r>
            <a:r>
              <a:rPr lang="en-US" b="0" i="0" dirty="0">
                <a:effectLst/>
              </a:rPr>
              <a:t> do </a:t>
            </a:r>
            <a:r>
              <a:rPr lang="en-US" b="1" i="0" dirty="0">
                <a:effectLst/>
              </a:rPr>
              <a:t>tri </a:t>
            </a:r>
            <a:r>
              <a:rPr lang="en-US" b="1" i="0" dirty="0" err="1">
                <a:effectLst/>
              </a:rPr>
              <a:t>mjeseca</a:t>
            </a:r>
            <a:r>
              <a:rPr lang="en-US" b="0" i="0" dirty="0">
                <a:effectLst/>
              </a:rPr>
              <a:t>.</a:t>
            </a:r>
          </a:p>
          <a:p>
            <a:pPr algn="just"/>
            <a:r>
              <a:rPr lang="en-US" b="0" i="0" dirty="0" err="1">
                <a:effectLst/>
              </a:rPr>
              <a:t>Izuzetno</a:t>
            </a:r>
            <a:r>
              <a:rPr lang="en-US" b="0" i="0" dirty="0">
                <a:effectLst/>
              </a:rPr>
              <a:t>, </a:t>
            </a:r>
            <a:r>
              <a:rPr lang="en-US" b="0" i="0" dirty="0" err="1">
                <a:effectLst/>
              </a:rPr>
              <a:t>ovaj</a:t>
            </a:r>
            <a:r>
              <a:rPr lang="en-US" b="0" i="0" dirty="0">
                <a:effectLst/>
              </a:rPr>
              <a:t> </a:t>
            </a:r>
            <a:r>
              <a:rPr lang="en-US" b="0" i="0" dirty="0" err="1">
                <a:effectLst/>
              </a:rPr>
              <a:t>rok</a:t>
            </a:r>
            <a:r>
              <a:rPr lang="en-US" b="0" i="0" dirty="0">
                <a:effectLst/>
              </a:rPr>
              <a:t> </a:t>
            </a:r>
            <a:r>
              <a:rPr lang="en-US" b="0" i="0" dirty="0" err="1">
                <a:effectLst/>
              </a:rPr>
              <a:t>može</a:t>
            </a:r>
            <a:r>
              <a:rPr lang="en-US" b="0" i="0" dirty="0">
                <a:effectLst/>
              </a:rPr>
              <a:t> se </a:t>
            </a:r>
            <a:r>
              <a:rPr lang="en-US" b="0" i="0" dirty="0" err="1">
                <a:effectLst/>
              </a:rPr>
              <a:t>sporazumno</a:t>
            </a:r>
            <a:r>
              <a:rPr lang="en-US" b="0" i="0" dirty="0">
                <a:effectLst/>
              </a:rPr>
              <a:t> </a:t>
            </a:r>
            <a:r>
              <a:rPr lang="en-US" b="0" i="0" dirty="0" err="1">
                <a:effectLst/>
              </a:rPr>
              <a:t>produžiti</a:t>
            </a:r>
            <a:r>
              <a:rPr lang="en-US" b="0" i="0" dirty="0">
                <a:effectLst/>
              </a:rPr>
              <a:t> </a:t>
            </a:r>
            <a:r>
              <a:rPr lang="en-US" b="1" i="0" dirty="0" err="1">
                <a:effectLst/>
              </a:rPr>
              <a:t>još</a:t>
            </a:r>
            <a:r>
              <a:rPr lang="en-US" b="1" i="0" dirty="0">
                <a:effectLst/>
              </a:rPr>
              <a:t> do tri </a:t>
            </a:r>
            <a:r>
              <a:rPr lang="en-US" b="1" i="0" dirty="0" err="1">
                <a:effectLst/>
              </a:rPr>
              <a:t>mjeseca</a:t>
            </a:r>
            <a:r>
              <a:rPr lang="en-US" b="0" i="0" dirty="0">
                <a:effectLst/>
              </a:rPr>
              <a:t>.</a:t>
            </a:r>
          </a:p>
          <a:p>
            <a:pPr algn="just"/>
            <a:r>
              <a:rPr lang="en-US" b="0" i="0" dirty="0" err="1">
                <a:effectLst/>
              </a:rPr>
              <a:t>Poslodavac</a:t>
            </a:r>
            <a:r>
              <a:rPr lang="en-US" b="0" i="0" dirty="0">
                <a:effectLst/>
              </a:rPr>
              <a:t> je </a:t>
            </a:r>
            <a:r>
              <a:rPr lang="en-US" b="0" i="0" dirty="0" err="1">
                <a:effectLst/>
              </a:rPr>
              <a:t>dužan</a:t>
            </a:r>
            <a:r>
              <a:rPr lang="en-US" b="0" i="0" dirty="0">
                <a:effectLst/>
              </a:rPr>
              <a:t> da </a:t>
            </a:r>
            <a:r>
              <a:rPr lang="en-US" b="0" i="0" dirty="0" err="1">
                <a:effectLst/>
              </a:rPr>
              <a:t>svakom</a:t>
            </a:r>
            <a:r>
              <a:rPr lang="en-US" b="0" i="0" dirty="0">
                <a:effectLst/>
              </a:rPr>
              <a:t> </a:t>
            </a:r>
            <a:r>
              <a:rPr lang="en-US" b="0" i="0" dirty="0" err="1">
                <a:effectLst/>
              </a:rPr>
              <a:t>radniku</a:t>
            </a:r>
            <a:r>
              <a:rPr lang="en-US" b="0" i="0" dirty="0">
                <a:effectLst/>
              </a:rPr>
              <a:t> </a:t>
            </a:r>
            <a:r>
              <a:rPr lang="en-US" b="0" i="0" dirty="0" err="1">
                <a:effectLst/>
              </a:rPr>
              <a:t>sa</a:t>
            </a:r>
            <a:r>
              <a:rPr lang="en-US" b="0" i="0" dirty="0">
                <a:effectLst/>
              </a:rPr>
              <a:t> </a:t>
            </a:r>
            <a:r>
              <a:rPr lang="en-US" b="0" i="0" dirty="0" err="1">
                <a:effectLst/>
              </a:rPr>
              <a:t>kojim</a:t>
            </a:r>
            <a:r>
              <a:rPr lang="en-US" b="0" i="0" dirty="0">
                <a:effectLst/>
              </a:rPr>
              <a:t> je </a:t>
            </a:r>
            <a:r>
              <a:rPr lang="en-US" b="0" i="0" dirty="0" err="1">
                <a:effectLst/>
              </a:rPr>
              <a:t>zaključio</a:t>
            </a:r>
            <a:r>
              <a:rPr lang="en-US" b="0" i="0" dirty="0">
                <a:effectLst/>
              </a:rPr>
              <a:t> </a:t>
            </a:r>
            <a:r>
              <a:rPr lang="en-US" b="0" i="0" dirty="0" err="1">
                <a:effectLst/>
              </a:rPr>
              <a:t>ugovor</a:t>
            </a:r>
            <a:r>
              <a:rPr lang="en-US" b="0" i="0" dirty="0">
                <a:effectLst/>
              </a:rPr>
              <a:t> o </a:t>
            </a:r>
            <a:r>
              <a:rPr lang="en-US" b="0" i="0" dirty="0" err="1">
                <a:effectLst/>
              </a:rPr>
              <a:t>probnom</a:t>
            </a:r>
            <a:r>
              <a:rPr lang="en-US" b="0" i="0" dirty="0">
                <a:effectLst/>
              </a:rPr>
              <a:t> </a:t>
            </a:r>
            <a:r>
              <a:rPr lang="en-US" b="0" i="0" dirty="0" err="1">
                <a:effectLst/>
              </a:rPr>
              <a:t>radu</a:t>
            </a:r>
            <a:r>
              <a:rPr lang="en-US" b="0" i="0" dirty="0">
                <a:effectLst/>
              </a:rPr>
              <a:t>, za </a:t>
            </a:r>
            <a:r>
              <a:rPr lang="en-US" b="0" i="0" dirty="0" err="1">
                <a:effectLst/>
              </a:rPr>
              <a:t>vrijeme</a:t>
            </a:r>
            <a:r>
              <a:rPr lang="en-US" b="0" i="0" dirty="0">
                <a:effectLst/>
              </a:rPr>
              <a:t> </a:t>
            </a:r>
            <a:r>
              <a:rPr lang="en-US" b="0" i="0" dirty="0" err="1">
                <a:effectLst/>
              </a:rPr>
              <a:t>trajanja</a:t>
            </a:r>
            <a:r>
              <a:rPr lang="en-US" b="0" i="0" dirty="0">
                <a:effectLst/>
              </a:rPr>
              <a:t> tog </a:t>
            </a:r>
            <a:r>
              <a:rPr lang="en-US" b="0" i="0" dirty="0" err="1">
                <a:effectLst/>
              </a:rPr>
              <a:t>rada</a:t>
            </a:r>
            <a:r>
              <a:rPr lang="en-US" b="0" i="0" dirty="0">
                <a:effectLst/>
              </a:rPr>
              <a:t>, </a:t>
            </a:r>
            <a:r>
              <a:rPr lang="en-US" b="1" i="0" dirty="0" err="1">
                <a:effectLst/>
              </a:rPr>
              <a:t>obezbijedi</a:t>
            </a:r>
            <a:r>
              <a:rPr lang="en-US" b="1" i="0" dirty="0">
                <a:effectLst/>
              </a:rPr>
              <a:t> </a:t>
            </a:r>
            <a:r>
              <a:rPr lang="en-US" b="1" i="0" dirty="0" err="1">
                <a:effectLst/>
              </a:rPr>
              <a:t>stručni</a:t>
            </a:r>
            <a:r>
              <a:rPr lang="en-US" b="1" i="0" dirty="0">
                <a:effectLst/>
              </a:rPr>
              <a:t> </a:t>
            </a:r>
            <a:r>
              <a:rPr lang="en-US" b="1" i="0" dirty="0" err="1">
                <a:effectLst/>
              </a:rPr>
              <a:t>nadzor</a:t>
            </a:r>
            <a:r>
              <a:rPr lang="en-US" b="1" i="0" dirty="0">
                <a:effectLst/>
              </a:rPr>
              <a:t> </a:t>
            </a:r>
            <a:r>
              <a:rPr lang="en-US" b="1" i="0" dirty="0" err="1">
                <a:effectLst/>
              </a:rPr>
              <a:t>i</a:t>
            </a:r>
            <a:r>
              <a:rPr lang="en-US" b="1" i="0" dirty="0">
                <a:effectLst/>
              </a:rPr>
              <a:t> </a:t>
            </a:r>
            <a:r>
              <a:rPr lang="en-US" b="1" i="0" dirty="0" err="1">
                <a:effectLst/>
              </a:rPr>
              <a:t>praćenje</a:t>
            </a:r>
            <a:r>
              <a:rPr lang="en-US" b="1" i="0" dirty="0">
                <a:effectLst/>
              </a:rPr>
              <a:t> </a:t>
            </a:r>
            <a:r>
              <a:rPr lang="en-US" b="1" i="0" dirty="0" err="1">
                <a:effectLst/>
              </a:rPr>
              <a:t>njegovog</a:t>
            </a:r>
            <a:r>
              <a:rPr lang="en-US" b="1" i="0" dirty="0">
                <a:effectLst/>
              </a:rPr>
              <a:t> </a:t>
            </a:r>
            <a:r>
              <a:rPr lang="en-US" b="1" i="0" dirty="0" err="1">
                <a:effectLst/>
              </a:rPr>
              <a:t>rada</a:t>
            </a:r>
            <a:r>
              <a:rPr lang="en-US" b="1" i="0" dirty="0">
                <a:effectLst/>
              </a:rPr>
              <a:t> </a:t>
            </a:r>
            <a:r>
              <a:rPr lang="en-US" b="1" i="0" dirty="0" err="1">
                <a:effectLst/>
              </a:rPr>
              <a:t>radi</a:t>
            </a:r>
            <a:r>
              <a:rPr lang="en-US" b="1" i="0" dirty="0">
                <a:effectLst/>
              </a:rPr>
              <a:t> </a:t>
            </a:r>
            <a:r>
              <a:rPr lang="en-US" b="1" i="0" dirty="0" err="1">
                <a:effectLst/>
              </a:rPr>
              <a:t>ocjenjivanja</a:t>
            </a:r>
            <a:r>
              <a:rPr lang="en-US" b="0" i="0" dirty="0">
                <a:effectLst/>
              </a:rPr>
              <a:t>.</a:t>
            </a:r>
          </a:p>
          <a:p>
            <a:pPr algn="just"/>
            <a:r>
              <a:rPr lang="en-US" b="0" i="0" dirty="0" err="1">
                <a:effectLst/>
              </a:rPr>
              <a:t>Lica</a:t>
            </a:r>
            <a:r>
              <a:rPr lang="en-US" b="0" i="0" dirty="0">
                <a:effectLst/>
              </a:rPr>
              <a:t> </a:t>
            </a:r>
            <a:r>
              <a:rPr lang="en-US" b="0" i="0" dirty="0" err="1">
                <a:effectLst/>
              </a:rPr>
              <a:t>koja</a:t>
            </a:r>
            <a:r>
              <a:rPr lang="en-US" b="0" i="0" dirty="0">
                <a:effectLst/>
              </a:rPr>
              <a:t> </a:t>
            </a:r>
            <a:r>
              <a:rPr lang="en-US" b="0" i="0" dirty="0" err="1">
                <a:effectLst/>
              </a:rPr>
              <a:t>vrše</a:t>
            </a:r>
            <a:r>
              <a:rPr lang="en-US" b="0" i="0" dirty="0">
                <a:effectLst/>
              </a:rPr>
              <a:t> </a:t>
            </a:r>
            <a:r>
              <a:rPr lang="en-US" b="0" i="0" dirty="0" err="1">
                <a:effectLst/>
              </a:rPr>
              <a:t>stručni</a:t>
            </a:r>
            <a:r>
              <a:rPr lang="en-US" b="0" i="0" dirty="0">
                <a:effectLst/>
              </a:rPr>
              <a:t> </a:t>
            </a:r>
            <a:r>
              <a:rPr lang="en-US" b="0" i="0" dirty="0" err="1">
                <a:effectLst/>
              </a:rPr>
              <a:t>nadzor</a:t>
            </a:r>
            <a:r>
              <a:rPr lang="en-US" b="0" i="0" dirty="0">
                <a:effectLst/>
              </a:rPr>
              <a:t> </a:t>
            </a:r>
            <a:r>
              <a:rPr lang="en-US" b="0" i="0" dirty="0" err="1">
                <a:effectLst/>
              </a:rPr>
              <a:t>i</a:t>
            </a:r>
            <a:r>
              <a:rPr lang="en-US" b="0" i="0" dirty="0">
                <a:effectLst/>
              </a:rPr>
              <a:t> </a:t>
            </a:r>
            <a:r>
              <a:rPr lang="en-US" b="0" i="0" dirty="0" err="1">
                <a:effectLst/>
              </a:rPr>
              <a:t>ocjenjivanje</a:t>
            </a:r>
            <a:r>
              <a:rPr lang="en-US" b="0" i="0" dirty="0">
                <a:effectLst/>
              </a:rPr>
              <a:t> </a:t>
            </a:r>
            <a:r>
              <a:rPr lang="en-US" b="0" i="0" dirty="0" err="1">
                <a:effectLst/>
              </a:rPr>
              <a:t>moraju</a:t>
            </a:r>
            <a:r>
              <a:rPr lang="en-US" b="0" i="0" dirty="0">
                <a:effectLst/>
              </a:rPr>
              <a:t> </a:t>
            </a:r>
            <a:r>
              <a:rPr lang="en-US" b="0" i="0" dirty="0" err="1">
                <a:effectLst/>
              </a:rPr>
              <a:t>imati</a:t>
            </a:r>
            <a:r>
              <a:rPr lang="en-US" b="0" i="0" dirty="0">
                <a:effectLst/>
              </a:rPr>
              <a:t> </a:t>
            </a:r>
            <a:r>
              <a:rPr lang="en-US" b="0" i="0" dirty="0" err="1">
                <a:effectLst/>
              </a:rPr>
              <a:t>najmanje</a:t>
            </a:r>
            <a:r>
              <a:rPr lang="en-US" b="0" i="0" dirty="0">
                <a:effectLst/>
              </a:rPr>
              <a:t> </a:t>
            </a:r>
            <a:r>
              <a:rPr lang="en-US" b="0" i="0" dirty="0" err="1">
                <a:effectLst/>
              </a:rPr>
              <a:t>kvalifikaciju</a:t>
            </a:r>
            <a:r>
              <a:rPr lang="en-US" b="0" i="0" dirty="0">
                <a:effectLst/>
              </a:rPr>
              <a:t> </a:t>
            </a:r>
            <a:r>
              <a:rPr lang="en-US" b="0" i="0" dirty="0" err="1">
                <a:effectLst/>
              </a:rPr>
              <a:t>i</a:t>
            </a:r>
            <a:r>
              <a:rPr lang="en-US" b="0" i="0" dirty="0">
                <a:effectLst/>
              </a:rPr>
              <a:t> </a:t>
            </a:r>
            <a:r>
              <a:rPr lang="en-US" b="0" i="0" dirty="0" err="1">
                <a:effectLst/>
              </a:rPr>
              <a:t>stepen</a:t>
            </a:r>
            <a:r>
              <a:rPr lang="en-US" b="0" i="0" dirty="0">
                <a:effectLst/>
              </a:rPr>
              <a:t> </a:t>
            </a:r>
            <a:r>
              <a:rPr lang="en-US" b="0" i="0" dirty="0" err="1">
                <a:effectLst/>
              </a:rPr>
              <a:t>stručne</a:t>
            </a:r>
            <a:r>
              <a:rPr lang="en-US" b="0" i="0" dirty="0">
                <a:effectLst/>
              </a:rPr>
              <a:t> </a:t>
            </a:r>
            <a:r>
              <a:rPr lang="en-US" b="0" i="0" dirty="0" err="1">
                <a:effectLst/>
              </a:rPr>
              <a:t>spreme</a:t>
            </a:r>
            <a:r>
              <a:rPr lang="en-US" b="0" i="0" dirty="0">
                <a:effectLst/>
              </a:rPr>
              <a:t> </a:t>
            </a:r>
            <a:r>
              <a:rPr lang="en-US" b="0" i="0" dirty="0" err="1">
                <a:effectLst/>
              </a:rPr>
              <a:t>radnika</a:t>
            </a:r>
            <a:r>
              <a:rPr lang="en-US" b="0" i="0" dirty="0">
                <a:effectLst/>
              </a:rPr>
              <a:t> </a:t>
            </a:r>
            <a:r>
              <a:rPr lang="en-US" b="0" i="0" dirty="0" err="1">
                <a:effectLst/>
              </a:rPr>
              <a:t>čiji</a:t>
            </a:r>
            <a:r>
              <a:rPr lang="en-US" b="0" i="0" dirty="0">
                <a:effectLst/>
              </a:rPr>
              <a:t> rad </a:t>
            </a:r>
            <a:r>
              <a:rPr lang="en-US" b="0" i="0" dirty="0" err="1">
                <a:effectLst/>
              </a:rPr>
              <a:t>nadziru</a:t>
            </a:r>
            <a:r>
              <a:rPr lang="en-US" b="0" i="0" dirty="0">
                <a:effectLst/>
              </a:rPr>
              <a:t>, </a:t>
            </a:r>
            <a:r>
              <a:rPr lang="en-US" b="0" i="0" dirty="0" err="1">
                <a:effectLst/>
              </a:rPr>
              <a:t>kao</a:t>
            </a:r>
            <a:r>
              <a:rPr lang="en-US" b="0" i="0" dirty="0">
                <a:effectLst/>
              </a:rPr>
              <a:t> </a:t>
            </a:r>
            <a:r>
              <a:rPr lang="en-US" b="0" i="0" dirty="0" err="1">
                <a:effectLst/>
              </a:rPr>
              <a:t>i</a:t>
            </a:r>
            <a:r>
              <a:rPr lang="en-US" b="0" i="0" dirty="0">
                <a:effectLst/>
              </a:rPr>
              <a:t> </a:t>
            </a:r>
            <a:r>
              <a:rPr lang="en-US" b="0" i="0" dirty="0" err="1">
                <a:effectLst/>
              </a:rPr>
              <a:t>radno</a:t>
            </a:r>
            <a:r>
              <a:rPr lang="en-US" b="0" i="0" dirty="0">
                <a:effectLst/>
              </a:rPr>
              <a:t> </a:t>
            </a:r>
            <a:r>
              <a:rPr lang="en-US" b="0" i="0" dirty="0" err="1">
                <a:effectLst/>
              </a:rPr>
              <a:t>iskustvo</a:t>
            </a:r>
            <a:r>
              <a:rPr lang="en-US" b="0" i="0" dirty="0">
                <a:effectLst/>
              </a:rPr>
              <a:t> </a:t>
            </a:r>
            <a:r>
              <a:rPr lang="en-US" b="0" i="0" dirty="0" err="1">
                <a:effectLst/>
              </a:rPr>
              <a:t>na</a:t>
            </a:r>
            <a:r>
              <a:rPr lang="en-US" b="0" i="0" dirty="0">
                <a:effectLst/>
              </a:rPr>
              <a:t> </a:t>
            </a:r>
            <a:r>
              <a:rPr lang="en-US" b="0" i="0" dirty="0" err="1">
                <a:effectLst/>
              </a:rPr>
              <a:t>tim</a:t>
            </a:r>
            <a:r>
              <a:rPr lang="en-US" b="0" i="0" dirty="0">
                <a:effectLst/>
              </a:rPr>
              <a:t> </a:t>
            </a:r>
            <a:r>
              <a:rPr lang="en-US" b="0" i="0" dirty="0" err="1">
                <a:effectLst/>
              </a:rPr>
              <a:t>poslovima</a:t>
            </a:r>
            <a:r>
              <a:rPr lang="en-US" b="0" i="0" dirty="0">
                <a:effectLst/>
              </a:rPr>
              <a:t> </a:t>
            </a:r>
            <a:r>
              <a:rPr lang="en-US" b="0" i="0" dirty="0" err="1">
                <a:effectLst/>
              </a:rPr>
              <a:t>i</a:t>
            </a:r>
            <a:r>
              <a:rPr lang="en-US" b="0" i="0" dirty="0">
                <a:effectLst/>
              </a:rPr>
              <a:t> </a:t>
            </a:r>
            <a:r>
              <a:rPr lang="en-US" b="0" i="0" dirty="0" err="1">
                <a:effectLst/>
              </a:rPr>
              <a:t>kod</a:t>
            </a:r>
            <a:r>
              <a:rPr lang="en-US" b="0" i="0" dirty="0">
                <a:effectLst/>
              </a:rPr>
              <a:t> tog </a:t>
            </a:r>
            <a:r>
              <a:rPr lang="en-US" b="0" i="0" dirty="0" err="1">
                <a:effectLst/>
              </a:rPr>
              <a:t>poslodavca</a:t>
            </a:r>
            <a:r>
              <a:rPr lang="en-US" b="0" i="0" dirty="0">
                <a:effectLst/>
              </a:rPr>
              <a:t>.</a:t>
            </a:r>
          </a:p>
          <a:p>
            <a:pPr algn="just"/>
            <a:r>
              <a:rPr lang="en-US" b="0" i="0" dirty="0" err="1">
                <a:effectLst/>
              </a:rPr>
              <a:t>Ocjena</a:t>
            </a:r>
            <a:r>
              <a:rPr lang="en-US" b="0" i="0" dirty="0">
                <a:effectLst/>
              </a:rPr>
              <a:t> </a:t>
            </a:r>
            <a:r>
              <a:rPr lang="en-US" b="0" i="0" dirty="0" err="1">
                <a:effectLst/>
              </a:rPr>
              <a:t>probnog</a:t>
            </a:r>
            <a:r>
              <a:rPr lang="en-US" b="0" i="0" dirty="0">
                <a:effectLst/>
              </a:rPr>
              <a:t> </a:t>
            </a:r>
            <a:r>
              <a:rPr lang="en-US" b="0" i="0" dirty="0" err="1">
                <a:effectLst/>
              </a:rPr>
              <a:t>rada</a:t>
            </a:r>
            <a:r>
              <a:rPr lang="en-US" b="0" i="0" dirty="0">
                <a:effectLst/>
              </a:rPr>
              <a:t> </a:t>
            </a:r>
            <a:r>
              <a:rPr lang="en-US" b="0" i="0" dirty="0" err="1">
                <a:effectLst/>
              </a:rPr>
              <a:t>vrši</a:t>
            </a:r>
            <a:r>
              <a:rPr lang="en-US" b="0" i="0" dirty="0">
                <a:effectLst/>
              </a:rPr>
              <a:t> se </a:t>
            </a:r>
            <a:r>
              <a:rPr lang="en-US" b="0" i="0" dirty="0" err="1">
                <a:effectLst/>
              </a:rPr>
              <a:t>na</a:t>
            </a:r>
            <a:r>
              <a:rPr lang="en-US" b="0" i="0" dirty="0">
                <a:effectLst/>
              </a:rPr>
              <a:t> </a:t>
            </a:r>
            <a:r>
              <a:rPr lang="en-US" b="0" i="0" dirty="0" err="1">
                <a:effectLst/>
              </a:rPr>
              <a:t>način</a:t>
            </a:r>
            <a:r>
              <a:rPr lang="en-US" b="0" i="0" dirty="0">
                <a:effectLst/>
              </a:rPr>
              <a:t> </a:t>
            </a:r>
            <a:r>
              <a:rPr lang="en-US" b="0" i="0" dirty="0" err="1">
                <a:effectLst/>
              </a:rPr>
              <a:t>i</a:t>
            </a:r>
            <a:r>
              <a:rPr lang="en-US" b="0" i="0" dirty="0">
                <a:effectLst/>
              </a:rPr>
              <a:t> po </a:t>
            </a:r>
            <a:r>
              <a:rPr lang="en-US" b="0" i="0" dirty="0" err="1">
                <a:effectLst/>
              </a:rPr>
              <a:t>postupku</a:t>
            </a:r>
            <a:r>
              <a:rPr lang="en-US" b="0" i="0" dirty="0">
                <a:effectLst/>
              </a:rPr>
              <a:t> </a:t>
            </a:r>
            <a:r>
              <a:rPr lang="en-US" b="0" i="0" dirty="0" err="1">
                <a:effectLst/>
              </a:rPr>
              <a:t>utvrđenim</a:t>
            </a:r>
            <a:r>
              <a:rPr lang="en-US" b="0" i="0" dirty="0">
                <a:effectLst/>
              </a:rPr>
              <a:t> </a:t>
            </a:r>
            <a:r>
              <a:rPr lang="en-US" b="0" i="0" dirty="0" err="1">
                <a:effectLst/>
              </a:rPr>
              <a:t>opštim</a:t>
            </a:r>
            <a:r>
              <a:rPr lang="en-US" b="0" i="0" dirty="0">
                <a:effectLst/>
              </a:rPr>
              <a:t> </a:t>
            </a:r>
            <a:r>
              <a:rPr lang="en-US" b="0" i="0" dirty="0" err="1">
                <a:effectLst/>
              </a:rPr>
              <a:t>aktom</a:t>
            </a:r>
            <a:r>
              <a:rPr lang="en-US" b="0" i="0" dirty="0">
                <a:effectLst/>
              </a:rPr>
              <a:t>, a </a:t>
            </a:r>
            <a:r>
              <a:rPr lang="en-US" b="0" i="0" dirty="0" err="1">
                <a:effectLst/>
              </a:rPr>
              <a:t>konačna</a:t>
            </a:r>
            <a:r>
              <a:rPr lang="en-US" b="0" i="0" dirty="0">
                <a:effectLst/>
              </a:rPr>
              <a:t> </a:t>
            </a:r>
            <a:r>
              <a:rPr lang="en-US" b="0" i="0" dirty="0" err="1">
                <a:effectLst/>
              </a:rPr>
              <a:t>ocjena</a:t>
            </a:r>
            <a:r>
              <a:rPr lang="en-US" b="0" i="0" dirty="0">
                <a:effectLst/>
              </a:rPr>
              <a:t> </a:t>
            </a:r>
            <a:r>
              <a:rPr lang="en-US" b="0" i="0" dirty="0" err="1">
                <a:effectLst/>
              </a:rPr>
              <a:t>rezultata</a:t>
            </a:r>
            <a:r>
              <a:rPr lang="en-US" b="0" i="0" dirty="0">
                <a:effectLst/>
              </a:rPr>
              <a:t> </a:t>
            </a:r>
            <a:r>
              <a:rPr lang="en-US" b="0" i="0" dirty="0" err="1">
                <a:effectLst/>
              </a:rPr>
              <a:t>daje</a:t>
            </a:r>
            <a:r>
              <a:rPr lang="en-US" b="0" i="0" dirty="0">
                <a:effectLst/>
              </a:rPr>
              <a:t> se </a:t>
            </a:r>
            <a:r>
              <a:rPr lang="en-US" b="0" i="0" dirty="0" err="1">
                <a:effectLst/>
              </a:rPr>
              <a:t>poslodavcu</a:t>
            </a:r>
            <a:r>
              <a:rPr lang="en-US" b="0" i="0" dirty="0">
                <a:effectLst/>
              </a:rPr>
              <a:t> </a:t>
            </a:r>
            <a:r>
              <a:rPr lang="en-US" b="0" i="0" dirty="0" err="1">
                <a:effectLst/>
              </a:rPr>
              <a:t>istekom</a:t>
            </a:r>
            <a:r>
              <a:rPr lang="en-US" b="0" i="0" dirty="0">
                <a:effectLst/>
              </a:rPr>
              <a:t> </a:t>
            </a:r>
            <a:r>
              <a:rPr lang="en-US" b="0" i="0" dirty="0" err="1">
                <a:effectLst/>
              </a:rPr>
              <a:t>probnog</a:t>
            </a:r>
            <a:r>
              <a:rPr lang="en-US" b="0" i="0" dirty="0">
                <a:effectLst/>
              </a:rPr>
              <a:t> </a:t>
            </a:r>
            <a:r>
              <a:rPr lang="en-US" b="0" i="0" dirty="0" err="1">
                <a:effectLst/>
              </a:rPr>
              <a:t>rada</a:t>
            </a:r>
            <a:r>
              <a:rPr lang="en-US" b="0" i="0" dirty="0">
                <a:effectLst/>
              </a:rPr>
              <a:t>.</a:t>
            </a:r>
          </a:p>
          <a:p>
            <a:pPr algn="just"/>
            <a:r>
              <a:rPr lang="en-US" b="0" i="0" dirty="0" err="1">
                <a:effectLst/>
              </a:rPr>
              <a:t>Ukoliko</a:t>
            </a:r>
            <a:r>
              <a:rPr lang="en-US" b="0" i="0" dirty="0">
                <a:effectLst/>
              </a:rPr>
              <a:t> je </a:t>
            </a:r>
            <a:r>
              <a:rPr lang="en-US" b="0" i="0" dirty="0" err="1">
                <a:effectLst/>
              </a:rPr>
              <a:t>radnik</a:t>
            </a:r>
            <a:r>
              <a:rPr lang="en-US" b="0" i="0" dirty="0">
                <a:effectLst/>
              </a:rPr>
              <a:t> </a:t>
            </a:r>
            <a:r>
              <a:rPr lang="en-US" b="1" i="0" dirty="0" err="1">
                <a:effectLst/>
              </a:rPr>
              <a:t>zadovoljio</a:t>
            </a:r>
            <a:r>
              <a:rPr lang="en-US" b="1" i="0" dirty="0">
                <a:effectLst/>
              </a:rPr>
              <a:t> </a:t>
            </a:r>
            <a:r>
              <a:rPr lang="en-US" b="0" i="0" dirty="0" err="1">
                <a:effectLst/>
              </a:rPr>
              <a:t>na</a:t>
            </a:r>
            <a:r>
              <a:rPr lang="en-US" b="0" i="0" dirty="0">
                <a:effectLst/>
              </a:rPr>
              <a:t> </a:t>
            </a:r>
            <a:r>
              <a:rPr lang="en-US" b="0" i="0" dirty="0" err="1">
                <a:effectLst/>
              </a:rPr>
              <a:t>poslovima</a:t>
            </a:r>
            <a:r>
              <a:rPr lang="en-US" b="0" i="0" dirty="0">
                <a:effectLst/>
              </a:rPr>
              <a:t> </a:t>
            </a:r>
            <a:r>
              <a:rPr lang="en-US" b="0" i="0" dirty="0" err="1">
                <a:effectLst/>
              </a:rPr>
              <a:t>radnog</a:t>
            </a:r>
            <a:r>
              <a:rPr lang="en-US" b="0" i="0" dirty="0">
                <a:effectLst/>
              </a:rPr>
              <a:t> </a:t>
            </a:r>
            <a:r>
              <a:rPr lang="en-US" b="0" i="0" dirty="0" err="1">
                <a:effectLst/>
              </a:rPr>
              <a:t>mjesta</a:t>
            </a:r>
            <a:r>
              <a:rPr lang="en-US" b="0" i="0" dirty="0">
                <a:effectLst/>
              </a:rPr>
              <a:t> za </a:t>
            </a:r>
            <a:r>
              <a:rPr lang="en-US" b="0" i="0" dirty="0" err="1">
                <a:effectLst/>
              </a:rPr>
              <a:t>vrijeme</a:t>
            </a:r>
            <a:r>
              <a:rPr lang="en-US" b="0" i="0" dirty="0">
                <a:effectLst/>
              </a:rPr>
              <a:t> </a:t>
            </a:r>
            <a:r>
              <a:rPr lang="en-US" b="0" i="0" dirty="0" err="1">
                <a:effectLst/>
              </a:rPr>
              <a:t>probnog</a:t>
            </a:r>
            <a:r>
              <a:rPr lang="en-US" b="0" i="0" dirty="0">
                <a:effectLst/>
              </a:rPr>
              <a:t> </a:t>
            </a:r>
            <a:r>
              <a:rPr lang="en-US" b="0" i="0" dirty="0" err="1">
                <a:effectLst/>
              </a:rPr>
              <a:t>rada</a:t>
            </a:r>
            <a:r>
              <a:rPr lang="en-US" b="0" i="0" dirty="0">
                <a:effectLst/>
              </a:rPr>
              <a:t>, </a:t>
            </a:r>
            <a:r>
              <a:rPr lang="en-US" b="0" i="0" dirty="0" err="1">
                <a:effectLst/>
              </a:rPr>
              <a:t>sa</a:t>
            </a:r>
            <a:r>
              <a:rPr lang="en-US" b="0" i="0" dirty="0">
                <a:effectLst/>
              </a:rPr>
              <a:t> </a:t>
            </a:r>
            <a:r>
              <a:rPr lang="en-US" b="0" i="0" dirty="0" err="1">
                <a:effectLst/>
              </a:rPr>
              <a:t>poslodavcem</a:t>
            </a:r>
            <a:r>
              <a:rPr lang="en-US" b="0" i="0" dirty="0">
                <a:effectLst/>
              </a:rPr>
              <a:t> </a:t>
            </a:r>
            <a:r>
              <a:rPr lang="en-US" b="1" i="0" dirty="0" err="1">
                <a:effectLst/>
              </a:rPr>
              <a:t>zaključuje</a:t>
            </a:r>
            <a:r>
              <a:rPr lang="en-US" b="1" i="0" dirty="0">
                <a:effectLst/>
              </a:rPr>
              <a:t> </a:t>
            </a:r>
            <a:r>
              <a:rPr lang="en-US" b="1" i="0" dirty="0" err="1">
                <a:effectLst/>
              </a:rPr>
              <a:t>ugovor</a:t>
            </a:r>
            <a:r>
              <a:rPr lang="en-US" b="1" i="0" dirty="0">
                <a:effectLst/>
              </a:rPr>
              <a:t> o </a:t>
            </a:r>
            <a:r>
              <a:rPr lang="en-US" b="1" i="0" dirty="0" err="1">
                <a:effectLst/>
              </a:rPr>
              <a:t>radu</a:t>
            </a:r>
            <a:r>
              <a:rPr lang="en-US" b="0" i="0" dirty="0">
                <a:effectLst/>
              </a:rPr>
              <a:t>.</a:t>
            </a:r>
          </a:p>
          <a:p>
            <a:pPr algn="just"/>
            <a:r>
              <a:rPr lang="en-US" b="0" i="0" dirty="0" err="1">
                <a:effectLst/>
              </a:rPr>
              <a:t>Poslodavac</a:t>
            </a:r>
            <a:r>
              <a:rPr lang="en-US" b="0" i="0" dirty="0">
                <a:effectLst/>
              </a:rPr>
              <a:t>, </a:t>
            </a:r>
            <a:r>
              <a:rPr lang="en-US" b="0" i="0" dirty="0" err="1">
                <a:effectLst/>
              </a:rPr>
              <a:t>kao</a:t>
            </a:r>
            <a:r>
              <a:rPr lang="en-US" b="0" i="0" dirty="0">
                <a:effectLst/>
              </a:rPr>
              <a:t> </a:t>
            </a:r>
            <a:r>
              <a:rPr lang="en-US" b="0" i="0" dirty="0" err="1">
                <a:effectLst/>
              </a:rPr>
              <a:t>i</a:t>
            </a:r>
            <a:r>
              <a:rPr lang="en-US" b="0" i="0" dirty="0">
                <a:effectLst/>
              </a:rPr>
              <a:t> </a:t>
            </a:r>
            <a:r>
              <a:rPr lang="en-US" b="0" i="0" dirty="0" err="1">
                <a:effectLst/>
              </a:rPr>
              <a:t>radnik</a:t>
            </a:r>
            <a:r>
              <a:rPr lang="en-US" b="0" i="0" dirty="0">
                <a:effectLst/>
              </a:rPr>
              <a:t>, </a:t>
            </a:r>
            <a:r>
              <a:rPr lang="en-US" b="0" i="0" dirty="0" err="1">
                <a:effectLst/>
              </a:rPr>
              <a:t>imaju</a:t>
            </a:r>
            <a:r>
              <a:rPr lang="en-US" b="0" i="0" dirty="0">
                <a:effectLst/>
              </a:rPr>
              <a:t> </a:t>
            </a:r>
            <a:r>
              <a:rPr lang="en-US" b="0" i="0" dirty="0" err="1">
                <a:effectLst/>
              </a:rPr>
              <a:t>pravo</a:t>
            </a:r>
            <a:r>
              <a:rPr lang="en-US" b="0" i="0" dirty="0">
                <a:effectLst/>
              </a:rPr>
              <a:t> da </a:t>
            </a:r>
            <a:r>
              <a:rPr lang="en-US" b="1" i="0" dirty="0" err="1">
                <a:effectLst/>
              </a:rPr>
              <a:t>otkažu</a:t>
            </a:r>
            <a:r>
              <a:rPr lang="en-US" b="1" i="0" dirty="0">
                <a:effectLst/>
              </a:rPr>
              <a:t> </a:t>
            </a:r>
            <a:r>
              <a:rPr lang="en-US" b="1" i="0" dirty="0" err="1">
                <a:effectLst/>
              </a:rPr>
              <a:t>ugovor</a:t>
            </a:r>
            <a:r>
              <a:rPr lang="en-US" b="1" i="0" dirty="0">
                <a:effectLst/>
              </a:rPr>
              <a:t> o </a:t>
            </a:r>
            <a:r>
              <a:rPr lang="en-US" b="1" i="0" dirty="0" err="1">
                <a:effectLst/>
              </a:rPr>
              <a:t>probnom</a:t>
            </a:r>
            <a:r>
              <a:rPr lang="en-US" b="1" i="0" dirty="0">
                <a:effectLst/>
              </a:rPr>
              <a:t> </a:t>
            </a:r>
            <a:r>
              <a:rPr lang="en-US" b="1" i="0" dirty="0" err="1">
                <a:effectLst/>
              </a:rPr>
              <a:t>radu</a:t>
            </a:r>
            <a:r>
              <a:rPr lang="en-US" b="1" i="0" dirty="0">
                <a:effectLst/>
              </a:rPr>
              <a:t> </a:t>
            </a:r>
            <a:r>
              <a:rPr lang="en-US" b="0" i="0" dirty="0" err="1">
                <a:effectLst/>
              </a:rPr>
              <a:t>i</a:t>
            </a:r>
            <a:r>
              <a:rPr lang="en-US" b="0" i="0" dirty="0">
                <a:effectLst/>
              </a:rPr>
              <a:t> </a:t>
            </a:r>
            <a:r>
              <a:rPr lang="en-US" b="0" i="0" dirty="0" err="1">
                <a:effectLst/>
              </a:rPr>
              <a:t>prije</a:t>
            </a:r>
            <a:r>
              <a:rPr lang="en-US" b="0" i="0" dirty="0">
                <a:effectLst/>
              </a:rPr>
              <a:t> </a:t>
            </a:r>
            <a:r>
              <a:rPr lang="en-US" b="0" i="0" dirty="0" err="1">
                <a:effectLst/>
              </a:rPr>
              <a:t>isteka</a:t>
            </a:r>
            <a:r>
              <a:rPr lang="en-US" b="0" i="0" dirty="0">
                <a:effectLst/>
              </a:rPr>
              <a:t> </a:t>
            </a:r>
            <a:r>
              <a:rPr lang="en-US" b="0" i="0" dirty="0" err="1">
                <a:effectLst/>
              </a:rPr>
              <a:t>roka</a:t>
            </a:r>
            <a:r>
              <a:rPr lang="en-US" b="0" i="0" dirty="0">
                <a:effectLst/>
              </a:rPr>
              <a:t> </a:t>
            </a:r>
            <a:r>
              <a:rPr lang="en-US" b="0" i="0" dirty="0" err="1">
                <a:effectLst/>
              </a:rPr>
              <a:t>na</a:t>
            </a:r>
            <a:r>
              <a:rPr lang="en-US" b="0" i="0" dirty="0">
                <a:effectLst/>
              </a:rPr>
              <a:t> koji je </a:t>
            </a:r>
            <a:r>
              <a:rPr lang="en-US" b="0" i="0" dirty="0" err="1">
                <a:effectLst/>
              </a:rPr>
              <a:t>ugovor</a:t>
            </a:r>
            <a:r>
              <a:rPr lang="en-US" b="0" i="0" dirty="0">
                <a:effectLst/>
              </a:rPr>
              <a:t> </a:t>
            </a:r>
            <a:r>
              <a:rPr lang="en-US" b="0" i="0" dirty="0" err="1">
                <a:effectLst/>
              </a:rPr>
              <a:t>zaključen</a:t>
            </a:r>
            <a:r>
              <a:rPr lang="en-US" b="0" i="0" dirty="0">
                <a:effectLst/>
              </a:rPr>
              <a:t>, </a:t>
            </a:r>
            <a:r>
              <a:rPr lang="en-US" b="0" i="0" dirty="0" err="1">
                <a:effectLst/>
              </a:rPr>
              <a:t>uz</a:t>
            </a:r>
            <a:r>
              <a:rPr lang="en-US" b="0" i="0" dirty="0">
                <a:effectLst/>
              </a:rPr>
              <a:t> </a:t>
            </a:r>
            <a:r>
              <a:rPr lang="en-US" b="0" i="0" dirty="0" err="1">
                <a:effectLst/>
              </a:rPr>
              <a:t>otkazni</a:t>
            </a:r>
            <a:r>
              <a:rPr lang="en-US" b="0" i="0" dirty="0">
                <a:effectLst/>
              </a:rPr>
              <a:t> </a:t>
            </a:r>
            <a:r>
              <a:rPr lang="en-US" b="0" i="0" dirty="0" err="1">
                <a:effectLst/>
              </a:rPr>
              <a:t>rok</a:t>
            </a:r>
            <a:r>
              <a:rPr lang="en-US" b="0" i="0" dirty="0">
                <a:effectLst/>
              </a:rPr>
              <a:t> od </a:t>
            </a:r>
            <a:r>
              <a:rPr lang="en-US" b="1" i="0" dirty="0" err="1">
                <a:effectLst/>
              </a:rPr>
              <a:t>sedam</a:t>
            </a:r>
            <a:r>
              <a:rPr lang="en-US" b="1" i="0" dirty="0">
                <a:effectLst/>
              </a:rPr>
              <a:t> dana</a:t>
            </a:r>
            <a:r>
              <a:rPr lang="en-US" b="0" i="0" dirty="0">
                <a:effectLst/>
              </a:rPr>
              <a:t>.</a:t>
            </a:r>
          </a:p>
          <a:p>
            <a:pPr algn="just"/>
            <a:r>
              <a:rPr lang="en-US" b="0" i="0" dirty="0">
                <a:effectLst/>
              </a:rPr>
              <a:t>U </a:t>
            </a:r>
            <a:r>
              <a:rPr lang="en-US" b="0" i="0" dirty="0" err="1">
                <a:effectLst/>
              </a:rPr>
              <a:t>slučaju</a:t>
            </a:r>
            <a:r>
              <a:rPr lang="en-US" b="0" i="0" dirty="0">
                <a:effectLst/>
              </a:rPr>
              <a:t> da </a:t>
            </a:r>
            <a:r>
              <a:rPr lang="en-US" b="0" i="0" dirty="0" err="1">
                <a:effectLst/>
              </a:rPr>
              <a:t>ugovor</a:t>
            </a:r>
            <a:r>
              <a:rPr lang="en-US" b="0" i="0" dirty="0">
                <a:effectLst/>
              </a:rPr>
              <a:t> o </a:t>
            </a:r>
            <a:r>
              <a:rPr lang="en-US" b="0" i="0" dirty="0" err="1">
                <a:effectLst/>
              </a:rPr>
              <a:t>probnom</a:t>
            </a:r>
            <a:r>
              <a:rPr lang="en-US" b="0" i="0" dirty="0">
                <a:effectLst/>
              </a:rPr>
              <a:t> </a:t>
            </a:r>
            <a:r>
              <a:rPr lang="en-US" b="0" i="0" dirty="0" err="1">
                <a:effectLst/>
              </a:rPr>
              <a:t>radu</a:t>
            </a:r>
            <a:r>
              <a:rPr lang="en-US" b="0" i="0" dirty="0">
                <a:effectLst/>
              </a:rPr>
              <a:t> </a:t>
            </a:r>
            <a:r>
              <a:rPr lang="en-US" b="0" i="0" dirty="0" err="1">
                <a:effectLst/>
              </a:rPr>
              <a:t>prije</a:t>
            </a:r>
            <a:r>
              <a:rPr lang="en-US" b="0" i="0" dirty="0">
                <a:effectLst/>
              </a:rPr>
              <a:t> </a:t>
            </a:r>
            <a:r>
              <a:rPr lang="en-US" b="0" i="0" dirty="0" err="1">
                <a:effectLst/>
              </a:rPr>
              <a:t>isteka</a:t>
            </a:r>
            <a:r>
              <a:rPr lang="en-US" b="0" i="0" dirty="0">
                <a:effectLst/>
              </a:rPr>
              <a:t> </a:t>
            </a:r>
            <a:r>
              <a:rPr lang="en-US" b="0" i="0" dirty="0" err="1">
                <a:effectLst/>
              </a:rPr>
              <a:t>roka</a:t>
            </a:r>
            <a:r>
              <a:rPr lang="en-US" b="0" i="0" dirty="0">
                <a:effectLst/>
              </a:rPr>
              <a:t> </a:t>
            </a:r>
            <a:r>
              <a:rPr lang="en-US" b="0" i="0" dirty="0" err="1">
                <a:effectLst/>
              </a:rPr>
              <a:t>otkaže</a:t>
            </a:r>
            <a:r>
              <a:rPr lang="en-US" b="0" i="0" dirty="0">
                <a:effectLst/>
              </a:rPr>
              <a:t> </a:t>
            </a:r>
            <a:r>
              <a:rPr lang="en-US" b="0" i="0" dirty="0" err="1">
                <a:effectLst/>
                <a:latin typeface="Arial" panose="020B0604020202020204" pitchFamily="34" charset="0"/>
              </a:rPr>
              <a:t>poslodavac</a:t>
            </a:r>
            <a:r>
              <a:rPr lang="en-US" b="0" i="0" dirty="0">
                <a:effectLst/>
                <a:latin typeface="Arial" panose="020B0604020202020204" pitchFamily="34" charset="0"/>
              </a:rPr>
              <a:t>, </a:t>
            </a:r>
            <a:r>
              <a:rPr lang="en-US" b="0" i="0" dirty="0" err="1">
                <a:effectLst/>
                <a:latin typeface="Arial" panose="020B0604020202020204" pitchFamily="34" charset="0"/>
              </a:rPr>
              <a:t>odluku</a:t>
            </a:r>
            <a:r>
              <a:rPr lang="en-US" b="0" i="0" dirty="0">
                <a:effectLst/>
                <a:latin typeface="Arial" panose="020B0604020202020204" pitchFamily="34" charset="0"/>
              </a:rPr>
              <a:t> o </a:t>
            </a:r>
            <a:r>
              <a:rPr lang="en-US" b="0" i="0" dirty="0" err="1">
                <a:effectLst/>
                <a:latin typeface="Arial" panose="020B0604020202020204" pitchFamily="34" charset="0"/>
              </a:rPr>
              <a:t>otkazu</a:t>
            </a:r>
            <a:r>
              <a:rPr lang="en-US" b="0" i="0" dirty="0">
                <a:effectLst/>
                <a:latin typeface="Arial" panose="020B0604020202020204" pitchFamily="34" charset="0"/>
              </a:rPr>
              <a:t> je </a:t>
            </a:r>
            <a:r>
              <a:rPr lang="en-US" b="0" i="0" dirty="0" err="1">
                <a:effectLst/>
                <a:latin typeface="Arial" panose="020B0604020202020204" pitchFamily="34" charset="0"/>
              </a:rPr>
              <a:t>dužan</a:t>
            </a:r>
            <a:r>
              <a:rPr lang="en-US" b="0" i="0" dirty="0">
                <a:effectLst/>
                <a:latin typeface="Arial" panose="020B0604020202020204" pitchFamily="34" charset="0"/>
              </a:rPr>
              <a:t> da </a:t>
            </a:r>
            <a:r>
              <a:rPr lang="en-US" b="0" i="0" dirty="0" err="1">
                <a:effectLst/>
                <a:latin typeface="Arial" panose="020B0604020202020204" pitchFamily="34" charset="0"/>
              </a:rPr>
              <a:t>pismeno</a:t>
            </a:r>
            <a:r>
              <a:rPr lang="en-US" b="0" i="0" dirty="0">
                <a:effectLst/>
                <a:latin typeface="Arial" panose="020B0604020202020204" pitchFamily="34" charset="0"/>
              </a:rPr>
              <a:t> </a:t>
            </a:r>
            <a:r>
              <a:rPr lang="en-US" b="0" i="0" dirty="0" err="1">
                <a:effectLst/>
                <a:latin typeface="Arial" panose="020B0604020202020204" pitchFamily="34" charset="0"/>
              </a:rPr>
              <a:t>obrazloži</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uruči</a:t>
            </a:r>
            <a:r>
              <a:rPr lang="en-US" b="0" i="0" dirty="0">
                <a:effectLst/>
                <a:latin typeface="Arial" panose="020B0604020202020204" pitchFamily="34" charset="0"/>
              </a:rPr>
              <a:t> </a:t>
            </a:r>
            <a:r>
              <a:rPr lang="en-US" b="0" i="0" dirty="0" err="1">
                <a:effectLst/>
                <a:latin typeface="Arial" panose="020B0604020202020204" pitchFamily="34" charset="0"/>
              </a:rPr>
              <a:t>radniku</a:t>
            </a:r>
            <a:endParaRPr lang="en-US" b="0" i="0" dirty="0">
              <a:effectLst/>
              <a:latin typeface="Arial" panose="020B0604020202020204" pitchFamily="34" charset="0"/>
            </a:endParaRPr>
          </a:p>
          <a:p>
            <a:endParaRPr lang="en-US" dirty="0"/>
          </a:p>
        </p:txBody>
      </p:sp>
    </p:spTree>
    <p:extLst>
      <p:ext uri="{BB962C8B-B14F-4D97-AF65-F5344CB8AC3E}">
        <p14:creationId xmlns:p14="http://schemas.microsoft.com/office/powerpoint/2010/main" val="381083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00"/>
                                        <p:tgtEl>
                                          <p:spTgt spid="3">
                                            <p:txEl>
                                              <p:pRg st="0" end="0"/>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down)">
                                      <p:cBhvr>
                                        <p:cTn id="28" dur="500"/>
                                        <p:tgtEl>
                                          <p:spTgt spid="3">
                                            <p:txEl>
                                              <p:pRg st="1" end="1"/>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wipe(down)">
                                      <p:cBhvr>
                                        <p:cTn id="31" dur="500"/>
                                        <p:tgtEl>
                                          <p:spTgt spid="3">
                                            <p:txEl>
                                              <p:pRg st="2" end="2"/>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00"/>
                                        <p:tgtEl>
                                          <p:spTgt spid="3">
                                            <p:txEl>
                                              <p:pRg st="3" end="3"/>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down)">
                                      <p:cBhvr>
                                        <p:cTn id="37" dur="500"/>
                                        <p:tgtEl>
                                          <p:spTgt spid="3">
                                            <p:txEl>
                                              <p:pRg st="4" end="4"/>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wipe(down)">
                                      <p:cBhvr>
                                        <p:cTn id="40" dur="500"/>
                                        <p:tgtEl>
                                          <p:spTgt spid="3">
                                            <p:txEl>
                                              <p:pRg st="5" end="5"/>
                                            </p:txEl>
                                          </p:spTgt>
                                        </p:tgtEl>
                                      </p:cBhvr>
                                    </p:animEffect>
                                  </p:childTnLst>
                                </p:cTn>
                              </p:par>
                              <p:par>
                                <p:cTn id="41" presetID="22" presetClass="entr" presetSubtype="4"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ipe(down)">
                                      <p:cBhvr>
                                        <p:cTn id="43" dur="500"/>
                                        <p:tgtEl>
                                          <p:spTgt spid="3">
                                            <p:txEl>
                                              <p:pRg st="6" end="6"/>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wipe(down)">
                                      <p:cBhvr>
                                        <p:cTn id="4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695D8-70FF-1348-8280-38BD6B41CC6A}"/>
              </a:ext>
            </a:extLst>
          </p:cNvPr>
          <p:cNvSpPr>
            <a:spLocks noGrp="1"/>
          </p:cNvSpPr>
          <p:nvPr>
            <p:ph type="title"/>
          </p:nvPr>
        </p:nvSpPr>
        <p:spPr>
          <a:xfrm>
            <a:off x="335526" y="681037"/>
            <a:ext cx="7886700" cy="1325563"/>
          </a:xfrm>
        </p:spPr>
        <p:txBody>
          <a:bodyPr/>
          <a:lstStyle/>
          <a:p>
            <a:pPr algn="ctr"/>
            <a:r>
              <a:rPr lang="sr-Latn-BA" b="1" dirty="0">
                <a:latin typeface="+mn-lt"/>
              </a:rPr>
              <a:t>Rad pripravnika</a:t>
            </a:r>
            <a:endParaRPr lang="en-US" b="1" dirty="0">
              <a:latin typeface="+mn-lt"/>
            </a:endParaRPr>
          </a:p>
        </p:txBody>
      </p:sp>
      <p:sp>
        <p:nvSpPr>
          <p:cNvPr id="5" name="Content Placeholder 4">
            <a:extLst>
              <a:ext uri="{FF2B5EF4-FFF2-40B4-BE49-F238E27FC236}">
                <a16:creationId xmlns:a16="http://schemas.microsoft.com/office/drawing/2014/main" id="{1EE12E56-01A0-6BA4-AEEC-75A8513F7905}"/>
              </a:ext>
            </a:extLst>
          </p:cNvPr>
          <p:cNvSpPr>
            <a:spLocks noGrp="1"/>
          </p:cNvSpPr>
          <p:nvPr>
            <p:ph idx="1"/>
          </p:nvPr>
        </p:nvSpPr>
        <p:spPr>
          <a:xfrm>
            <a:off x="-95250" y="1825625"/>
            <a:ext cx="9239250" cy="4351338"/>
          </a:xfrm>
        </p:spPr>
        <p:txBody>
          <a:bodyPr>
            <a:normAutofit/>
          </a:bodyPr>
          <a:lstStyle/>
          <a:p>
            <a:pPr algn="just"/>
            <a:r>
              <a:rPr lang="en-US" sz="1800" b="0" i="0" dirty="0" err="1">
                <a:effectLst/>
              </a:rPr>
              <a:t>Poslodavac</a:t>
            </a:r>
            <a:r>
              <a:rPr lang="en-US" sz="1800" b="0" i="0" dirty="0">
                <a:effectLst/>
              </a:rPr>
              <a:t> </a:t>
            </a:r>
            <a:r>
              <a:rPr lang="en-US" sz="1800" b="0" i="0" dirty="0" err="1">
                <a:effectLst/>
              </a:rPr>
              <a:t>može</a:t>
            </a:r>
            <a:r>
              <a:rPr lang="en-US" sz="1800" b="0" i="0" dirty="0">
                <a:effectLst/>
              </a:rPr>
              <a:t> da </a:t>
            </a:r>
            <a:r>
              <a:rPr lang="en-US" sz="1800" b="0" i="0" dirty="0" err="1">
                <a:effectLst/>
              </a:rPr>
              <a:t>zasnuje</a:t>
            </a:r>
            <a:r>
              <a:rPr lang="en-US" sz="1800" b="0" i="0" dirty="0">
                <a:effectLst/>
              </a:rPr>
              <a:t> </a:t>
            </a:r>
            <a:r>
              <a:rPr lang="en-US" sz="1800" b="0" i="0" dirty="0" err="1">
                <a:effectLst/>
              </a:rPr>
              <a:t>radni</a:t>
            </a:r>
            <a:r>
              <a:rPr lang="en-US" sz="1800" b="0" i="0" dirty="0">
                <a:effectLst/>
              </a:rPr>
              <a:t> </a:t>
            </a:r>
            <a:r>
              <a:rPr lang="en-US" sz="1800" b="0" i="0" dirty="0" err="1">
                <a:effectLst/>
              </a:rPr>
              <a:t>odnos</a:t>
            </a:r>
            <a:r>
              <a:rPr lang="en-US" sz="1800" b="0" i="0" dirty="0">
                <a:effectLst/>
              </a:rPr>
              <a:t> </a:t>
            </a:r>
            <a:r>
              <a:rPr lang="en-US" sz="1800" b="0" i="0" dirty="0" err="1">
                <a:effectLst/>
              </a:rPr>
              <a:t>sa</a:t>
            </a:r>
            <a:r>
              <a:rPr lang="en-US" sz="1800" b="0" i="0" dirty="0">
                <a:effectLst/>
              </a:rPr>
              <a:t> </a:t>
            </a:r>
            <a:r>
              <a:rPr lang="en-US" sz="1800" b="0" i="0" dirty="0" err="1">
                <a:effectLst/>
              </a:rPr>
              <a:t>licem</a:t>
            </a:r>
            <a:r>
              <a:rPr lang="en-US" sz="1800" b="0" i="0" dirty="0">
                <a:effectLst/>
              </a:rPr>
              <a:t> </a:t>
            </a:r>
            <a:r>
              <a:rPr lang="en-US" sz="1800" b="0" i="0" dirty="0" err="1">
                <a:effectLst/>
              </a:rPr>
              <a:t>koje</a:t>
            </a:r>
            <a:r>
              <a:rPr lang="en-US" sz="1800" b="0" i="0" dirty="0">
                <a:effectLst/>
              </a:rPr>
              <a:t> </a:t>
            </a:r>
            <a:r>
              <a:rPr lang="en-US" sz="1800" b="0" i="0" dirty="0" err="1">
                <a:effectLst/>
              </a:rPr>
              <a:t>prvi</a:t>
            </a:r>
            <a:r>
              <a:rPr lang="en-US" sz="1800" b="0" i="0" dirty="0">
                <a:effectLst/>
              </a:rPr>
              <a:t> put </a:t>
            </a:r>
            <a:r>
              <a:rPr lang="en-US" sz="1800" b="0" i="0" dirty="0" err="1">
                <a:effectLst/>
              </a:rPr>
              <a:t>zasniva</a:t>
            </a:r>
            <a:r>
              <a:rPr lang="en-US" sz="1800" b="0" i="0" dirty="0">
                <a:effectLst/>
              </a:rPr>
              <a:t> </a:t>
            </a:r>
            <a:r>
              <a:rPr lang="en-US" sz="1800" b="0" i="0" dirty="0" err="1">
                <a:effectLst/>
              </a:rPr>
              <a:t>radni</a:t>
            </a:r>
            <a:r>
              <a:rPr lang="en-US" sz="1800" b="0" i="0" dirty="0">
                <a:effectLst/>
              </a:rPr>
              <a:t> </a:t>
            </a:r>
            <a:r>
              <a:rPr lang="en-US" sz="1800" b="0" i="0" dirty="0" err="1">
                <a:effectLst/>
              </a:rPr>
              <a:t>odnos</a:t>
            </a:r>
            <a:r>
              <a:rPr lang="en-US" sz="1800" b="0" i="0" dirty="0">
                <a:effectLst/>
              </a:rPr>
              <a:t>, u </a:t>
            </a:r>
            <a:r>
              <a:rPr lang="en-US" sz="1800" b="0" i="0" dirty="0" err="1">
                <a:effectLst/>
              </a:rPr>
              <a:t>svojstvu</a:t>
            </a:r>
            <a:r>
              <a:rPr lang="en-US" sz="1800" b="0" i="0" dirty="0">
                <a:effectLst/>
              </a:rPr>
              <a:t> </a:t>
            </a:r>
            <a:r>
              <a:rPr lang="en-US" sz="1800" b="0" i="0" dirty="0" err="1">
                <a:effectLst/>
              </a:rPr>
              <a:t>pripravnika</a:t>
            </a:r>
            <a:r>
              <a:rPr lang="en-US" sz="1800" b="0" i="0" dirty="0">
                <a:effectLst/>
              </a:rPr>
              <a:t>, za </a:t>
            </a:r>
            <a:r>
              <a:rPr lang="en-US" sz="1800" b="0" i="0" dirty="0" err="1">
                <a:effectLst/>
              </a:rPr>
              <a:t>zanimanje</a:t>
            </a:r>
            <a:r>
              <a:rPr lang="en-US" sz="1800" b="0" i="0" dirty="0">
                <a:effectLst/>
              </a:rPr>
              <a:t> za </a:t>
            </a:r>
            <a:r>
              <a:rPr lang="en-US" sz="1800" b="0" i="0" dirty="0" err="1">
                <a:effectLst/>
              </a:rPr>
              <a:t>koje</a:t>
            </a:r>
            <a:r>
              <a:rPr lang="en-US" sz="1800" b="0" i="0" dirty="0">
                <a:effectLst/>
              </a:rPr>
              <a:t> je to lice </a:t>
            </a:r>
            <a:r>
              <a:rPr lang="en-US" sz="1800" b="0" i="0" dirty="0" err="1">
                <a:effectLst/>
              </a:rPr>
              <a:t>steklo</a:t>
            </a:r>
            <a:r>
              <a:rPr lang="en-US" sz="1800" b="0" i="0" dirty="0">
                <a:effectLst/>
              </a:rPr>
              <a:t> </a:t>
            </a:r>
            <a:r>
              <a:rPr lang="en-US" sz="1800" b="0" i="0" dirty="0" err="1">
                <a:effectLst/>
              </a:rPr>
              <a:t>određenu</a:t>
            </a:r>
            <a:r>
              <a:rPr lang="en-US" sz="1800" b="0" i="0" dirty="0">
                <a:effectLst/>
              </a:rPr>
              <a:t> </a:t>
            </a:r>
            <a:r>
              <a:rPr lang="en-US" sz="1800" b="0" i="0" dirty="0" err="1">
                <a:effectLst/>
              </a:rPr>
              <a:t>vrstu</a:t>
            </a:r>
            <a:r>
              <a:rPr lang="en-US" sz="1800" b="0" i="0" dirty="0">
                <a:effectLst/>
              </a:rPr>
              <a:t> </a:t>
            </a:r>
            <a:r>
              <a:rPr lang="en-US" sz="1800" b="0" i="0" dirty="0" err="1">
                <a:effectLst/>
              </a:rPr>
              <a:t>i</a:t>
            </a:r>
            <a:r>
              <a:rPr lang="en-US" sz="1800" b="0" i="0" dirty="0">
                <a:effectLst/>
              </a:rPr>
              <a:t> </a:t>
            </a:r>
            <a:r>
              <a:rPr lang="en-US" sz="1800" b="0" i="0" dirty="0" err="1">
                <a:effectLst/>
              </a:rPr>
              <a:t>stepen</a:t>
            </a:r>
            <a:r>
              <a:rPr lang="en-US" sz="1800" b="0" i="0" dirty="0">
                <a:effectLst/>
              </a:rPr>
              <a:t> </a:t>
            </a:r>
            <a:r>
              <a:rPr lang="en-US" sz="1800" b="0" i="0" dirty="0" err="1">
                <a:effectLst/>
              </a:rPr>
              <a:t>stručne</a:t>
            </a:r>
            <a:r>
              <a:rPr lang="en-US" sz="1800" b="0" i="0" dirty="0">
                <a:effectLst/>
              </a:rPr>
              <a:t> </a:t>
            </a:r>
            <a:r>
              <a:rPr lang="en-US" sz="1800" b="0" i="0" dirty="0" err="1">
                <a:effectLst/>
              </a:rPr>
              <a:t>spreme</a:t>
            </a:r>
            <a:r>
              <a:rPr lang="en-US" sz="1800" b="0" i="0" dirty="0">
                <a:effectLst/>
              </a:rPr>
              <a:t>, </a:t>
            </a:r>
            <a:r>
              <a:rPr lang="en-US" sz="1800" b="0" i="0" dirty="0" err="1">
                <a:effectLst/>
              </a:rPr>
              <a:t>ako</a:t>
            </a:r>
            <a:r>
              <a:rPr lang="en-US" sz="1800" b="0" i="0" dirty="0">
                <a:effectLst/>
              </a:rPr>
              <a:t> je to </a:t>
            </a:r>
            <a:r>
              <a:rPr lang="en-US" sz="1800" b="0" i="0" dirty="0" err="1">
                <a:effectLst/>
              </a:rPr>
              <a:t>kao</a:t>
            </a:r>
            <a:r>
              <a:rPr lang="en-US" sz="1800" b="0" i="0" dirty="0">
                <a:effectLst/>
              </a:rPr>
              <a:t> </a:t>
            </a:r>
            <a:r>
              <a:rPr lang="en-US" sz="1800" b="0" i="0" dirty="0" err="1">
                <a:effectLst/>
              </a:rPr>
              <a:t>uslov</a:t>
            </a:r>
            <a:r>
              <a:rPr lang="en-US" sz="1800" b="0" i="0" dirty="0">
                <a:effectLst/>
              </a:rPr>
              <a:t> za rad </a:t>
            </a:r>
            <a:r>
              <a:rPr lang="en-US" sz="1800" b="0" i="0" dirty="0" err="1">
                <a:effectLst/>
              </a:rPr>
              <a:t>na</a:t>
            </a:r>
            <a:r>
              <a:rPr lang="en-US" sz="1800" b="0" i="0" dirty="0">
                <a:effectLst/>
              </a:rPr>
              <a:t> </a:t>
            </a:r>
            <a:r>
              <a:rPr lang="en-US" sz="1800" b="0" i="0" dirty="0" err="1">
                <a:effectLst/>
              </a:rPr>
              <a:t>određenim</a:t>
            </a:r>
            <a:r>
              <a:rPr lang="en-US" sz="1800" b="0" i="0" dirty="0">
                <a:effectLst/>
              </a:rPr>
              <a:t> </a:t>
            </a:r>
            <a:r>
              <a:rPr lang="en-US" sz="1800" b="0" i="0" dirty="0" err="1">
                <a:effectLst/>
              </a:rPr>
              <a:t>poslovima</a:t>
            </a:r>
            <a:r>
              <a:rPr lang="en-US" sz="1800" b="0" i="0" dirty="0">
                <a:effectLst/>
              </a:rPr>
              <a:t> </a:t>
            </a:r>
            <a:r>
              <a:rPr lang="en-US" sz="1800" b="0" i="0" dirty="0" err="1">
                <a:effectLst/>
              </a:rPr>
              <a:t>utvrđeno</a:t>
            </a:r>
            <a:r>
              <a:rPr lang="en-US" sz="1800" b="0" i="0" dirty="0">
                <a:effectLst/>
              </a:rPr>
              <a:t> </a:t>
            </a:r>
            <a:r>
              <a:rPr lang="en-US" sz="1800" b="0" i="0" dirty="0" err="1">
                <a:effectLst/>
              </a:rPr>
              <a:t>zakonom</a:t>
            </a:r>
            <a:r>
              <a:rPr lang="en-US" sz="1800" b="0" i="0" dirty="0">
                <a:effectLst/>
              </a:rPr>
              <a:t> </a:t>
            </a:r>
            <a:r>
              <a:rPr lang="en-US" sz="1800" b="0" i="0" dirty="0" err="1">
                <a:effectLst/>
              </a:rPr>
              <a:t>ili</a:t>
            </a:r>
            <a:r>
              <a:rPr lang="en-US" sz="1800" b="0" i="0" dirty="0">
                <a:effectLst/>
              </a:rPr>
              <a:t> </a:t>
            </a:r>
            <a:r>
              <a:rPr lang="en-US" sz="1800" b="0" i="0" dirty="0" err="1">
                <a:effectLst/>
              </a:rPr>
              <a:t>pravilnikom</a:t>
            </a:r>
            <a:r>
              <a:rPr lang="en-US" sz="1800" b="0" i="0" dirty="0">
                <a:effectLst/>
              </a:rPr>
              <a:t>.</a:t>
            </a:r>
          </a:p>
          <a:p>
            <a:pPr algn="just"/>
            <a:r>
              <a:rPr lang="en-US" sz="1800" b="0" i="0" dirty="0" err="1">
                <a:effectLst/>
              </a:rPr>
              <a:t>Odredba</a:t>
            </a:r>
            <a:r>
              <a:rPr lang="en-US" sz="1800" b="0" i="0" dirty="0">
                <a:effectLst/>
              </a:rPr>
              <a:t> </a:t>
            </a:r>
            <a:r>
              <a:rPr lang="en-US" sz="1800" b="0" i="0" dirty="0" err="1">
                <a:effectLst/>
              </a:rPr>
              <a:t>stava</a:t>
            </a:r>
            <a:r>
              <a:rPr lang="en-US" sz="1800" b="0" i="0" dirty="0">
                <a:effectLst/>
              </a:rPr>
              <a:t> 1. </a:t>
            </a:r>
            <a:r>
              <a:rPr lang="en-US" sz="1800" b="0" i="0" dirty="0" err="1">
                <a:effectLst/>
              </a:rPr>
              <a:t>ovog</a:t>
            </a:r>
            <a:r>
              <a:rPr lang="en-US" sz="1800" b="0" i="0" dirty="0">
                <a:effectLst/>
              </a:rPr>
              <a:t> </a:t>
            </a:r>
            <a:r>
              <a:rPr lang="en-US" sz="1800" b="0" i="0" dirty="0" err="1">
                <a:effectLst/>
              </a:rPr>
              <a:t>člana</a:t>
            </a:r>
            <a:r>
              <a:rPr lang="en-US" sz="1800" b="0" i="0" dirty="0">
                <a:effectLst/>
              </a:rPr>
              <a:t> </a:t>
            </a:r>
            <a:r>
              <a:rPr lang="en-US" sz="1800" b="0" i="0" dirty="0" err="1">
                <a:effectLst/>
              </a:rPr>
              <a:t>odnosi</a:t>
            </a:r>
            <a:r>
              <a:rPr lang="en-US" sz="1800" b="0" i="0" dirty="0">
                <a:effectLst/>
              </a:rPr>
              <a:t> se </a:t>
            </a:r>
            <a:r>
              <a:rPr lang="en-US" sz="1800" b="0" i="0" dirty="0" err="1">
                <a:effectLst/>
              </a:rPr>
              <a:t>i</a:t>
            </a:r>
            <a:r>
              <a:rPr lang="en-US" sz="1800" b="0" i="0" dirty="0">
                <a:effectLst/>
              </a:rPr>
              <a:t> </a:t>
            </a:r>
            <a:r>
              <a:rPr lang="en-US" sz="1800" b="0" i="0" dirty="0" err="1">
                <a:effectLst/>
              </a:rPr>
              <a:t>na</a:t>
            </a:r>
            <a:r>
              <a:rPr lang="en-US" sz="1800" b="0" i="0" dirty="0">
                <a:effectLst/>
              </a:rPr>
              <a:t> lice </a:t>
            </a:r>
            <a:r>
              <a:rPr lang="en-US" sz="1800" b="0" i="0" dirty="0" err="1">
                <a:effectLst/>
              </a:rPr>
              <a:t>koje</a:t>
            </a:r>
            <a:r>
              <a:rPr lang="en-US" sz="1800" b="0" i="0" dirty="0">
                <a:effectLst/>
              </a:rPr>
              <a:t> je </a:t>
            </a:r>
            <a:r>
              <a:rPr lang="en-US" sz="1800" b="0" i="0" dirty="0" err="1">
                <a:effectLst/>
              </a:rPr>
              <a:t>radilo</a:t>
            </a:r>
            <a:r>
              <a:rPr lang="en-US" sz="1800" b="0" i="0" dirty="0">
                <a:effectLst/>
              </a:rPr>
              <a:t> </a:t>
            </a:r>
            <a:r>
              <a:rPr lang="en-US" sz="1800" b="0" i="0" dirty="0" err="1">
                <a:effectLst/>
              </a:rPr>
              <a:t>kraće</a:t>
            </a:r>
            <a:r>
              <a:rPr lang="en-US" sz="1800" b="0" i="0" dirty="0">
                <a:effectLst/>
              </a:rPr>
              <a:t> od </a:t>
            </a:r>
            <a:r>
              <a:rPr lang="en-US" sz="1800" b="0" i="0" dirty="0" err="1">
                <a:effectLst/>
              </a:rPr>
              <a:t>vremena</a:t>
            </a:r>
            <a:r>
              <a:rPr lang="en-US" sz="1800" b="0" i="0" dirty="0">
                <a:effectLst/>
              </a:rPr>
              <a:t> </a:t>
            </a:r>
            <a:r>
              <a:rPr lang="en-US" sz="1800" b="0" i="0" dirty="0" err="1">
                <a:effectLst/>
              </a:rPr>
              <a:t>utvrđenog</a:t>
            </a:r>
            <a:r>
              <a:rPr lang="en-US" sz="1800" b="0" i="0" dirty="0">
                <a:effectLst/>
              </a:rPr>
              <a:t> za </a:t>
            </a:r>
            <a:r>
              <a:rPr lang="en-US" sz="1800" b="0" i="0" dirty="0" err="1">
                <a:effectLst/>
              </a:rPr>
              <a:t>pripravnički</a:t>
            </a:r>
            <a:r>
              <a:rPr lang="en-US" sz="1800" b="0" i="0" dirty="0">
                <a:effectLst/>
              </a:rPr>
              <a:t> </a:t>
            </a:r>
            <a:r>
              <a:rPr lang="en-US" sz="1800" b="0" i="0" dirty="0" err="1">
                <a:effectLst/>
              </a:rPr>
              <a:t>staž</a:t>
            </a:r>
            <a:r>
              <a:rPr lang="en-US" sz="1800" b="0" i="0" dirty="0">
                <a:effectLst/>
              </a:rPr>
              <a:t> u </a:t>
            </a:r>
            <a:r>
              <a:rPr lang="en-US" sz="1800" b="0" i="0" dirty="0" err="1">
                <a:effectLst/>
              </a:rPr>
              <a:t>stepenu</a:t>
            </a:r>
            <a:r>
              <a:rPr lang="en-US" sz="1800" b="0" i="0" dirty="0">
                <a:effectLst/>
              </a:rPr>
              <a:t> </a:t>
            </a:r>
            <a:r>
              <a:rPr lang="en-US" sz="1800" b="0" i="0" dirty="0" err="1">
                <a:effectLst/>
              </a:rPr>
              <a:t>stručne</a:t>
            </a:r>
            <a:r>
              <a:rPr lang="en-US" sz="1800" b="0" i="0" dirty="0">
                <a:effectLst/>
              </a:rPr>
              <a:t> </a:t>
            </a:r>
            <a:r>
              <a:rPr lang="en-US" sz="1800" b="0" i="0" dirty="0" err="1">
                <a:effectLst/>
              </a:rPr>
              <a:t>spreme</a:t>
            </a:r>
            <a:r>
              <a:rPr lang="en-US" sz="1800" b="0" i="0" dirty="0">
                <a:effectLst/>
              </a:rPr>
              <a:t> </a:t>
            </a:r>
            <a:r>
              <a:rPr lang="en-US" sz="1800" b="0" i="0" dirty="0" err="1">
                <a:effectLst/>
              </a:rPr>
              <a:t>koja</a:t>
            </a:r>
            <a:r>
              <a:rPr lang="en-US" sz="1800" b="0" i="0" dirty="0">
                <a:effectLst/>
              </a:rPr>
              <a:t> je </a:t>
            </a:r>
            <a:r>
              <a:rPr lang="en-US" sz="1800" b="0" i="0" dirty="0" err="1">
                <a:effectLst/>
              </a:rPr>
              <a:t>uslov</a:t>
            </a:r>
            <a:r>
              <a:rPr lang="en-US" sz="1800" b="0" i="0" dirty="0">
                <a:effectLst/>
              </a:rPr>
              <a:t> za rad </a:t>
            </a:r>
            <a:r>
              <a:rPr lang="en-US" sz="1800" b="0" i="0" dirty="0" err="1">
                <a:effectLst/>
              </a:rPr>
              <a:t>na</a:t>
            </a:r>
            <a:r>
              <a:rPr lang="en-US" sz="1800" b="0" i="0" dirty="0">
                <a:effectLst/>
              </a:rPr>
              <a:t> </a:t>
            </a:r>
            <a:r>
              <a:rPr lang="en-US" sz="1800" b="0" i="0" dirty="0" err="1">
                <a:effectLst/>
              </a:rPr>
              <a:t>tim</a:t>
            </a:r>
            <a:r>
              <a:rPr lang="en-US" sz="1800" b="0" i="0" dirty="0">
                <a:effectLst/>
              </a:rPr>
              <a:t> </a:t>
            </a:r>
            <a:r>
              <a:rPr lang="en-US" sz="1800" b="0" i="0" dirty="0" err="1">
                <a:effectLst/>
              </a:rPr>
              <a:t>poslovima</a:t>
            </a:r>
            <a:r>
              <a:rPr lang="en-US" sz="1800" b="0" i="0" dirty="0">
                <a:effectLst/>
              </a:rPr>
              <a:t>.</a:t>
            </a:r>
          </a:p>
          <a:p>
            <a:pPr algn="just"/>
            <a:r>
              <a:rPr lang="en-US" sz="1800" b="0" i="0" dirty="0">
                <a:effectLst/>
              </a:rPr>
              <a:t>Za </a:t>
            </a:r>
            <a:r>
              <a:rPr lang="en-US" sz="1800" b="0" i="0" dirty="0" err="1">
                <a:effectLst/>
              </a:rPr>
              <a:t>vrijeme</a:t>
            </a:r>
            <a:r>
              <a:rPr lang="en-US" sz="1800" b="0" i="0" dirty="0">
                <a:effectLst/>
              </a:rPr>
              <a:t> </a:t>
            </a:r>
            <a:r>
              <a:rPr lang="en-US" sz="1800" b="0" i="0" dirty="0" err="1">
                <a:effectLst/>
              </a:rPr>
              <a:t>pripravničkog</a:t>
            </a:r>
            <a:r>
              <a:rPr lang="en-US" sz="1800" b="0" i="0" dirty="0">
                <a:effectLst/>
              </a:rPr>
              <a:t> </a:t>
            </a:r>
            <a:r>
              <a:rPr lang="en-US" sz="1800" b="0" i="0" dirty="0" err="1">
                <a:effectLst/>
              </a:rPr>
              <a:t>staža</a:t>
            </a:r>
            <a:r>
              <a:rPr lang="en-US" sz="1800" b="0" i="0" dirty="0">
                <a:effectLst/>
              </a:rPr>
              <a:t>, </a:t>
            </a:r>
            <a:r>
              <a:rPr lang="en-US" sz="1800" b="0" i="0" dirty="0" err="1">
                <a:effectLst/>
              </a:rPr>
              <a:t>pripravnik</a:t>
            </a:r>
            <a:r>
              <a:rPr lang="en-US" sz="1800" b="0" i="0" dirty="0">
                <a:effectLst/>
              </a:rPr>
              <a:t> </a:t>
            </a:r>
            <a:r>
              <a:rPr lang="en-US" sz="1800" b="0" i="0" dirty="0" err="1">
                <a:effectLst/>
              </a:rPr>
              <a:t>ima</a:t>
            </a:r>
            <a:r>
              <a:rPr lang="en-US" sz="1800" b="0" i="0" dirty="0">
                <a:effectLst/>
              </a:rPr>
              <a:t> </a:t>
            </a:r>
            <a:r>
              <a:rPr lang="en-US" sz="1800" b="0" i="0" dirty="0" err="1">
                <a:effectLst/>
              </a:rPr>
              <a:t>pravo</a:t>
            </a:r>
            <a:r>
              <a:rPr lang="en-US" sz="1800" b="0" i="0" dirty="0">
                <a:effectLst/>
              </a:rPr>
              <a:t> </a:t>
            </a:r>
            <a:r>
              <a:rPr lang="en-US" sz="1800" b="0" i="0" dirty="0" err="1">
                <a:effectLst/>
              </a:rPr>
              <a:t>na</a:t>
            </a:r>
            <a:r>
              <a:rPr lang="en-US" sz="1800" b="0" i="0" dirty="0">
                <a:effectLst/>
              </a:rPr>
              <a:t> </a:t>
            </a:r>
            <a:r>
              <a:rPr lang="en-US" sz="1800" b="0" i="0" dirty="0" err="1">
                <a:effectLst/>
              </a:rPr>
              <a:t>platu</a:t>
            </a:r>
            <a:r>
              <a:rPr lang="en-US" sz="1800" b="0" i="0" dirty="0">
                <a:effectLst/>
              </a:rPr>
              <a:t> </a:t>
            </a:r>
            <a:r>
              <a:rPr lang="en-US" sz="1800" b="0" i="0" dirty="0" err="1">
                <a:effectLst/>
              </a:rPr>
              <a:t>i</a:t>
            </a:r>
            <a:r>
              <a:rPr lang="en-US" sz="1800" b="0" i="0" dirty="0">
                <a:effectLst/>
              </a:rPr>
              <a:t> </a:t>
            </a:r>
            <a:r>
              <a:rPr lang="en-US" sz="1800" b="0" i="0" dirty="0" err="1">
                <a:effectLst/>
              </a:rPr>
              <a:t>sva</a:t>
            </a:r>
            <a:r>
              <a:rPr lang="en-US" sz="1800" b="0" i="0" dirty="0">
                <a:effectLst/>
              </a:rPr>
              <a:t> </a:t>
            </a:r>
            <a:r>
              <a:rPr lang="en-US" sz="1800" b="0" i="0" dirty="0" err="1">
                <a:effectLst/>
              </a:rPr>
              <a:t>druga</a:t>
            </a:r>
            <a:r>
              <a:rPr lang="en-US" sz="1800" b="0" i="0" dirty="0">
                <a:effectLst/>
              </a:rPr>
              <a:t> </a:t>
            </a:r>
            <a:r>
              <a:rPr lang="en-US" sz="1800" b="0" i="0" dirty="0" err="1">
                <a:effectLst/>
              </a:rPr>
              <a:t>prava</a:t>
            </a:r>
            <a:r>
              <a:rPr lang="en-US" sz="1800" b="0" i="0" dirty="0">
                <a:effectLst/>
              </a:rPr>
              <a:t> </a:t>
            </a:r>
            <a:r>
              <a:rPr lang="en-US" sz="1800" b="0" i="0" dirty="0" err="1">
                <a:effectLst/>
              </a:rPr>
              <a:t>iz</a:t>
            </a:r>
            <a:r>
              <a:rPr lang="en-US" sz="1800" b="0" i="0" dirty="0">
                <a:effectLst/>
              </a:rPr>
              <a:t> </a:t>
            </a:r>
            <a:r>
              <a:rPr lang="en-US" sz="1800" b="0" i="0" dirty="0" err="1">
                <a:effectLst/>
              </a:rPr>
              <a:t>radnog</a:t>
            </a:r>
            <a:r>
              <a:rPr lang="en-US" sz="1800" b="0" i="0" dirty="0">
                <a:effectLst/>
              </a:rPr>
              <a:t> </a:t>
            </a:r>
            <a:r>
              <a:rPr lang="en-US" sz="1800" b="0" i="0" dirty="0" err="1">
                <a:effectLst/>
              </a:rPr>
              <a:t>odnosa</a:t>
            </a:r>
            <a:r>
              <a:rPr lang="en-US" sz="1800" b="0" i="0" dirty="0">
                <a:effectLst/>
              </a:rPr>
              <a:t>, u </a:t>
            </a:r>
            <a:r>
              <a:rPr lang="en-US" sz="1800" b="0" i="0" dirty="0" err="1">
                <a:effectLst/>
              </a:rPr>
              <a:t>skladu</a:t>
            </a:r>
            <a:r>
              <a:rPr lang="en-US" sz="1800" b="0" i="0" dirty="0">
                <a:effectLst/>
              </a:rPr>
              <a:t> </a:t>
            </a:r>
            <a:r>
              <a:rPr lang="en-US" sz="1800" b="0" i="0" dirty="0" err="1">
                <a:effectLst/>
              </a:rPr>
              <a:t>sa</a:t>
            </a:r>
            <a:r>
              <a:rPr lang="en-US" sz="1800" b="0" i="0" dirty="0">
                <a:effectLst/>
              </a:rPr>
              <a:t> </a:t>
            </a:r>
            <a:r>
              <a:rPr lang="en-US" sz="1800" b="0" i="0" dirty="0" err="1">
                <a:effectLst/>
              </a:rPr>
              <a:t>zakonom</a:t>
            </a:r>
            <a:r>
              <a:rPr lang="en-US" sz="1800" b="0" i="0" dirty="0">
                <a:effectLst/>
              </a:rPr>
              <a:t>, </a:t>
            </a:r>
            <a:r>
              <a:rPr lang="en-US" sz="1800" b="0" i="0" dirty="0" err="1">
                <a:effectLst/>
              </a:rPr>
              <a:t>opštim</a:t>
            </a:r>
            <a:r>
              <a:rPr lang="en-US" sz="1800" b="0" i="0" dirty="0">
                <a:effectLst/>
              </a:rPr>
              <a:t> </a:t>
            </a:r>
            <a:r>
              <a:rPr lang="en-US" sz="1800" b="0" i="0" dirty="0" err="1">
                <a:effectLst/>
              </a:rPr>
              <a:t>aktom</a:t>
            </a:r>
            <a:r>
              <a:rPr lang="en-US" sz="1800" b="0" i="0" dirty="0">
                <a:effectLst/>
              </a:rPr>
              <a:t> </a:t>
            </a:r>
            <a:r>
              <a:rPr lang="en-US" sz="1800" b="0" i="0" dirty="0" err="1">
                <a:effectLst/>
              </a:rPr>
              <a:t>i</a:t>
            </a:r>
            <a:r>
              <a:rPr lang="en-US" sz="1800" b="0" i="0" dirty="0">
                <a:effectLst/>
              </a:rPr>
              <a:t> </a:t>
            </a:r>
            <a:r>
              <a:rPr lang="en-US" sz="1800" b="0" i="0" dirty="0" err="1">
                <a:effectLst/>
              </a:rPr>
              <a:t>ugovorom</a:t>
            </a:r>
            <a:r>
              <a:rPr lang="en-US" sz="1800" b="0" i="0" dirty="0">
                <a:effectLst/>
              </a:rPr>
              <a:t> o </a:t>
            </a:r>
            <a:r>
              <a:rPr lang="en-US" sz="1800" b="0" i="0" dirty="0" err="1">
                <a:effectLst/>
              </a:rPr>
              <a:t>radu</a:t>
            </a:r>
            <a:r>
              <a:rPr lang="en-US" sz="1800" b="0" i="0" dirty="0">
                <a:effectLst/>
              </a:rPr>
              <a:t>.</a:t>
            </a:r>
            <a:endParaRPr lang="sr-Latn-BA" sz="1800" b="0" i="0" dirty="0">
              <a:effectLst/>
            </a:endParaRPr>
          </a:p>
          <a:p>
            <a:pPr algn="just"/>
            <a:endParaRPr lang="en-US" sz="1800" b="0" i="0" dirty="0">
              <a:effectLst/>
            </a:endParaRPr>
          </a:p>
          <a:p>
            <a:pPr algn="just"/>
            <a:endParaRPr lang="en-US" sz="1800" dirty="0"/>
          </a:p>
        </p:txBody>
      </p:sp>
      <p:sp>
        <p:nvSpPr>
          <p:cNvPr id="7" name="Rectangle 3">
            <a:extLst>
              <a:ext uri="{FF2B5EF4-FFF2-40B4-BE49-F238E27FC236}">
                <a16:creationId xmlns:a16="http://schemas.microsoft.com/office/drawing/2014/main" id="{1F2BE2FD-B96D-12D6-74AD-3401CE2E4DDE}"/>
              </a:ext>
            </a:extLst>
          </p:cNvPr>
          <p:cNvSpPr>
            <a:spLocks noChangeArrowheads="1"/>
          </p:cNvSpPr>
          <p:nvPr/>
        </p:nvSpPr>
        <p:spPr bwMode="auto">
          <a:xfrm>
            <a:off x="28574" y="4380483"/>
            <a:ext cx="9001125" cy="1392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a:ln>
                  <a:noFill/>
                </a:ln>
                <a:effectLst/>
                <a:cs typeface="Arial" panose="020B0604020202020204" pitchFamily="34" charset="0"/>
              </a:rPr>
              <a:t>Ako</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posebnim</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propisima</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nije</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drugačije</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utvrđeno</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pripravnički</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staž</a:t>
            </a:r>
            <a:r>
              <a:rPr kumimoji="0" lang="en-US" altLang="en-US" sz="2000" b="1" i="0" u="none" strike="noStrike" cap="none" normalizeH="0" baseline="0" dirty="0">
                <a:ln>
                  <a:noFill/>
                </a:ln>
                <a:effectLst/>
                <a:cs typeface="Arial" panose="020B0604020202020204" pitchFamily="34" charset="0"/>
              </a:rPr>
              <a:t> </a:t>
            </a:r>
            <a:r>
              <a:rPr kumimoji="0" lang="en-US" altLang="en-US" sz="2000" b="1" i="0" u="none" strike="noStrike" cap="none" normalizeH="0" baseline="0" dirty="0" err="1">
                <a:ln>
                  <a:noFill/>
                </a:ln>
                <a:effectLst/>
                <a:cs typeface="Arial" panose="020B0604020202020204" pitchFamily="34" charset="0"/>
              </a:rPr>
              <a:t>traje</a:t>
            </a:r>
            <a:r>
              <a:rPr kumimoji="0" lang="en-US" altLang="en-US" sz="2000" b="1" i="0" u="none" strike="noStrike" cap="none" normalizeH="0" baseline="0" dirty="0">
                <a:ln>
                  <a:noFill/>
                </a:ln>
                <a:effectLst/>
                <a:cs typeface="Arial" panose="020B0604020202020204" pitchFamily="34" charset="0"/>
              </a:rPr>
              <a:t>:</a:t>
            </a:r>
            <a:endParaRPr kumimoji="0" lang="sr-Latn-BA" altLang="en-US" sz="2000" b="1" i="0" u="none" strike="noStrike" cap="none" normalizeH="0" baseline="0" dirty="0">
              <a:ln>
                <a:noFill/>
              </a:ln>
              <a:effectLs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050" b="1"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cs typeface="Arial" panose="020B0604020202020204" pitchFamily="34" charset="0"/>
              </a:rPr>
              <a:t>1) </a:t>
            </a:r>
            <a:r>
              <a:rPr kumimoji="0" lang="sr-Latn-BA" altLang="en-US" sz="1800" b="1" i="0" u="none" strike="noStrike" cap="none" normalizeH="0" baseline="0" dirty="0">
                <a:ln>
                  <a:noFill/>
                </a:ln>
                <a:solidFill>
                  <a:schemeClr val="tx1"/>
                </a:solidFill>
                <a:effectLst/>
                <a:cs typeface="Arial" panose="020B0604020202020204" pitchFamily="34" charset="0"/>
              </a:rPr>
              <a:t>6 </a:t>
            </a:r>
            <a:r>
              <a:rPr kumimoji="0" lang="en-US" altLang="en-US" sz="1800" b="1" i="0" u="none" strike="noStrike" cap="none" normalizeH="0" baseline="0" dirty="0" err="1">
                <a:ln>
                  <a:noFill/>
                </a:ln>
                <a:solidFill>
                  <a:schemeClr val="tx1"/>
                </a:solidFill>
                <a:effectLst/>
                <a:cs typeface="Arial" panose="020B0604020202020204" pitchFamily="34" charset="0"/>
              </a:rPr>
              <a:t>mjeseci</a:t>
            </a:r>
            <a:r>
              <a:rPr kumimoji="0" lang="en-US" altLang="en-US" sz="1800" b="1"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a:ln>
                  <a:noFill/>
                </a:ln>
                <a:solidFill>
                  <a:schemeClr val="tx1"/>
                </a:solidFill>
                <a:effectLst/>
                <a:cs typeface="Arial" panose="020B0604020202020204" pitchFamily="34" charset="0"/>
              </a:rPr>
              <a:t>za </a:t>
            </a:r>
            <a:r>
              <a:rPr kumimoji="0" lang="en-US" altLang="en-US" sz="1800" b="0" i="0" u="none" strike="noStrike" cap="none" normalizeH="0" baseline="0" dirty="0" err="1">
                <a:ln>
                  <a:noFill/>
                </a:ln>
                <a:solidFill>
                  <a:schemeClr val="tx1"/>
                </a:solidFill>
                <a:effectLst/>
                <a:cs typeface="Arial" panose="020B0604020202020204" pitchFamily="34" charset="0"/>
              </a:rPr>
              <a:t>lica</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koja</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imaju</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završenu</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srednju</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školu</a:t>
            </a:r>
            <a:r>
              <a:rPr kumimoji="0" lang="en-US" altLang="en-US" sz="1800" b="0" i="0" u="none" strike="noStrike" cap="none" normalizeH="0" baseline="0" dirty="0">
                <a:ln>
                  <a:noFill/>
                </a:ln>
                <a:solidFill>
                  <a:schemeClr val="tx1"/>
                </a:solidFill>
                <a:effectLst/>
                <a:cs typeface="Arial" panose="020B0604020202020204" pitchFamily="34" charset="0"/>
              </a:rPr>
              <a:t>,</a:t>
            </a:r>
            <a:endParaRPr kumimoji="0" lang="en-US" altLang="en-US" sz="1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cs typeface="Arial" panose="020B0604020202020204" pitchFamily="34" charset="0"/>
              </a:rPr>
              <a:t>2) </a:t>
            </a:r>
            <a:r>
              <a:rPr kumimoji="0" lang="en-US" altLang="en-US" sz="1800" b="1" i="0" u="none" strike="noStrike" cap="none" normalizeH="0" baseline="0" dirty="0">
                <a:ln>
                  <a:noFill/>
                </a:ln>
                <a:solidFill>
                  <a:schemeClr val="tx1"/>
                </a:solidFill>
                <a:effectLst/>
                <a:cs typeface="Arial" panose="020B0604020202020204" pitchFamily="34" charset="0"/>
              </a:rPr>
              <a:t>12 </a:t>
            </a:r>
            <a:r>
              <a:rPr kumimoji="0" lang="en-US" altLang="en-US" sz="1800" b="1" i="0" u="none" strike="noStrike" cap="none" normalizeH="0" baseline="0" dirty="0" err="1">
                <a:ln>
                  <a:noFill/>
                </a:ln>
                <a:solidFill>
                  <a:schemeClr val="tx1"/>
                </a:solidFill>
                <a:effectLst/>
                <a:cs typeface="Arial" panose="020B0604020202020204" pitchFamily="34" charset="0"/>
              </a:rPr>
              <a:t>mjeseci</a:t>
            </a:r>
            <a:r>
              <a:rPr kumimoji="0" lang="en-US" altLang="en-US" sz="1800" b="1"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a:ln>
                  <a:noFill/>
                </a:ln>
                <a:solidFill>
                  <a:schemeClr val="tx1"/>
                </a:solidFill>
                <a:effectLst/>
                <a:cs typeface="Arial" panose="020B0604020202020204" pitchFamily="34" charset="0"/>
              </a:rPr>
              <a:t>za </a:t>
            </a:r>
            <a:r>
              <a:rPr kumimoji="0" lang="en-US" altLang="en-US" sz="1800" b="0" i="0" u="none" strike="noStrike" cap="none" normalizeH="0" baseline="0" dirty="0" err="1">
                <a:ln>
                  <a:noFill/>
                </a:ln>
                <a:solidFill>
                  <a:schemeClr val="tx1"/>
                </a:solidFill>
                <a:effectLst/>
                <a:cs typeface="Arial" panose="020B0604020202020204" pitchFamily="34" charset="0"/>
              </a:rPr>
              <a:t>lica</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koja</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imaju</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visoko</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obrazovanje</a:t>
            </a:r>
            <a:r>
              <a:rPr kumimoji="0" lang="en-US" altLang="en-US" sz="1800" b="0" i="0" u="none" strike="noStrike" cap="none" normalizeH="0" baseline="0" dirty="0">
                <a:ln>
                  <a:noFill/>
                </a:ln>
                <a:solidFill>
                  <a:schemeClr val="tx1"/>
                </a:solidFill>
                <a:effectLst/>
                <a:cs typeface="Arial" panose="020B0604020202020204" pitchFamily="34" charset="0"/>
              </a:rPr>
              <a:t>, pod </a:t>
            </a:r>
            <a:r>
              <a:rPr kumimoji="0" lang="en-US" altLang="en-US" sz="1800" b="0" i="0" u="none" strike="noStrike" cap="none" normalizeH="0" baseline="0" dirty="0" err="1">
                <a:ln>
                  <a:noFill/>
                </a:ln>
                <a:solidFill>
                  <a:schemeClr val="tx1"/>
                </a:solidFill>
                <a:effectLst/>
                <a:cs typeface="Arial" panose="020B0604020202020204" pitchFamily="34" charset="0"/>
              </a:rPr>
              <a:t>uslovom</a:t>
            </a:r>
            <a:r>
              <a:rPr kumimoji="0" lang="en-US" altLang="en-US" sz="1800" b="0" i="0" u="none" strike="noStrike" cap="none" normalizeH="0" baseline="0" dirty="0">
                <a:ln>
                  <a:noFill/>
                </a:ln>
                <a:solidFill>
                  <a:schemeClr val="tx1"/>
                </a:solidFill>
                <a:effectLst/>
                <a:cs typeface="Arial" panose="020B0604020202020204" pitchFamily="34" charset="0"/>
              </a:rPr>
              <a:t> da se ova </a:t>
            </a:r>
            <a:r>
              <a:rPr kumimoji="0" lang="en-US" altLang="en-US" sz="1800" b="0" i="0" u="none" strike="noStrike" cap="none" normalizeH="0" baseline="0" dirty="0" err="1">
                <a:ln>
                  <a:noFill/>
                </a:ln>
                <a:solidFill>
                  <a:schemeClr val="tx1"/>
                </a:solidFill>
                <a:effectLst/>
                <a:cs typeface="Arial" panose="020B0604020202020204" pitchFamily="34" charset="0"/>
              </a:rPr>
              <a:t>lica</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prvi</a:t>
            </a:r>
            <a:r>
              <a:rPr kumimoji="0" lang="en-US" altLang="en-US" sz="1800" b="0" i="0" u="none" strike="noStrike" cap="none" normalizeH="0" baseline="0" dirty="0">
                <a:ln>
                  <a:noFill/>
                </a:ln>
                <a:solidFill>
                  <a:schemeClr val="tx1"/>
                </a:solidFill>
                <a:effectLst/>
                <a:cs typeface="Arial" panose="020B0604020202020204" pitchFamily="34" charset="0"/>
              </a:rPr>
              <a:t> put </a:t>
            </a:r>
            <a:r>
              <a:rPr kumimoji="0" lang="en-US" altLang="en-US" sz="1800" b="0" i="0" u="none" strike="noStrike" cap="none" normalizeH="0" baseline="0" dirty="0" err="1">
                <a:ln>
                  <a:noFill/>
                </a:ln>
                <a:solidFill>
                  <a:schemeClr val="tx1"/>
                </a:solidFill>
                <a:effectLst/>
                <a:cs typeface="Arial" panose="020B0604020202020204" pitchFamily="34" charset="0"/>
              </a:rPr>
              <a:t>zapošljavaju</a:t>
            </a:r>
            <a:r>
              <a:rPr kumimoji="0" lang="en-US" altLang="en-US" sz="1800" b="0" i="0" u="none" strike="noStrike" cap="none" normalizeH="0" baseline="0" dirty="0">
                <a:ln>
                  <a:noFill/>
                </a:ln>
                <a:solidFill>
                  <a:schemeClr val="tx1"/>
                </a:solidFill>
                <a:effectLst/>
                <a:cs typeface="Arial" panose="020B0604020202020204" pitchFamily="34" charset="0"/>
              </a:rPr>
              <a:t> u </a:t>
            </a:r>
            <a:r>
              <a:rPr kumimoji="0" lang="en-US" altLang="en-US" sz="1800" b="0" i="0" u="none" strike="noStrike" cap="none" normalizeH="0" baseline="0" dirty="0" err="1">
                <a:ln>
                  <a:noFill/>
                </a:ln>
                <a:solidFill>
                  <a:schemeClr val="tx1"/>
                </a:solidFill>
                <a:effectLst/>
                <a:cs typeface="Arial" panose="020B0604020202020204" pitchFamily="34" charset="0"/>
              </a:rPr>
              <a:t>svojoj</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stručnoj</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spremi</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ili</a:t>
            </a:r>
            <a:r>
              <a:rPr kumimoji="0" lang="en-US" altLang="en-US" sz="1800" b="0" i="0" u="none" strike="noStrike" cap="none" normalizeH="0" baseline="0" dirty="0">
                <a:ln>
                  <a:noFill/>
                </a:ln>
                <a:solidFill>
                  <a:schemeClr val="tx1"/>
                </a:solidFill>
                <a:effectLst/>
                <a:cs typeface="Arial" panose="020B0604020202020204" pitchFamily="34" charset="0"/>
              </a:rPr>
              <a:t> </a:t>
            </a:r>
            <a:r>
              <a:rPr kumimoji="0" lang="en-US" altLang="en-US" sz="1800" b="0" i="0" u="none" strike="noStrike" cap="none" normalizeH="0" baseline="0" dirty="0" err="1">
                <a:ln>
                  <a:noFill/>
                </a:ln>
                <a:solidFill>
                  <a:schemeClr val="tx1"/>
                </a:solidFill>
                <a:effectLst/>
                <a:cs typeface="Arial" panose="020B0604020202020204" pitchFamily="34" charset="0"/>
              </a:rPr>
              <a:t>zvanju</a:t>
            </a:r>
            <a:r>
              <a:rPr kumimoji="0" lang="en-US" altLang="en-US" sz="1800" b="0" i="0" u="none" strike="noStrike" cap="none" normalizeH="0" baseline="0" dirty="0">
                <a:ln>
                  <a:noFill/>
                </a:ln>
                <a:solidFill>
                  <a:schemeClr val="tx1"/>
                </a:solidFill>
                <a:effectLst/>
                <a:cs typeface="Arial" panose="020B0604020202020204" pitchFamily="34" charset="0"/>
              </a:rPr>
              <a:t>.</a:t>
            </a:r>
            <a:endParaRPr kumimoji="0" lang="en-US" altLang="en-US" sz="1800" b="0" i="0" u="none" strike="noStrike" cap="none" normalizeH="0" baseline="0" dirty="0">
              <a:ln>
                <a:noFill/>
              </a:ln>
              <a:solidFill>
                <a:schemeClr val="tx1"/>
              </a:solidFill>
              <a:effectLst/>
            </a:endParaRPr>
          </a:p>
        </p:txBody>
      </p:sp>
      <p:sp>
        <p:nvSpPr>
          <p:cNvPr id="9" name="TextBox 8">
            <a:extLst>
              <a:ext uri="{FF2B5EF4-FFF2-40B4-BE49-F238E27FC236}">
                <a16:creationId xmlns:a16="http://schemas.microsoft.com/office/drawing/2014/main" id="{B2E434AB-A724-6C12-875B-C2474ADE5F7C}"/>
              </a:ext>
            </a:extLst>
          </p:cNvPr>
          <p:cNvSpPr txBox="1"/>
          <p:nvPr/>
        </p:nvSpPr>
        <p:spPr>
          <a:xfrm>
            <a:off x="140493" y="5938748"/>
            <a:ext cx="8889206" cy="646331"/>
          </a:xfrm>
          <a:prstGeom prst="rect">
            <a:avLst/>
          </a:prstGeom>
          <a:noFill/>
        </p:spPr>
        <p:txBody>
          <a:bodyPr wrap="square">
            <a:spAutoFit/>
          </a:bodyPr>
          <a:lstStyle/>
          <a:p>
            <a:pPr algn="just"/>
            <a:r>
              <a:rPr lang="en-US" b="0" i="0" dirty="0" err="1">
                <a:effectLst/>
              </a:rPr>
              <a:t>Nakon</a:t>
            </a:r>
            <a:r>
              <a:rPr lang="en-US" b="0" i="0" dirty="0">
                <a:effectLst/>
              </a:rPr>
              <a:t> </a:t>
            </a:r>
            <a:r>
              <a:rPr lang="en-US" b="0" i="0" dirty="0" err="1">
                <a:effectLst/>
              </a:rPr>
              <a:t>završenog</a:t>
            </a:r>
            <a:r>
              <a:rPr lang="en-US" b="0" i="0" dirty="0">
                <a:effectLst/>
              </a:rPr>
              <a:t> </a:t>
            </a:r>
            <a:r>
              <a:rPr lang="en-US" b="0" i="0" dirty="0" err="1">
                <a:effectLst/>
              </a:rPr>
              <a:t>pripravničkog</a:t>
            </a:r>
            <a:r>
              <a:rPr lang="en-US" b="0" i="0" dirty="0">
                <a:effectLst/>
              </a:rPr>
              <a:t> </a:t>
            </a:r>
            <a:r>
              <a:rPr lang="en-US" b="0" i="0" dirty="0" err="1">
                <a:effectLst/>
              </a:rPr>
              <a:t>staža</a:t>
            </a:r>
            <a:r>
              <a:rPr lang="en-US" b="0" i="0" dirty="0">
                <a:effectLst/>
              </a:rPr>
              <a:t> </a:t>
            </a:r>
            <a:r>
              <a:rPr lang="en-US" b="0" i="0" dirty="0" err="1">
                <a:effectLst/>
              </a:rPr>
              <a:t>pripravnik</a:t>
            </a:r>
            <a:r>
              <a:rPr lang="en-US" b="0" i="0" dirty="0">
                <a:effectLst/>
              </a:rPr>
              <a:t> </a:t>
            </a:r>
            <a:r>
              <a:rPr lang="en-US" b="1" i="0" dirty="0" err="1">
                <a:solidFill>
                  <a:srgbClr val="FF0000"/>
                </a:solidFill>
                <a:effectLst/>
              </a:rPr>
              <a:t>polaže</a:t>
            </a:r>
            <a:r>
              <a:rPr lang="en-US" b="1" i="0" dirty="0">
                <a:solidFill>
                  <a:srgbClr val="FF0000"/>
                </a:solidFill>
                <a:effectLst/>
              </a:rPr>
              <a:t> </a:t>
            </a:r>
            <a:r>
              <a:rPr lang="en-US" b="1" i="0" dirty="0" err="1">
                <a:solidFill>
                  <a:srgbClr val="FF0000"/>
                </a:solidFill>
                <a:effectLst/>
              </a:rPr>
              <a:t>ispit</a:t>
            </a:r>
            <a:r>
              <a:rPr lang="en-US" b="1" i="0" dirty="0">
                <a:solidFill>
                  <a:srgbClr val="FF0000"/>
                </a:solidFill>
                <a:effectLst/>
              </a:rPr>
              <a:t> </a:t>
            </a:r>
            <a:r>
              <a:rPr lang="en-US" b="0" i="0" dirty="0" err="1">
                <a:effectLst/>
              </a:rPr>
              <a:t>na</a:t>
            </a:r>
            <a:r>
              <a:rPr lang="en-US" b="0" i="0" dirty="0">
                <a:effectLst/>
              </a:rPr>
              <a:t> </a:t>
            </a:r>
            <a:r>
              <a:rPr lang="en-US" b="0" i="0" dirty="0" err="1">
                <a:effectLst/>
              </a:rPr>
              <a:t>kojem</a:t>
            </a:r>
            <a:r>
              <a:rPr lang="en-US" b="0" i="0" dirty="0">
                <a:effectLst/>
              </a:rPr>
              <a:t> se </a:t>
            </a:r>
            <a:r>
              <a:rPr lang="en-US" b="0" i="0" dirty="0" err="1">
                <a:effectLst/>
              </a:rPr>
              <a:t>provjerava</a:t>
            </a:r>
            <a:r>
              <a:rPr lang="en-US" b="0" i="0" dirty="0">
                <a:effectLst/>
              </a:rPr>
              <a:t> </a:t>
            </a:r>
            <a:r>
              <a:rPr lang="en-US" b="0" i="0" dirty="0" err="1">
                <a:effectLst/>
              </a:rPr>
              <a:t>njegova</a:t>
            </a:r>
            <a:r>
              <a:rPr lang="en-US" b="0" i="0" dirty="0">
                <a:effectLst/>
              </a:rPr>
              <a:t> </a:t>
            </a:r>
            <a:r>
              <a:rPr lang="en-US" b="0" i="0" dirty="0" err="1">
                <a:effectLst/>
              </a:rPr>
              <a:t>osposobljenost</a:t>
            </a:r>
            <a:r>
              <a:rPr lang="en-US" b="0" i="0" dirty="0">
                <a:effectLst/>
              </a:rPr>
              <a:t> za </a:t>
            </a:r>
            <a:r>
              <a:rPr lang="en-US" b="0" i="0" dirty="0" err="1">
                <a:effectLst/>
              </a:rPr>
              <a:t>samostalan</a:t>
            </a:r>
            <a:r>
              <a:rPr lang="en-US" b="0" i="0" dirty="0">
                <a:effectLst/>
              </a:rPr>
              <a:t> rad.</a:t>
            </a:r>
            <a:endParaRPr lang="en-US" dirty="0"/>
          </a:p>
        </p:txBody>
      </p:sp>
    </p:spTree>
    <p:extLst>
      <p:ext uri="{BB962C8B-B14F-4D97-AF65-F5344CB8AC3E}">
        <p14:creationId xmlns:p14="http://schemas.microsoft.com/office/powerpoint/2010/main" val="371616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additive="base">
                                        <p:cTn id="2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1" end="1"/>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 calcmode="lin" valueType="num">
                                      <p:cBhvr additive="base">
                                        <p:cTn id="3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 calcmode="lin" valueType="num">
                                      <p:cBhvr additive="base">
                                        <p:cTn id="3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0" end="0"/>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 calcmode="lin" valueType="num">
                                      <p:cBhvr additive="base">
                                        <p:cTn id="4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0" end="0"/>
                                            </p:txEl>
                                          </p:spTgt>
                                        </p:tgtEl>
                                        <p:attrNameLst>
                                          <p:attrName>style.visibility</p:attrName>
                                        </p:attrNameLst>
                                      </p:cBhvr>
                                      <p:to>
                                        <p:strVal val="visible"/>
                                      </p:to>
                                    </p:set>
                                    <p:anim calcmode="lin" valueType="num">
                                      <p:cBhvr additive="base">
                                        <p:cTn id="5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2E582D-7150-2171-20EC-68A9A81B5350}"/>
              </a:ext>
            </a:extLst>
          </p:cNvPr>
          <p:cNvSpPr>
            <a:spLocks noGrp="1"/>
          </p:cNvSpPr>
          <p:nvPr>
            <p:ph idx="1"/>
          </p:nvPr>
        </p:nvSpPr>
        <p:spPr>
          <a:xfrm>
            <a:off x="409575" y="1825625"/>
            <a:ext cx="8372475" cy="4351338"/>
          </a:xfrm>
        </p:spPr>
        <p:txBody>
          <a:bodyPr>
            <a:normAutofit lnSpcReduction="10000"/>
          </a:bodyPr>
          <a:lstStyle/>
          <a:p>
            <a:pPr>
              <a:lnSpc>
                <a:spcPct val="107000"/>
              </a:lnSpc>
              <a:spcAft>
                <a:spcPts val="800"/>
              </a:spcAft>
            </a:pPr>
            <a:r>
              <a:rPr lang="sr-Latn-BA" sz="3200" dirty="0">
                <a:ea typeface="Calibri" panose="020F0502020204030204" pitchFamily="34" charset="0"/>
                <a:cs typeface="Times New Roman" panose="02020603050405020304" pitchFamily="18" charset="0"/>
              </a:rPr>
              <a:t>Pravilnik o obrascima ugovora o radu (Službeni glasnik RS broj 9/22)</a:t>
            </a:r>
          </a:p>
          <a:p>
            <a:pPr>
              <a:lnSpc>
                <a:spcPct val="107000"/>
              </a:lnSpc>
              <a:spcAft>
                <a:spcPts val="800"/>
              </a:spcAft>
            </a:pPr>
            <a:r>
              <a:rPr lang="sr-Latn-BA" sz="3200" dirty="0">
                <a:ea typeface="Calibri" panose="020F0502020204030204" pitchFamily="34" charset="0"/>
                <a:cs typeface="Times New Roman" panose="02020603050405020304" pitchFamily="18" charset="0"/>
              </a:rPr>
              <a:t>Poslodavac je dužan da radnike:</a:t>
            </a:r>
          </a:p>
          <a:p>
            <a:pPr>
              <a:lnSpc>
                <a:spcPct val="107000"/>
              </a:lnSpc>
              <a:spcAft>
                <a:spcPts val="800"/>
              </a:spcAft>
            </a:pPr>
            <a:r>
              <a:rPr lang="sr-Latn-BA" sz="3200" dirty="0">
                <a:effectLst/>
                <a:ea typeface="Calibri" panose="020F0502020204030204" pitchFamily="34" charset="0"/>
                <a:cs typeface="Times New Roman" panose="02020603050405020304" pitchFamily="18" charset="0"/>
              </a:rPr>
              <a:t>Prijavi u jedinstveni sistem uplate doprinosa-član 16 ZUR-a</a:t>
            </a:r>
          </a:p>
          <a:p>
            <a:pPr>
              <a:lnSpc>
                <a:spcPct val="107000"/>
              </a:lnSpc>
              <a:spcAft>
                <a:spcPts val="800"/>
              </a:spcAft>
            </a:pPr>
            <a:r>
              <a:rPr lang="sr-Latn-BA" sz="3200" dirty="0">
                <a:ea typeface="Calibri" panose="020F0502020204030204" pitchFamily="34" charset="0"/>
                <a:cs typeface="Times New Roman" panose="02020603050405020304" pitchFamily="18" charset="0"/>
              </a:rPr>
              <a:t>Kolektivno o</a:t>
            </a:r>
            <a:r>
              <a:rPr lang="sr-Latn-BA" sz="3200" dirty="0">
                <a:effectLst/>
                <a:ea typeface="Calibri" panose="020F0502020204030204" pitchFamily="34" charset="0"/>
                <a:cs typeface="Times New Roman" panose="02020603050405020304" pitchFamily="18" charset="0"/>
              </a:rPr>
              <a:t>sigura sve radnike za slučaj nesreće na poslu.</a:t>
            </a:r>
          </a:p>
          <a:p>
            <a:pPr marL="0" indent="0">
              <a:buNone/>
            </a:pPr>
            <a:endParaRPr lang="en-US" dirty="0"/>
          </a:p>
        </p:txBody>
      </p:sp>
    </p:spTree>
    <p:extLst>
      <p:ext uri="{BB962C8B-B14F-4D97-AF65-F5344CB8AC3E}">
        <p14:creationId xmlns:p14="http://schemas.microsoft.com/office/powerpoint/2010/main" val="81003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ircle(in)">
                                      <p:cBhvr>
                                        <p:cTn id="1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702CE-793F-2965-ACD4-4956B2B3E9C9}"/>
              </a:ext>
            </a:extLst>
          </p:cNvPr>
          <p:cNvSpPr>
            <a:spLocks noGrp="1"/>
          </p:cNvSpPr>
          <p:nvPr>
            <p:ph type="title"/>
          </p:nvPr>
        </p:nvSpPr>
        <p:spPr>
          <a:xfrm>
            <a:off x="352425" y="984251"/>
            <a:ext cx="7886700" cy="1325563"/>
          </a:xfrm>
        </p:spPr>
        <p:txBody>
          <a:bodyPr>
            <a:normAutofit/>
          </a:bodyPr>
          <a:lstStyle/>
          <a:p>
            <a:pPr algn="ctr"/>
            <a:r>
              <a:rPr lang="bs-Latn-BA" sz="3600" b="1" dirty="0">
                <a:effectLst/>
                <a:latin typeface="+mn-lt"/>
                <a:ea typeface="Calibri" panose="020F0502020204030204" pitchFamily="34" charset="0"/>
              </a:rPr>
              <a:t>Radno vrijeme</a:t>
            </a:r>
            <a:r>
              <a:rPr lang="bs-Latn-BA" sz="3600" b="1" dirty="0">
                <a:latin typeface="+mn-lt"/>
                <a:ea typeface="Calibri" panose="020F0502020204030204" pitchFamily="34" charset="0"/>
              </a:rPr>
              <a:t>, </a:t>
            </a:r>
            <a:r>
              <a:rPr lang="bs-Latn-BA" sz="3600" b="1" dirty="0">
                <a:effectLst/>
                <a:latin typeface="+mn-lt"/>
                <a:ea typeface="Calibri" panose="020F0502020204030204" pitchFamily="34" charset="0"/>
              </a:rPr>
              <a:t>odmor i odsustva</a:t>
            </a:r>
            <a:br>
              <a:rPr lang="bs-Latn-BA" sz="3600" b="1" dirty="0">
                <a:effectLst/>
                <a:latin typeface="+mn-lt"/>
                <a:ea typeface="Calibri" panose="020F0502020204030204" pitchFamily="34" charset="0"/>
              </a:rPr>
            </a:br>
            <a:r>
              <a:rPr lang="bs-Latn-BA" sz="3600" b="1" dirty="0">
                <a:latin typeface="+mn-lt"/>
                <a:ea typeface="Calibri" panose="020F0502020204030204" pitchFamily="34" charset="0"/>
              </a:rPr>
              <a:t>član 56-78 Z</a:t>
            </a:r>
            <a:r>
              <a:rPr lang="en-US" sz="3600" b="1" dirty="0">
                <a:latin typeface="+mn-lt"/>
                <a:ea typeface="Calibri" panose="020F0502020204030204" pitchFamily="34" charset="0"/>
              </a:rPr>
              <a:t>O</a:t>
            </a:r>
            <a:r>
              <a:rPr lang="bs-Latn-BA" sz="3600" b="1" dirty="0">
                <a:latin typeface="+mn-lt"/>
                <a:ea typeface="Calibri" panose="020F0502020204030204" pitchFamily="34" charset="0"/>
              </a:rPr>
              <a:t>R-a</a:t>
            </a:r>
            <a:endParaRPr lang="en-US" sz="3600" b="1" dirty="0">
              <a:latin typeface="+mn-lt"/>
            </a:endParaRPr>
          </a:p>
        </p:txBody>
      </p:sp>
      <p:sp>
        <p:nvSpPr>
          <p:cNvPr id="3" name="Content Placeholder 2">
            <a:extLst>
              <a:ext uri="{FF2B5EF4-FFF2-40B4-BE49-F238E27FC236}">
                <a16:creationId xmlns:a16="http://schemas.microsoft.com/office/drawing/2014/main" id="{FA607495-4AB1-5680-CE79-B9D33C04D75F}"/>
              </a:ext>
            </a:extLst>
          </p:cNvPr>
          <p:cNvSpPr>
            <a:spLocks noGrp="1"/>
          </p:cNvSpPr>
          <p:nvPr>
            <p:ph idx="1"/>
          </p:nvPr>
        </p:nvSpPr>
        <p:spPr>
          <a:xfrm>
            <a:off x="352425" y="2235199"/>
            <a:ext cx="7886700" cy="4841875"/>
          </a:xfrm>
        </p:spPr>
        <p:txBody>
          <a:bodyPr>
            <a:normAutofit fontScale="62500" lnSpcReduction="20000"/>
          </a:bodyPr>
          <a:lstStyle/>
          <a:p>
            <a:pPr algn="just"/>
            <a:r>
              <a:rPr lang="en-US" b="0" i="0" dirty="0" err="1">
                <a:effectLst/>
              </a:rPr>
              <a:t>Radno</a:t>
            </a:r>
            <a:r>
              <a:rPr lang="en-US" b="0" i="0" dirty="0">
                <a:effectLst/>
              </a:rPr>
              <a:t> </a:t>
            </a:r>
            <a:r>
              <a:rPr lang="en-US" b="0" i="0" dirty="0" err="1">
                <a:effectLst/>
              </a:rPr>
              <a:t>vrijeme</a:t>
            </a:r>
            <a:r>
              <a:rPr lang="en-US" b="0" i="0" dirty="0">
                <a:effectLst/>
              </a:rPr>
              <a:t> je </a:t>
            </a:r>
            <a:r>
              <a:rPr lang="en-US" b="0" i="0" dirty="0" err="1">
                <a:effectLst/>
              </a:rPr>
              <a:t>vrijeme</a:t>
            </a:r>
            <a:r>
              <a:rPr lang="en-US" b="0" i="0" dirty="0">
                <a:effectLst/>
              </a:rPr>
              <a:t> u </a:t>
            </a:r>
            <a:r>
              <a:rPr lang="en-US" b="0" i="0" dirty="0" err="1">
                <a:effectLst/>
              </a:rPr>
              <a:t>kojem</a:t>
            </a:r>
            <a:r>
              <a:rPr lang="en-US" b="0" i="0" dirty="0">
                <a:effectLst/>
              </a:rPr>
              <a:t> je </a:t>
            </a:r>
            <a:r>
              <a:rPr lang="en-US" b="0" i="0" dirty="0" err="1">
                <a:effectLst/>
              </a:rPr>
              <a:t>radnik</a:t>
            </a:r>
            <a:r>
              <a:rPr lang="en-US" b="0" i="0" dirty="0">
                <a:effectLst/>
              </a:rPr>
              <a:t> </a:t>
            </a:r>
            <a:r>
              <a:rPr lang="en-US" b="0" i="0" dirty="0" err="1">
                <a:effectLst/>
              </a:rPr>
              <a:t>obavezan</a:t>
            </a:r>
            <a:r>
              <a:rPr lang="en-US" b="0" i="0" dirty="0">
                <a:effectLst/>
              </a:rPr>
              <a:t> da </a:t>
            </a:r>
            <a:r>
              <a:rPr lang="en-US" b="0" i="0" dirty="0" err="1">
                <a:effectLst/>
              </a:rPr>
              <a:t>obavlja</a:t>
            </a:r>
            <a:r>
              <a:rPr lang="en-US" b="0" i="0" dirty="0">
                <a:effectLst/>
              </a:rPr>
              <a:t> </a:t>
            </a:r>
            <a:r>
              <a:rPr lang="en-US" b="0" i="0" dirty="0" err="1">
                <a:effectLst/>
              </a:rPr>
              <a:t>poslove</a:t>
            </a:r>
            <a:r>
              <a:rPr lang="en-US" b="0" i="0" dirty="0">
                <a:effectLst/>
              </a:rPr>
              <a:t>, </a:t>
            </a:r>
            <a:r>
              <a:rPr lang="en-US" b="0" i="0" dirty="0" err="1">
                <a:effectLst/>
              </a:rPr>
              <a:t>prema</a:t>
            </a:r>
            <a:r>
              <a:rPr lang="en-US" b="0" i="0" dirty="0">
                <a:effectLst/>
              </a:rPr>
              <a:t> </a:t>
            </a:r>
            <a:r>
              <a:rPr lang="en-US" b="0" i="0" dirty="0" err="1">
                <a:effectLst/>
              </a:rPr>
              <a:t>uputstvima</a:t>
            </a:r>
            <a:r>
              <a:rPr lang="en-US" b="0" i="0" dirty="0">
                <a:effectLst/>
              </a:rPr>
              <a:t> </a:t>
            </a:r>
            <a:r>
              <a:rPr lang="en-US" b="0" i="0" dirty="0" err="1">
                <a:effectLst/>
              </a:rPr>
              <a:t>poslodavca</a:t>
            </a:r>
            <a:r>
              <a:rPr lang="en-US" b="0" i="0" dirty="0">
                <a:effectLst/>
              </a:rPr>
              <a:t>, </a:t>
            </a:r>
            <a:r>
              <a:rPr lang="en-US" b="0" i="0" dirty="0" err="1">
                <a:effectLst/>
              </a:rPr>
              <a:t>na</a:t>
            </a:r>
            <a:r>
              <a:rPr lang="en-US" b="0" i="0" dirty="0">
                <a:effectLst/>
              </a:rPr>
              <a:t> </a:t>
            </a:r>
            <a:r>
              <a:rPr lang="en-US" b="0" i="0" dirty="0" err="1">
                <a:effectLst/>
              </a:rPr>
              <a:t>mjestu</a:t>
            </a:r>
            <a:r>
              <a:rPr lang="en-US" b="0" i="0" dirty="0">
                <a:effectLst/>
              </a:rPr>
              <a:t> </a:t>
            </a:r>
            <a:r>
              <a:rPr lang="en-US" b="0" i="0" dirty="0" err="1">
                <a:effectLst/>
              </a:rPr>
              <a:t>gdje</a:t>
            </a:r>
            <a:r>
              <a:rPr lang="en-US" b="0" i="0" dirty="0">
                <a:effectLst/>
              </a:rPr>
              <a:t> se </a:t>
            </a:r>
            <a:r>
              <a:rPr lang="en-US" b="0" i="0" dirty="0" err="1">
                <a:effectLst/>
              </a:rPr>
              <a:t>njegovi</a:t>
            </a:r>
            <a:r>
              <a:rPr lang="en-US" b="0" i="0" dirty="0">
                <a:effectLst/>
              </a:rPr>
              <a:t> </a:t>
            </a:r>
            <a:r>
              <a:rPr lang="en-US" b="0" i="0" dirty="0" err="1">
                <a:effectLst/>
              </a:rPr>
              <a:t>poslovi</a:t>
            </a:r>
            <a:r>
              <a:rPr lang="en-US" b="0" i="0" dirty="0">
                <a:effectLst/>
              </a:rPr>
              <a:t> </a:t>
            </a:r>
            <a:r>
              <a:rPr lang="en-US" b="0" i="0" dirty="0" err="1">
                <a:effectLst/>
              </a:rPr>
              <a:t>obavljaju</a:t>
            </a:r>
            <a:r>
              <a:rPr lang="en-US" b="0" i="0" dirty="0">
                <a:effectLst/>
              </a:rPr>
              <a:t> </a:t>
            </a:r>
            <a:r>
              <a:rPr lang="en-US" b="0" i="0" dirty="0" err="1">
                <a:effectLst/>
              </a:rPr>
              <a:t>ili</a:t>
            </a:r>
            <a:r>
              <a:rPr lang="en-US" b="0" i="0" dirty="0">
                <a:effectLst/>
              </a:rPr>
              <a:t> </a:t>
            </a:r>
            <a:r>
              <a:rPr lang="en-US" b="0" i="0" dirty="0" err="1">
                <a:effectLst/>
              </a:rPr>
              <a:t>drugom</a:t>
            </a:r>
            <a:r>
              <a:rPr lang="en-US" b="0" i="0" dirty="0">
                <a:effectLst/>
              </a:rPr>
              <a:t> </a:t>
            </a:r>
            <a:r>
              <a:rPr lang="en-US" b="0" i="0" dirty="0" err="1">
                <a:effectLst/>
              </a:rPr>
              <a:t>mjestu</a:t>
            </a:r>
            <a:r>
              <a:rPr lang="en-US" b="0" i="0" dirty="0">
                <a:effectLst/>
              </a:rPr>
              <a:t> </a:t>
            </a:r>
            <a:r>
              <a:rPr lang="en-US" b="0" i="0" dirty="0" err="1">
                <a:effectLst/>
              </a:rPr>
              <a:t>koje</a:t>
            </a:r>
            <a:r>
              <a:rPr lang="en-US" b="0" i="0" dirty="0">
                <a:effectLst/>
              </a:rPr>
              <a:t> </a:t>
            </a:r>
            <a:r>
              <a:rPr lang="en-US" b="0" i="0" dirty="0" err="1">
                <a:effectLst/>
              </a:rPr>
              <a:t>odredi</a:t>
            </a:r>
            <a:r>
              <a:rPr lang="en-US" b="0" i="0" dirty="0">
                <a:effectLst/>
              </a:rPr>
              <a:t> </a:t>
            </a:r>
            <a:r>
              <a:rPr lang="en-US" b="0" i="0" dirty="0" err="1">
                <a:effectLst/>
              </a:rPr>
              <a:t>poslodavac</a:t>
            </a:r>
            <a:r>
              <a:rPr lang="en-US" b="0" i="0" dirty="0">
                <a:effectLst/>
              </a:rPr>
              <a:t>.</a:t>
            </a:r>
            <a:endParaRPr lang="sr-Latn-BA" b="0" i="0" dirty="0">
              <a:effectLst/>
            </a:endParaRPr>
          </a:p>
          <a:p>
            <a:r>
              <a:rPr lang="sr-Latn-BA" b="0" i="0" dirty="0">
                <a:effectLst/>
                <a:latin typeface="Arial" panose="020B0604020202020204" pitchFamily="34" charset="0"/>
              </a:rPr>
              <a:t>Radnim vremenom ne smatra se vrijeme u kojem je radnik pripravan da se odazove pozivu poslodavca za obavljanje poslova ako se pokaže takva potreba, pri čemu se radnik ne nalazi na mjestu na kojem se obavljaju njegovi poslovi niti na drugom mjestu koje je odredio poslodavac.</a:t>
            </a:r>
          </a:p>
          <a:p>
            <a:r>
              <a:rPr lang="sr-Latn-BA" dirty="0">
                <a:latin typeface="Arial" panose="020B0604020202020204" pitchFamily="34" charset="0"/>
              </a:rPr>
              <a:t>Vrijeme pripravnosti i visina naknade uređuje se posebnim propisom, opštim aktom ili ugovorom o radu. </a:t>
            </a:r>
          </a:p>
          <a:p>
            <a:r>
              <a:rPr lang="sr-Latn-BA" b="0" i="0" dirty="0">
                <a:effectLst/>
                <a:latin typeface="Arial" panose="020B0604020202020204" pitchFamily="34" charset="0"/>
              </a:rPr>
              <a:t>Vrijeme koje radnik provede obavljajući poslove po pozivu poslodavca smatra se radnim vremenom, nezavisno gdje ih obavlja.</a:t>
            </a:r>
          </a:p>
          <a:p>
            <a:r>
              <a:rPr lang="sr-Latn-BA" dirty="0"/>
              <a:t>Možemo da razlikujemo:</a:t>
            </a:r>
          </a:p>
          <a:p>
            <a:pPr marL="0" indent="0">
              <a:buNone/>
            </a:pPr>
            <a:r>
              <a:rPr lang="sr-Latn-BA" dirty="0"/>
              <a:t>1. Puno radno vrijeme</a:t>
            </a:r>
          </a:p>
          <a:p>
            <a:pPr marL="0" indent="0">
              <a:buNone/>
            </a:pPr>
            <a:r>
              <a:rPr lang="sr-Latn-BA" dirty="0"/>
              <a:t>2. Nepuno radno vrijeme</a:t>
            </a:r>
          </a:p>
          <a:p>
            <a:pPr marL="0" indent="0">
              <a:buNone/>
            </a:pPr>
            <a:r>
              <a:rPr lang="sr-Latn-BA" dirty="0"/>
              <a:t>3. Skraćeno radno vrijeme</a:t>
            </a:r>
          </a:p>
          <a:p>
            <a:pPr marL="0" indent="0">
              <a:buNone/>
            </a:pPr>
            <a:r>
              <a:rPr lang="sr-Latn-BA" dirty="0"/>
              <a:t>4. Prekovremeni rad</a:t>
            </a:r>
          </a:p>
        </p:txBody>
      </p:sp>
    </p:spTree>
    <p:extLst>
      <p:ext uri="{BB962C8B-B14F-4D97-AF65-F5344CB8AC3E}">
        <p14:creationId xmlns:p14="http://schemas.microsoft.com/office/powerpoint/2010/main" val="177445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3">
                                            <p:txEl>
                                              <p:pRg st="3" end="3"/>
                                            </p:txEl>
                                          </p:spTgt>
                                        </p:tgtEl>
                                      </p:cBhvr>
                                    </p:animEffect>
                                  </p:childTnLst>
                                </p:cTn>
                              </p:par>
                              <p:par>
                                <p:cTn id="38" presetID="53" presetClass="entr" presetSubtype="16" fill="hold" nodeType="with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par>
                                <p:cTn id="43" presetID="53" presetClass="entr" presetSubtype="16" fill="hold"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7" dur="500"/>
                                        <p:tgtEl>
                                          <p:spTgt spid="3">
                                            <p:txEl>
                                              <p:pRg st="5" end="5"/>
                                            </p:txEl>
                                          </p:spTgt>
                                        </p:tgtEl>
                                      </p:cBhvr>
                                    </p:animEffect>
                                  </p:childTnLst>
                                </p:cTn>
                              </p:par>
                              <p:par>
                                <p:cTn id="48" presetID="53" presetClass="entr" presetSubtype="16" fill="hold" nodeType="with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p:cTn id="50"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2" dur="500"/>
                                        <p:tgtEl>
                                          <p:spTgt spid="3">
                                            <p:txEl>
                                              <p:pRg st="6" end="6"/>
                                            </p:txEl>
                                          </p:spTgt>
                                        </p:tgtEl>
                                      </p:cBhvr>
                                    </p:animEffect>
                                  </p:childTnLst>
                                </p:cTn>
                              </p:par>
                              <p:par>
                                <p:cTn id="53" presetID="53" presetClass="entr" presetSubtype="16" fill="hold"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7" dur="500"/>
                                        <p:tgtEl>
                                          <p:spTgt spid="3">
                                            <p:txEl>
                                              <p:pRg st="7" end="7"/>
                                            </p:txEl>
                                          </p:spTgt>
                                        </p:tgtEl>
                                      </p:cBhvr>
                                    </p:animEffect>
                                  </p:childTnLst>
                                </p:cTn>
                              </p:par>
                              <p:par>
                                <p:cTn id="58" presetID="53" presetClass="entr" presetSubtype="16" fill="hold" nodeType="with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p:cTn id="60"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C3563-9A6F-B87E-0564-59BAE096C486}"/>
              </a:ext>
            </a:extLst>
          </p:cNvPr>
          <p:cNvSpPr>
            <a:spLocks noGrp="1"/>
          </p:cNvSpPr>
          <p:nvPr>
            <p:ph type="title"/>
          </p:nvPr>
        </p:nvSpPr>
        <p:spPr>
          <a:xfrm>
            <a:off x="628650" y="774701"/>
            <a:ext cx="7886700" cy="1325563"/>
          </a:xfrm>
        </p:spPr>
        <p:txBody>
          <a:bodyPr/>
          <a:lstStyle/>
          <a:p>
            <a:pPr algn="ctr"/>
            <a:r>
              <a:rPr lang="sr-Latn-BA" b="1" dirty="0">
                <a:latin typeface="+mn-lt"/>
              </a:rPr>
              <a:t>Puno radno vrijeme </a:t>
            </a:r>
            <a:endParaRPr lang="en-US" b="1" dirty="0">
              <a:latin typeface="+mn-lt"/>
            </a:endParaRPr>
          </a:p>
        </p:txBody>
      </p:sp>
      <p:sp>
        <p:nvSpPr>
          <p:cNvPr id="3" name="Content Placeholder 2">
            <a:extLst>
              <a:ext uri="{FF2B5EF4-FFF2-40B4-BE49-F238E27FC236}">
                <a16:creationId xmlns:a16="http://schemas.microsoft.com/office/drawing/2014/main" id="{3AC9AFD5-31B6-EA47-EEF7-06EBDCAC8883}"/>
              </a:ext>
            </a:extLst>
          </p:cNvPr>
          <p:cNvSpPr>
            <a:spLocks noGrp="1"/>
          </p:cNvSpPr>
          <p:nvPr>
            <p:ph idx="1"/>
          </p:nvPr>
        </p:nvSpPr>
        <p:spPr/>
        <p:txBody>
          <a:bodyPr>
            <a:normAutofit/>
          </a:bodyPr>
          <a:lstStyle/>
          <a:p>
            <a:pPr algn="just"/>
            <a:r>
              <a:rPr lang="en-US" b="0" i="0" dirty="0">
                <a:effectLst/>
              </a:rPr>
              <a:t>Puno </a:t>
            </a:r>
            <a:r>
              <a:rPr lang="en-US" b="0" i="0" dirty="0" err="1">
                <a:effectLst/>
              </a:rPr>
              <a:t>radno</a:t>
            </a:r>
            <a:r>
              <a:rPr lang="en-US" b="0" i="0" dirty="0">
                <a:effectLst/>
              </a:rPr>
              <a:t> </a:t>
            </a:r>
            <a:r>
              <a:rPr lang="en-US" b="0" i="0" dirty="0" err="1">
                <a:effectLst/>
              </a:rPr>
              <a:t>vrijeme</a:t>
            </a:r>
            <a:r>
              <a:rPr lang="en-US" b="0" i="0" dirty="0">
                <a:effectLst/>
              </a:rPr>
              <a:t> </a:t>
            </a:r>
            <a:r>
              <a:rPr lang="en-US" b="0" i="0" dirty="0" err="1">
                <a:effectLst/>
              </a:rPr>
              <a:t>radnika</a:t>
            </a:r>
            <a:r>
              <a:rPr lang="en-US" b="0" i="0" dirty="0">
                <a:effectLst/>
              </a:rPr>
              <a:t> </a:t>
            </a:r>
            <a:r>
              <a:rPr lang="en-US" b="0" i="0" dirty="0" err="1">
                <a:effectLst/>
              </a:rPr>
              <a:t>iznosi</a:t>
            </a:r>
            <a:r>
              <a:rPr lang="en-US" b="0" i="0" dirty="0">
                <a:effectLst/>
              </a:rPr>
              <a:t> </a:t>
            </a:r>
            <a:r>
              <a:rPr lang="en-US" b="1" i="0" dirty="0">
                <a:effectLst/>
              </a:rPr>
              <a:t>40</a:t>
            </a:r>
            <a:r>
              <a:rPr lang="en-US" b="0" i="0" dirty="0">
                <a:effectLst/>
              </a:rPr>
              <a:t> </a:t>
            </a:r>
            <a:r>
              <a:rPr lang="en-US" b="0" i="0" dirty="0" err="1">
                <a:effectLst/>
              </a:rPr>
              <a:t>časova</a:t>
            </a:r>
            <a:r>
              <a:rPr lang="en-US" b="0" i="0" dirty="0">
                <a:effectLst/>
              </a:rPr>
              <a:t> </a:t>
            </a:r>
            <a:r>
              <a:rPr lang="en-US" b="0" i="0" dirty="0" err="1">
                <a:effectLst/>
              </a:rPr>
              <a:t>sedmično</a:t>
            </a:r>
            <a:r>
              <a:rPr lang="en-US" b="0" i="0" dirty="0">
                <a:effectLst/>
              </a:rPr>
              <a:t>.</a:t>
            </a:r>
          </a:p>
          <a:p>
            <a:pPr algn="just"/>
            <a:r>
              <a:rPr lang="en-US" b="0" i="0" dirty="0" err="1">
                <a:effectLst/>
              </a:rPr>
              <a:t>Opštim</a:t>
            </a:r>
            <a:r>
              <a:rPr lang="en-US" b="0" i="0" dirty="0">
                <a:effectLst/>
              </a:rPr>
              <a:t> </a:t>
            </a:r>
            <a:r>
              <a:rPr lang="en-US" b="0" i="0" dirty="0" err="1">
                <a:effectLst/>
              </a:rPr>
              <a:t>aktom</a:t>
            </a:r>
            <a:r>
              <a:rPr lang="en-US" b="0" i="0" dirty="0">
                <a:effectLst/>
              </a:rPr>
              <a:t> </a:t>
            </a:r>
            <a:r>
              <a:rPr lang="en-US" b="0" i="0" dirty="0" err="1">
                <a:effectLst/>
              </a:rPr>
              <a:t>može</a:t>
            </a:r>
            <a:r>
              <a:rPr lang="en-US" b="0" i="0" dirty="0">
                <a:effectLst/>
              </a:rPr>
              <a:t> da se </a:t>
            </a:r>
            <a:r>
              <a:rPr lang="en-US" b="0" i="0" dirty="0" err="1">
                <a:effectLst/>
              </a:rPr>
              <a:t>utvrdi</a:t>
            </a:r>
            <a:r>
              <a:rPr lang="en-US" b="0" i="0" dirty="0">
                <a:effectLst/>
              </a:rPr>
              <a:t> </a:t>
            </a:r>
            <a:r>
              <a:rPr lang="en-US" b="0" i="0" dirty="0" err="1">
                <a:effectLst/>
              </a:rPr>
              <a:t>radno</a:t>
            </a:r>
            <a:r>
              <a:rPr lang="en-US" b="0" i="0" dirty="0">
                <a:effectLst/>
              </a:rPr>
              <a:t> </a:t>
            </a:r>
            <a:r>
              <a:rPr lang="en-US" b="0" i="0" dirty="0" err="1">
                <a:effectLst/>
              </a:rPr>
              <a:t>vrijeme</a:t>
            </a:r>
            <a:r>
              <a:rPr lang="en-US" b="0" i="0" dirty="0">
                <a:effectLst/>
              </a:rPr>
              <a:t> </a:t>
            </a:r>
            <a:r>
              <a:rPr lang="en-US" b="0" i="0" dirty="0" err="1">
                <a:effectLst/>
              </a:rPr>
              <a:t>kraće</a:t>
            </a:r>
            <a:r>
              <a:rPr lang="en-US" b="0" i="0" dirty="0">
                <a:effectLst/>
              </a:rPr>
              <a:t> od </a:t>
            </a:r>
            <a:r>
              <a:rPr lang="en-US" b="1" i="0" dirty="0">
                <a:effectLst/>
              </a:rPr>
              <a:t>40</a:t>
            </a:r>
            <a:r>
              <a:rPr lang="en-US" b="0" i="0" dirty="0">
                <a:effectLst/>
              </a:rPr>
              <a:t> </a:t>
            </a:r>
            <a:r>
              <a:rPr lang="en-US" b="0" i="0" dirty="0" err="1">
                <a:effectLst/>
              </a:rPr>
              <a:t>časova</a:t>
            </a:r>
            <a:r>
              <a:rPr lang="en-US" b="0" i="0" dirty="0">
                <a:effectLst/>
              </a:rPr>
              <a:t> </a:t>
            </a:r>
            <a:r>
              <a:rPr lang="en-US" b="0" i="0" dirty="0" err="1">
                <a:effectLst/>
              </a:rPr>
              <a:t>sedmično</a:t>
            </a:r>
            <a:r>
              <a:rPr lang="en-US" b="0" i="0" dirty="0">
                <a:effectLst/>
              </a:rPr>
              <a:t>, </a:t>
            </a:r>
            <a:r>
              <a:rPr lang="en-US" b="0" i="0" dirty="0" err="1">
                <a:effectLst/>
              </a:rPr>
              <a:t>ali</a:t>
            </a:r>
            <a:r>
              <a:rPr lang="en-US" b="0" i="0" dirty="0">
                <a:effectLst/>
              </a:rPr>
              <a:t> ne </a:t>
            </a:r>
            <a:r>
              <a:rPr lang="en-US" b="0" i="0" dirty="0" err="1">
                <a:effectLst/>
              </a:rPr>
              <a:t>kraće</a:t>
            </a:r>
            <a:r>
              <a:rPr lang="en-US" b="0" i="0" dirty="0">
                <a:effectLst/>
              </a:rPr>
              <a:t> od </a:t>
            </a:r>
            <a:r>
              <a:rPr lang="en-US" b="1" i="0" dirty="0">
                <a:effectLst/>
              </a:rPr>
              <a:t>36</a:t>
            </a:r>
            <a:r>
              <a:rPr lang="en-US" b="0" i="0" dirty="0">
                <a:effectLst/>
              </a:rPr>
              <a:t> </a:t>
            </a:r>
            <a:r>
              <a:rPr lang="en-US" b="0" i="0" dirty="0" err="1">
                <a:effectLst/>
              </a:rPr>
              <a:t>časova</a:t>
            </a:r>
            <a:r>
              <a:rPr lang="en-US" b="0" i="0" dirty="0">
                <a:effectLst/>
              </a:rPr>
              <a:t> </a:t>
            </a:r>
            <a:r>
              <a:rPr lang="en-US" b="0" i="0" dirty="0" err="1">
                <a:effectLst/>
              </a:rPr>
              <a:t>sedmično</a:t>
            </a:r>
            <a:r>
              <a:rPr lang="en-US" b="0" i="0" dirty="0">
                <a:effectLst/>
              </a:rPr>
              <a:t>.</a:t>
            </a:r>
          </a:p>
          <a:p>
            <a:pPr algn="l"/>
            <a:r>
              <a:rPr lang="en-US" b="0" i="0" dirty="0" err="1">
                <a:effectLst/>
              </a:rPr>
              <a:t>Radnik</a:t>
            </a:r>
            <a:r>
              <a:rPr lang="en-US" b="0" i="0" dirty="0">
                <a:effectLst/>
              </a:rPr>
              <a:t> koji </a:t>
            </a:r>
            <a:r>
              <a:rPr lang="en-US" b="0" i="0" dirty="0" err="1">
                <a:effectLst/>
              </a:rPr>
              <a:t>radi</a:t>
            </a:r>
            <a:r>
              <a:rPr lang="en-US" b="0" i="0" dirty="0">
                <a:effectLst/>
              </a:rPr>
              <a:t> </a:t>
            </a:r>
            <a:r>
              <a:rPr lang="sr-Latn-RS" dirty="0"/>
              <a:t>u skladu sa predhodnim stavom ostvaruje sva prava iz radnog odnosa </a:t>
            </a:r>
            <a:r>
              <a:rPr lang="en-US" b="0" i="0" dirty="0">
                <a:effectLst/>
              </a:rPr>
              <a:t> </a:t>
            </a:r>
            <a:r>
              <a:rPr lang="en-US" b="0" i="0" dirty="0" err="1">
                <a:effectLst/>
              </a:rPr>
              <a:t>kao</a:t>
            </a:r>
            <a:r>
              <a:rPr lang="en-US" b="0" i="0" dirty="0">
                <a:effectLst/>
              </a:rPr>
              <a:t> da </a:t>
            </a:r>
            <a:r>
              <a:rPr lang="en-US" b="0" i="0" dirty="0" err="1">
                <a:effectLst/>
              </a:rPr>
              <a:t>radi</a:t>
            </a:r>
            <a:r>
              <a:rPr lang="en-US" b="0" i="0" dirty="0">
                <a:effectLst/>
              </a:rPr>
              <a:t> sa punim </a:t>
            </a:r>
            <a:r>
              <a:rPr lang="en-US" b="0" i="0" dirty="0" err="1">
                <a:effectLst/>
              </a:rPr>
              <a:t>radnim</a:t>
            </a:r>
            <a:r>
              <a:rPr lang="en-US" b="0" i="0" dirty="0">
                <a:effectLst/>
              </a:rPr>
              <a:t> </a:t>
            </a:r>
            <a:r>
              <a:rPr lang="en-US" b="0" i="0" dirty="0" err="1">
                <a:effectLst/>
              </a:rPr>
              <a:t>vremenom</a:t>
            </a:r>
            <a:r>
              <a:rPr lang="en-US" b="0" i="0" dirty="0">
                <a:effectLst/>
              </a:rPr>
              <a:t>.</a:t>
            </a:r>
          </a:p>
          <a:p>
            <a:pPr algn="just"/>
            <a:r>
              <a:rPr lang="en-US" b="0" i="0" dirty="0" err="1">
                <a:effectLst/>
              </a:rPr>
              <a:t>Radnik</a:t>
            </a:r>
            <a:r>
              <a:rPr lang="en-US" b="0" i="0" dirty="0">
                <a:effectLst/>
              </a:rPr>
              <a:t> </a:t>
            </a:r>
            <a:r>
              <a:rPr lang="en-US" b="0" i="0" dirty="0" err="1">
                <a:effectLst/>
              </a:rPr>
              <a:t>može</a:t>
            </a:r>
            <a:r>
              <a:rPr lang="en-US" b="0" i="0" dirty="0">
                <a:effectLst/>
              </a:rPr>
              <a:t> </a:t>
            </a:r>
            <a:r>
              <a:rPr lang="en-US" b="0" i="0" dirty="0" err="1">
                <a:effectLst/>
              </a:rPr>
              <a:t>zaključiti</a:t>
            </a:r>
            <a:r>
              <a:rPr lang="en-US" b="0" i="0" dirty="0">
                <a:effectLst/>
              </a:rPr>
              <a:t> </a:t>
            </a:r>
            <a:r>
              <a:rPr lang="en-US" b="0" i="0" dirty="0" err="1">
                <a:effectLst/>
              </a:rPr>
              <a:t>ugovor</a:t>
            </a:r>
            <a:r>
              <a:rPr lang="en-US" b="0" i="0" dirty="0">
                <a:effectLst/>
              </a:rPr>
              <a:t> o </a:t>
            </a:r>
            <a:r>
              <a:rPr lang="en-US" b="0" i="0" dirty="0" err="1">
                <a:effectLst/>
              </a:rPr>
              <a:t>radu</a:t>
            </a:r>
            <a:r>
              <a:rPr lang="en-US" b="0" i="0" dirty="0">
                <a:effectLst/>
              </a:rPr>
              <a:t> s punim </a:t>
            </a:r>
            <a:r>
              <a:rPr lang="en-US" b="0" i="0" dirty="0" err="1">
                <a:effectLst/>
              </a:rPr>
              <a:t>radnim</a:t>
            </a:r>
            <a:r>
              <a:rPr lang="en-US" b="0" i="0" dirty="0">
                <a:effectLst/>
              </a:rPr>
              <a:t> </a:t>
            </a:r>
            <a:r>
              <a:rPr lang="en-US" b="0" i="0" dirty="0" err="1">
                <a:effectLst/>
              </a:rPr>
              <a:t>vremenom</a:t>
            </a:r>
            <a:r>
              <a:rPr lang="en-US" b="0" i="0" dirty="0">
                <a:effectLst/>
              </a:rPr>
              <a:t> </a:t>
            </a:r>
            <a:r>
              <a:rPr lang="en-US" b="0" i="0" dirty="0" err="1">
                <a:effectLst/>
              </a:rPr>
              <a:t>samo</a:t>
            </a:r>
            <a:r>
              <a:rPr lang="en-US" b="0" i="0" dirty="0">
                <a:effectLst/>
              </a:rPr>
              <a:t> </a:t>
            </a:r>
            <a:r>
              <a:rPr lang="en-US" b="0" i="0" dirty="0" err="1">
                <a:effectLst/>
              </a:rPr>
              <a:t>sa</a:t>
            </a:r>
            <a:r>
              <a:rPr lang="en-US" b="0" i="0" dirty="0">
                <a:effectLst/>
              </a:rPr>
              <a:t> </a:t>
            </a:r>
            <a:r>
              <a:rPr lang="en-US" b="0" i="0" dirty="0" err="1">
                <a:effectLst/>
              </a:rPr>
              <a:t>jednim</a:t>
            </a:r>
            <a:r>
              <a:rPr lang="en-US" b="0" i="0" dirty="0">
                <a:effectLst/>
              </a:rPr>
              <a:t> </a:t>
            </a:r>
            <a:r>
              <a:rPr lang="en-US" b="0" i="0" dirty="0" err="1">
                <a:effectLst/>
              </a:rPr>
              <a:t>poslodavcem</a:t>
            </a:r>
            <a:r>
              <a:rPr lang="en-US" b="0" i="0" dirty="0">
                <a:effectLst/>
              </a:rPr>
              <a:t>.</a:t>
            </a:r>
          </a:p>
          <a:p>
            <a:endParaRPr lang="en-US" dirty="0"/>
          </a:p>
        </p:txBody>
      </p:sp>
    </p:spTree>
    <p:extLst>
      <p:ext uri="{BB962C8B-B14F-4D97-AF65-F5344CB8AC3E}">
        <p14:creationId xmlns:p14="http://schemas.microsoft.com/office/powerpoint/2010/main" val="429476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27E48-D7D6-2DC8-B43A-85460C8F9D71}"/>
              </a:ext>
            </a:extLst>
          </p:cNvPr>
          <p:cNvSpPr>
            <a:spLocks noGrp="1"/>
          </p:cNvSpPr>
          <p:nvPr>
            <p:ph type="title"/>
          </p:nvPr>
        </p:nvSpPr>
        <p:spPr>
          <a:xfrm>
            <a:off x="628650" y="857249"/>
            <a:ext cx="7886700" cy="1325563"/>
          </a:xfrm>
        </p:spPr>
        <p:txBody>
          <a:bodyPr/>
          <a:lstStyle/>
          <a:p>
            <a:pPr algn="ctr"/>
            <a:r>
              <a:rPr lang="sr-Latn-BA" b="1" dirty="0">
                <a:latin typeface="+mn-lt"/>
              </a:rPr>
              <a:t>Nepuno radno vrijeme</a:t>
            </a:r>
            <a:endParaRPr lang="en-US" b="1" dirty="0">
              <a:latin typeface="+mn-lt"/>
            </a:endParaRPr>
          </a:p>
        </p:txBody>
      </p:sp>
      <p:sp>
        <p:nvSpPr>
          <p:cNvPr id="3" name="Content Placeholder 2">
            <a:extLst>
              <a:ext uri="{FF2B5EF4-FFF2-40B4-BE49-F238E27FC236}">
                <a16:creationId xmlns:a16="http://schemas.microsoft.com/office/drawing/2014/main" id="{DD6C4B04-A867-2946-C54E-2AA10055754F}"/>
              </a:ext>
            </a:extLst>
          </p:cNvPr>
          <p:cNvSpPr>
            <a:spLocks noGrp="1"/>
          </p:cNvSpPr>
          <p:nvPr>
            <p:ph idx="1"/>
          </p:nvPr>
        </p:nvSpPr>
        <p:spPr>
          <a:xfrm>
            <a:off x="542925" y="2025650"/>
            <a:ext cx="7886700" cy="4351338"/>
          </a:xfrm>
        </p:spPr>
        <p:txBody>
          <a:bodyPr/>
          <a:lstStyle/>
          <a:p>
            <a:pPr algn="just"/>
            <a:r>
              <a:rPr lang="en-US" b="0" i="0" dirty="0">
                <a:effectLst/>
              </a:rPr>
              <a:t>Pod </a:t>
            </a:r>
            <a:r>
              <a:rPr lang="en-US" b="0" i="0" dirty="0" err="1">
                <a:effectLst/>
              </a:rPr>
              <a:t>nepunim</a:t>
            </a:r>
            <a:r>
              <a:rPr lang="en-US" b="0" i="0" dirty="0">
                <a:effectLst/>
              </a:rPr>
              <a:t> </a:t>
            </a:r>
            <a:r>
              <a:rPr lang="en-US" b="0" i="0" dirty="0" err="1">
                <a:effectLst/>
              </a:rPr>
              <a:t>radnim</a:t>
            </a:r>
            <a:r>
              <a:rPr lang="en-US" b="0" i="0" dirty="0">
                <a:effectLst/>
              </a:rPr>
              <a:t> </a:t>
            </a:r>
            <a:r>
              <a:rPr lang="en-US" b="0" i="0" dirty="0" err="1">
                <a:effectLst/>
              </a:rPr>
              <a:t>vremenom</a:t>
            </a:r>
            <a:r>
              <a:rPr lang="en-US" b="0" i="0" dirty="0">
                <a:effectLst/>
              </a:rPr>
              <a:t> u </a:t>
            </a:r>
            <a:r>
              <a:rPr lang="en-US" b="0" i="0" dirty="0" err="1">
                <a:effectLst/>
              </a:rPr>
              <a:t>smislu</a:t>
            </a:r>
            <a:r>
              <a:rPr lang="en-US" b="0" i="0" dirty="0">
                <a:effectLst/>
              </a:rPr>
              <a:t> </a:t>
            </a:r>
            <a:r>
              <a:rPr lang="en-US" b="0" i="0" dirty="0" err="1">
                <a:effectLst/>
              </a:rPr>
              <a:t>ovog</a:t>
            </a:r>
            <a:r>
              <a:rPr lang="en-US" b="0" i="0" dirty="0">
                <a:effectLst/>
              </a:rPr>
              <a:t> </a:t>
            </a:r>
            <a:r>
              <a:rPr lang="en-US" b="0" i="0" dirty="0" err="1">
                <a:effectLst/>
              </a:rPr>
              <a:t>zakona</a:t>
            </a:r>
            <a:r>
              <a:rPr lang="en-US" b="0" i="0" dirty="0">
                <a:effectLst/>
              </a:rPr>
              <a:t> </a:t>
            </a:r>
            <a:r>
              <a:rPr lang="en-US" b="0" i="0" dirty="0" err="1">
                <a:effectLst/>
              </a:rPr>
              <a:t>podrazumijeva</a:t>
            </a:r>
            <a:r>
              <a:rPr lang="en-US" b="0" i="0" dirty="0">
                <a:effectLst/>
              </a:rPr>
              <a:t> se </a:t>
            </a:r>
            <a:r>
              <a:rPr lang="en-US" b="0" i="0" dirty="0" err="1">
                <a:effectLst/>
              </a:rPr>
              <a:t>radno</a:t>
            </a:r>
            <a:r>
              <a:rPr lang="en-US" b="0" i="0" dirty="0">
                <a:effectLst/>
              </a:rPr>
              <a:t> </a:t>
            </a:r>
            <a:r>
              <a:rPr lang="en-US" b="0" i="0" dirty="0" err="1">
                <a:effectLst/>
              </a:rPr>
              <a:t>vrijeme</a:t>
            </a:r>
            <a:r>
              <a:rPr lang="en-US" b="0" i="0" dirty="0">
                <a:effectLst/>
              </a:rPr>
              <a:t> </a:t>
            </a:r>
            <a:r>
              <a:rPr lang="en-US" b="0" i="0" dirty="0" err="1">
                <a:effectLst/>
              </a:rPr>
              <a:t>kraće</a:t>
            </a:r>
            <a:r>
              <a:rPr lang="en-US" b="0" i="0" dirty="0">
                <a:effectLst/>
              </a:rPr>
              <a:t> od </a:t>
            </a:r>
            <a:r>
              <a:rPr lang="sr-Latn-BA" b="0" i="0" dirty="0">
                <a:effectLst/>
              </a:rPr>
              <a:t>radnog vremena koji se odnosi na puno radno vrijeme (po pravilu kraće od 40 časova sedmično)</a:t>
            </a:r>
            <a:endParaRPr lang="en-US" dirty="0"/>
          </a:p>
        </p:txBody>
      </p:sp>
    </p:spTree>
    <p:extLst>
      <p:ext uri="{BB962C8B-B14F-4D97-AF65-F5344CB8AC3E}">
        <p14:creationId xmlns:p14="http://schemas.microsoft.com/office/powerpoint/2010/main" val="28803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36DBC-BFA7-2D32-B335-A3C8E56D131F}"/>
              </a:ext>
            </a:extLst>
          </p:cNvPr>
          <p:cNvSpPr>
            <a:spLocks noGrp="1"/>
          </p:cNvSpPr>
          <p:nvPr>
            <p:ph type="title"/>
          </p:nvPr>
        </p:nvSpPr>
        <p:spPr>
          <a:xfrm>
            <a:off x="828675" y="917576"/>
            <a:ext cx="7886700" cy="1325563"/>
          </a:xfrm>
        </p:spPr>
        <p:txBody>
          <a:bodyPr/>
          <a:lstStyle/>
          <a:p>
            <a:pPr algn="ctr"/>
            <a:r>
              <a:rPr lang="sr-Latn-BA" b="1" dirty="0">
                <a:latin typeface="+mn-lt"/>
              </a:rPr>
              <a:t>Skraćeno radno vrijeme</a:t>
            </a:r>
            <a:endParaRPr lang="en-US" b="1" dirty="0">
              <a:latin typeface="+mn-lt"/>
            </a:endParaRPr>
          </a:p>
        </p:txBody>
      </p:sp>
      <p:sp>
        <p:nvSpPr>
          <p:cNvPr id="3" name="Content Placeholder 2">
            <a:extLst>
              <a:ext uri="{FF2B5EF4-FFF2-40B4-BE49-F238E27FC236}">
                <a16:creationId xmlns:a16="http://schemas.microsoft.com/office/drawing/2014/main" id="{2E4536E6-D1A3-519E-9266-73CEA5AA6D59}"/>
              </a:ext>
            </a:extLst>
          </p:cNvPr>
          <p:cNvSpPr>
            <a:spLocks noGrp="1"/>
          </p:cNvSpPr>
          <p:nvPr>
            <p:ph idx="1"/>
          </p:nvPr>
        </p:nvSpPr>
        <p:spPr>
          <a:xfrm>
            <a:off x="-1" y="1911927"/>
            <a:ext cx="9035935" cy="4580947"/>
          </a:xfrm>
        </p:spPr>
        <p:txBody>
          <a:bodyPr>
            <a:normAutofit fontScale="92500" lnSpcReduction="10000"/>
          </a:bodyPr>
          <a:lstStyle/>
          <a:p>
            <a:pPr algn="just"/>
            <a:r>
              <a:rPr lang="en-US" b="0" i="0" dirty="0" err="1">
                <a:effectLst/>
              </a:rPr>
              <a:t>Radno</a:t>
            </a:r>
            <a:r>
              <a:rPr lang="en-US" b="0" i="0" dirty="0">
                <a:effectLst/>
              </a:rPr>
              <a:t> </a:t>
            </a:r>
            <a:r>
              <a:rPr lang="en-US" b="0" i="0" dirty="0" err="1">
                <a:effectLst/>
              </a:rPr>
              <a:t>vrijeme</a:t>
            </a:r>
            <a:r>
              <a:rPr lang="en-US" b="0" i="0" dirty="0">
                <a:effectLst/>
              </a:rPr>
              <a:t> </a:t>
            </a:r>
            <a:r>
              <a:rPr lang="en-US" b="0" i="0" dirty="0" err="1">
                <a:effectLst/>
              </a:rPr>
              <a:t>radnika</a:t>
            </a:r>
            <a:r>
              <a:rPr lang="en-US" b="0" i="0" dirty="0">
                <a:effectLst/>
              </a:rPr>
              <a:t> koji </a:t>
            </a:r>
            <a:r>
              <a:rPr lang="en-US" b="0" i="0" dirty="0" err="1">
                <a:effectLst/>
              </a:rPr>
              <a:t>rade</a:t>
            </a:r>
            <a:r>
              <a:rPr lang="en-US" b="0" i="0" dirty="0">
                <a:effectLst/>
              </a:rPr>
              <a:t> </a:t>
            </a:r>
            <a:r>
              <a:rPr lang="en-US" b="0" i="0" dirty="0" err="1">
                <a:effectLst/>
              </a:rPr>
              <a:t>na</a:t>
            </a:r>
            <a:r>
              <a:rPr lang="en-US" b="0" i="0" dirty="0">
                <a:effectLst/>
              </a:rPr>
              <a:t> </a:t>
            </a:r>
            <a:r>
              <a:rPr lang="en-US" b="0" i="0" dirty="0" err="1">
                <a:effectLst/>
              </a:rPr>
              <a:t>radnim</a:t>
            </a:r>
            <a:r>
              <a:rPr lang="en-US" b="0" i="0" dirty="0">
                <a:effectLst/>
              </a:rPr>
              <a:t> </a:t>
            </a:r>
            <a:r>
              <a:rPr lang="en-US" b="0" i="0" dirty="0" err="1">
                <a:effectLst/>
              </a:rPr>
              <a:t>mjestima</a:t>
            </a:r>
            <a:r>
              <a:rPr lang="en-US" b="0" i="0" dirty="0">
                <a:effectLst/>
              </a:rPr>
              <a:t> </a:t>
            </a:r>
            <a:r>
              <a:rPr lang="en-US" b="0" i="0" dirty="0" err="1">
                <a:effectLst/>
              </a:rPr>
              <a:t>i</a:t>
            </a:r>
            <a:r>
              <a:rPr lang="en-US" b="0" i="0" dirty="0">
                <a:effectLst/>
              </a:rPr>
              <a:t> </a:t>
            </a:r>
            <a:r>
              <a:rPr lang="en-US" b="0" i="0" dirty="0" err="1">
                <a:effectLst/>
              </a:rPr>
              <a:t>poslovima</a:t>
            </a:r>
            <a:r>
              <a:rPr lang="en-US" b="0" i="0" dirty="0">
                <a:effectLst/>
              </a:rPr>
              <a:t> </a:t>
            </a:r>
            <a:r>
              <a:rPr lang="en-US" b="0" i="0" dirty="0" err="1">
                <a:effectLst/>
              </a:rPr>
              <a:t>na</a:t>
            </a:r>
            <a:r>
              <a:rPr lang="en-US" b="0" i="0" dirty="0">
                <a:effectLst/>
              </a:rPr>
              <a:t> </a:t>
            </a:r>
            <a:r>
              <a:rPr lang="en-US" b="0" i="0" dirty="0" err="1">
                <a:effectLst/>
              </a:rPr>
              <a:t>kojima</a:t>
            </a:r>
            <a:r>
              <a:rPr lang="en-US" b="0" i="0" dirty="0">
                <a:effectLst/>
              </a:rPr>
              <a:t> </a:t>
            </a:r>
            <a:r>
              <a:rPr lang="en-US" b="0" i="0" dirty="0" err="1">
                <a:effectLst/>
              </a:rPr>
              <a:t>i</a:t>
            </a:r>
            <a:r>
              <a:rPr lang="en-US" b="0" i="0" dirty="0">
                <a:effectLst/>
              </a:rPr>
              <a:t> pored </a:t>
            </a:r>
            <a:r>
              <a:rPr lang="en-US" b="0" i="0" dirty="0" err="1">
                <a:effectLst/>
              </a:rPr>
              <a:t>primjene</a:t>
            </a:r>
            <a:r>
              <a:rPr lang="en-US" b="0" i="0" dirty="0">
                <a:effectLst/>
              </a:rPr>
              <a:t> </a:t>
            </a:r>
            <a:r>
              <a:rPr lang="en-US" b="0" i="0" dirty="0" err="1">
                <a:effectLst/>
              </a:rPr>
              <a:t>odgovarajućih</a:t>
            </a:r>
            <a:r>
              <a:rPr lang="en-US" b="0" i="0" dirty="0">
                <a:effectLst/>
              </a:rPr>
              <a:t> </a:t>
            </a:r>
            <a:r>
              <a:rPr lang="en-US" b="0" i="0" dirty="0" err="1">
                <a:effectLst/>
              </a:rPr>
              <a:t>mjera</a:t>
            </a:r>
            <a:r>
              <a:rPr lang="en-US" b="0" i="0" dirty="0">
                <a:effectLst/>
              </a:rPr>
              <a:t> </a:t>
            </a:r>
            <a:r>
              <a:rPr lang="en-US" b="0" i="0" dirty="0" err="1">
                <a:effectLst/>
              </a:rPr>
              <a:t>i</a:t>
            </a:r>
            <a:r>
              <a:rPr lang="en-US" b="0" i="0" dirty="0">
                <a:effectLst/>
              </a:rPr>
              <a:t> </a:t>
            </a:r>
            <a:r>
              <a:rPr lang="en-US" b="0" i="0" dirty="0" err="1">
                <a:effectLst/>
              </a:rPr>
              <a:t>sredstava</a:t>
            </a:r>
            <a:r>
              <a:rPr lang="en-US" b="0" i="0" dirty="0">
                <a:effectLst/>
              </a:rPr>
              <a:t> </a:t>
            </a:r>
            <a:r>
              <a:rPr lang="en-US" b="0" i="0" dirty="0" err="1">
                <a:effectLst/>
              </a:rPr>
              <a:t>zaštite</a:t>
            </a:r>
            <a:r>
              <a:rPr lang="en-US" b="0" i="0" dirty="0">
                <a:effectLst/>
              </a:rPr>
              <a:t> </a:t>
            </a:r>
            <a:r>
              <a:rPr lang="en-US" b="0" i="0" dirty="0" err="1">
                <a:effectLst/>
              </a:rPr>
              <a:t>na</a:t>
            </a:r>
            <a:r>
              <a:rPr lang="en-US" b="0" i="0" dirty="0">
                <a:effectLst/>
              </a:rPr>
              <a:t> </a:t>
            </a:r>
            <a:r>
              <a:rPr lang="en-US" b="0" i="0" dirty="0" err="1">
                <a:effectLst/>
              </a:rPr>
              <a:t>radu</a:t>
            </a:r>
            <a:r>
              <a:rPr lang="en-US" b="0" i="0" dirty="0">
                <a:effectLst/>
              </a:rPr>
              <a:t> </a:t>
            </a:r>
            <a:r>
              <a:rPr lang="en-US" b="0" i="0" dirty="0" err="1">
                <a:effectLst/>
              </a:rPr>
              <a:t>postoji</a:t>
            </a:r>
            <a:r>
              <a:rPr lang="en-US" b="0" i="0" dirty="0">
                <a:effectLst/>
              </a:rPr>
              <a:t> </a:t>
            </a:r>
            <a:r>
              <a:rPr lang="en-US" b="1" i="0" dirty="0" err="1">
                <a:effectLst/>
              </a:rPr>
              <a:t>povećano</a:t>
            </a:r>
            <a:r>
              <a:rPr lang="en-US" b="1" i="0" dirty="0">
                <a:effectLst/>
              </a:rPr>
              <a:t> </a:t>
            </a:r>
            <a:r>
              <a:rPr lang="en-US" b="1" i="0" dirty="0" err="1">
                <a:effectLst/>
              </a:rPr>
              <a:t>štetno</a:t>
            </a:r>
            <a:r>
              <a:rPr lang="en-US" b="1" i="0" dirty="0">
                <a:effectLst/>
              </a:rPr>
              <a:t> </a:t>
            </a:r>
            <a:r>
              <a:rPr lang="en-US" b="1" i="0" dirty="0" err="1">
                <a:effectLst/>
              </a:rPr>
              <a:t>dejstvo</a:t>
            </a:r>
            <a:r>
              <a:rPr lang="en-US" b="1" i="0" dirty="0">
                <a:effectLst/>
              </a:rPr>
              <a:t> </a:t>
            </a:r>
            <a:r>
              <a:rPr lang="en-US" b="1" i="0" dirty="0" err="1">
                <a:effectLst/>
              </a:rPr>
              <a:t>uslova</a:t>
            </a:r>
            <a:r>
              <a:rPr lang="en-US" b="1" i="0" dirty="0">
                <a:effectLst/>
              </a:rPr>
              <a:t> </a:t>
            </a:r>
            <a:r>
              <a:rPr lang="en-US" b="1" i="0" dirty="0" err="1">
                <a:effectLst/>
              </a:rPr>
              <a:t>rada</a:t>
            </a:r>
            <a:r>
              <a:rPr lang="en-US" b="1" i="0" dirty="0">
                <a:effectLst/>
              </a:rPr>
              <a:t> </a:t>
            </a:r>
            <a:r>
              <a:rPr lang="en-US" b="1" i="0" dirty="0" err="1">
                <a:effectLst/>
              </a:rPr>
              <a:t>na</a:t>
            </a:r>
            <a:r>
              <a:rPr lang="en-US" b="1" i="0" dirty="0">
                <a:effectLst/>
              </a:rPr>
              <a:t> </a:t>
            </a:r>
            <a:r>
              <a:rPr lang="en-US" b="1" i="0" dirty="0" err="1">
                <a:effectLst/>
              </a:rPr>
              <a:t>zdravlje</a:t>
            </a:r>
            <a:r>
              <a:rPr lang="en-US" b="1" i="0" dirty="0">
                <a:effectLst/>
              </a:rPr>
              <a:t> </a:t>
            </a:r>
            <a:r>
              <a:rPr lang="en-US" b="1" i="0" dirty="0" err="1">
                <a:effectLst/>
              </a:rPr>
              <a:t>radnika</a:t>
            </a:r>
            <a:r>
              <a:rPr lang="en-US" b="0" i="0" dirty="0">
                <a:effectLst/>
              </a:rPr>
              <a:t> </a:t>
            </a:r>
            <a:r>
              <a:rPr lang="en-US" b="0" u="sng" dirty="0" err="1">
                <a:effectLst/>
              </a:rPr>
              <a:t>skraćuje</a:t>
            </a:r>
            <a:r>
              <a:rPr lang="en-US" b="0" u="sng" dirty="0">
                <a:effectLst/>
              </a:rPr>
              <a:t> se </a:t>
            </a:r>
            <a:r>
              <a:rPr lang="en-US" b="0" u="sng" dirty="0" err="1">
                <a:effectLst/>
              </a:rPr>
              <a:t>srazmjerno</a:t>
            </a:r>
            <a:r>
              <a:rPr lang="en-US" b="0" u="sng" dirty="0">
                <a:effectLst/>
              </a:rPr>
              <a:t> tom </a:t>
            </a:r>
            <a:r>
              <a:rPr lang="en-US" b="0" u="sng" dirty="0" err="1">
                <a:effectLst/>
              </a:rPr>
              <a:t>štetnom</a:t>
            </a:r>
            <a:r>
              <a:rPr lang="en-US" b="0" u="sng" dirty="0">
                <a:effectLst/>
              </a:rPr>
              <a:t> </a:t>
            </a:r>
            <a:r>
              <a:rPr lang="en-US" b="0" u="sng" dirty="0" err="1">
                <a:effectLst/>
              </a:rPr>
              <a:t>dejstvu</a:t>
            </a:r>
            <a:r>
              <a:rPr lang="en-US" b="0" u="sng" dirty="0">
                <a:effectLst/>
              </a:rPr>
              <a:t>, a </a:t>
            </a:r>
            <a:r>
              <a:rPr lang="en-US" b="0" u="sng" dirty="0" err="1">
                <a:effectLst/>
              </a:rPr>
              <a:t>najviše</a:t>
            </a:r>
            <a:r>
              <a:rPr lang="en-US" b="0" u="sng" dirty="0">
                <a:effectLst/>
              </a:rPr>
              <a:t> do </a:t>
            </a:r>
            <a:r>
              <a:rPr lang="en-US" b="0" u="sng" dirty="0" err="1">
                <a:effectLst/>
              </a:rPr>
              <a:t>deset</a:t>
            </a:r>
            <a:r>
              <a:rPr lang="en-US" b="0" u="sng" dirty="0">
                <a:effectLst/>
              </a:rPr>
              <a:t> </a:t>
            </a:r>
            <a:r>
              <a:rPr lang="en-US" b="0" u="sng" dirty="0" err="1">
                <a:effectLst/>
              </a:rPr>
              <a:t>časova</a:t>
            </a:r>
            <a:r>
              <a:rPr lang="en-US" b="0" u="sng" dirty="0">
                <a:effectLst/>
              </a:rPr>
              <a:t> </a:t>
            </a:r>
            <a:r>
              <a:rPr lang="en-US" b="0" u="sng" dirty="0" err="1">
                <a:effectLst/>
              </a:rPr>
              <a:t>sedmično</a:t>
            </a:r>
            <a:r>
              <a:rPr lang="en-US" b="0" u="sng" dirty="0">
                <a:effectLst/>
              </a:rPr>
              <a:t> </a:t>
            </a:r>
            <a:r>
              <a:rPr lang="en-US" b="0" i="0" dirty="0">
                <a:effectLst/>
              </a:rPr>
              <a:t>(</a:t>
            </a:r>
            <a:r>
              <a:rPr lang="en-US" b="1" i="0" dirty="0" err="1">
                <a:effectLst/>
              </a:rPr>
              <a:t>poslovi</a:t>
            </a:r>
            <a:r>
              <a:rPr lang="en-US" b="1" i="0" dirty="0">
                <a:effectLst/>
              </a:rPr>
              <a:t> </a:t>
            </a:r>
            <a:r>
              <a:rPr lang="en-US" b="1" i="0" dirty="0" err="1">
                <a:effectLst/>
              </a:rPr>
              <a:t>sa</a:t>
            </a:r>
            <a:r>
              <a:rPr lang="en-US" b="1" i="0" dirty="0">
                <a:effectLst/>
              </a:rPr>
              <a:t> </a:t>
            </a:r>
            <a:r>
              <a:rPr lang="en-US" b="1" i="0" dirty="0" err="1">
                <a:effectLst/>
              </a:rPr>
              <a:t>povećanim</a:t>
            </a:r>
            <a:r>
              <a:rPr lang="en-US" b="1" i="0" dirty="0">
                <a:effectLst/>
              </a:rPr>
              <a:t> </a:t>
            </a:r>
            <a:r>
              <a:rPr lang="en-US" b="1" i="0" dirty="0" err="1">
                <a:effectLst/>
              </a:rPr>
              <a:t>rizikom</a:t>
            </a:r>
            <a:r>
              <a:rPr lang="en-US" b="1" i="0" dirty="0">
                <a:effectLst/>
              </a:rPr>
              <a:t>).</a:t>
            </a:r>
          </a:p>
          <a:p>
            <a:pPr algn="just"/>
            <a:r>
              <a:rPr lang="en-US" b="0" i="0" dirty="0">
                <a:effectLst/>
              </a:rPr>
              <a:t>O </a:t>
            </a:r>
            <a:r>
              <a:rPr lang="en-US" b="0" i="0" dirty="0" err="1">
                <a:effectLst/>
              </a:rPr>
              <a:t>skraćenju</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a:t>
            </a:r>
            <a:r>
              <a:rPr lang="en-US" b="0" i="0" dirty="0" err="1">
                <a:effectLst/>
              </a:rPr>
              <a:t>odlučuje</a:t>
            </a:r>
            <a:r>
              <a:rPr lang="en-US" b="0" i="0" dirty="0">
                <a:effectLst/>
              </a:rPr>
              <a:t> </a:t>
            </a:r>
            <a:r>
              <a:rPr lang="en-US" b="0" i="0" dirty="0" err="1">
                <a:effectLst/>
              </a:rPr>
              <a:t>ministarstvo</a:t>
            </a:r>
            <a:r>
              <a:rPr lang="en-US" b="0" i="0" dirty="0">
                <a:effectLst/>
              </a:rPr>
              <a:t> </a:t>
            </a:r>
            <a:r>
              <a:rPr lang="en-US" b="0" i="0" dirty="0" err="1">
                <a:effectLst/>
              </a:rPr>
              <a:t>nadležno</a:t>
            </a:r>
            <a:r>
              <a:rPr lang="en-US" b="0" i="0" dirty="0">
                <a:effectLst/>
              </a:rPr>
              <a:t> za </a:t>
            </a:r>
            <a:r>
              <a:rPr lang="en-US" b="0" i="0" dirty="0" err="1">
                <a:effectLst/>
              </a:rPr>
              <a:t>poslove</a:t>
            </a:r>
            <a:r>
              <a:rPr lang="en-US" b="0" i="0" dirty="0">
                <a:effectLst/>
              </a:rPr>
              <a:t> </a:t>
            </a:r>
            <a:r>
              <a:rPr lang="en-US" b="0" i="0" dirty="0" err="1">
                <a:effectLst/>
              </a:rPr>
              <a:t>rada</a:t>
            </a:r>
            <a:r>
              <a:rPr lang="en-US" b="0" i="0" dirty="0">
                <a:effectLst/>
              </a:rPr>
              <a:t> </a:t>
            </a:r>
            <a:r>
              <a:rPr lang="en-US" b="0" i="0" dirty="0" err="1">
                <a:effectLst/>
              </a:rPr>
              <a:t>na</a:t>
            </a:r>
            <a:r>
              <a:rPr lang="en-US" b="0" i="0" dirty="0">
                <a:effectLst/>
              </a:rPr>
              <a:t> </a:t>
            </a:r>
            <a:r>
              <a:rPr lang="en-US" b="0" i="0" dirty="0" err="1">
                <a:effectLst/>
              </a:rPr>
              <a:t>zahtjev</a:t>
            </a:r>
            <a:r>
              <a:rPr lang="en-US" b="0" i="0" dirty="0">
                <a:effectLst/>
              </a:rPr>
              <a:t> </a:t>
            </a:r>
            <a:r>
              <a:rPr lang="en-US" b="0" i="0" dirty="0" err="1">
                <a:effectLst/>
              </a:rPr>
              <a:t>poslodavca</a:t>
            </a:r>
            <a:r>
              <a:rPr lang="en-US" b="0" i="0" dirty="0">
                <a:effectLst/>
              </a:rPr>
              <a:t>, </a:t>
            </a:r>
            <a:r>
              <a:rPr lang="en-US" b="0" i="0" dirty="0" err="1">
                <a:effectLst/>
              </a:rPr>
              <a:t>zainteresovanog</a:t>
            </a:r>
            <a:r>
              <a:rPr lang="en-US" b="0" i="0" dirty="0">
                <a:effectLst/>
              </a:rPr>
              <a:t> </a:t>
            </a:r>
            <a:r>
              <a:rPr lang="en-US" b="0" i="0" dirty="0" err="1">
                <a:effectLst/>
              </a:rPr>
              <a:t>radnika</a:t>
            </a:r>
            <a:r>
              <a:rPr lang="en-US" b="0" i="0" dirty="0">
                <a:effectLst/>
              </a:rPr>
              <a:t>, </a:t>
            </a:r>
            <a:r>
              <a:rPr lang="en-US" b="0" i="0" dirty="0" err="1">
                <a:effectLst/>
              </a:rPr>
              <a:t>inspektora</a:t>
            </a:r>
            <a:r>
              <a:rPr lang="en-US" b="0" i="0" dirty="0">
                <a:effectLst/>
              </a:rPr>
              <a:t> </a:t>
            </a:r>
            <a:r>
              <a:rPr lang="en-US" b="0" i="0" dirty="0" err="1">
                <a:effectLst/>
              </a:rPr>
              <a:t>rada</a:t>
            </a:r>
            <a:r>
              <a:rPr lang="en-US" b="0" i="0" dirty="0">
                <a:effectLst/>
              </a:rPr>
              <a:t> </a:t>
            </a:r>
            <a:r>
              <a:rPr lang="en-US" b="0" i="0" dirty="0" err="1">
                <a:effectLst/>
              </a:rPr>
              <a:t>ili</a:t>
            </a:r>
            <a:r>
              <a:rPr lang="en-US" b="0" i="0" dirty="0">
                <a:effectLst/>
              </a:rPr>
              <a:t> </a:t>
            </a:r>
            <a:r>
              <a:rPr lang="en-US" b="0" i="0" dirty="0" err="1">
                <a:effectLst/>
              </a:rPr>
              <a:t>sindikata</a:t>
            </a:r>
            <a:r>
              <a:rPr lang="en-US" b="0" i="0" dirty="0">
                <a:effectLst/>
              </a:rPr>
              <a:t>, a </a:t>
            </a:r>
            <a:r>
              <a:rPr lang="en-US" b="0" i="0" dirty="0" err="1">
                <a:effectLst/>
              </a:rPr>
              <a:t>na</a:t>
            </a:r>
            <a:r>
              <a:rPr lang="en-US" b="0" i="0" dirty="0">
                <a:effectLst/>
              </a:rPr>
              <a:t> </a:t>
            </a:r>
            <a:r>
              <a:rPr lang="en-US" b="0" i="0" dirty="0" err="1">
                <a:effectLst/>
              </a:rPr>
              <a:t>osnovu</a:t>
            </a:r>
            <a:r>
              <a:rPr lang="en-US" b="0" i="0" dirty="0">
                <a:effectLst/>
              </a:rPr>
              <a:t> </a:t>
            </a:r>
            <a:r>
              <a:rPr lang="en-US" b="0" i="0" dirty="0" err="1">
                <a:effectLst/>
              </a:rPr>
              <a:t>stručne</a:t>
            </a:r>
            <a:r>
              <a:rPr lang="en-US" b="0" i="0" dirty="0">
                <a:effectLst/>
              </a:rPr>
              <a:t> </a:t>
            </a:r>
            <a:r>
              <a:rPr lang="en-US" b="0" i="0" dirty="0" err="1">
                <a:effectLst/>
              </a:rPr>
              <a:t>analize</a:t>
            </a:r>
            <a:r>
              <a:rPr lang="en-US" b="0" i="0" dirty="0">
                <a:effectLst/>
              </a:rPr>
              <a:t> </a:t>
            </a:r>
            <a:r>
              <a:rPr lang="en-US" b="0" i="0" dirty="0" err="1">
                <a:effectLst/>
              </a:rPr>
              <a:t>sačinjene</a:t>
            </a:r>
            <a:r>
              <a:rPr lang="en-US" b="0" i="0" dirty="0">
                <a:effectLst/>
              </a:rPr>
              <a:t> od </a:t>
            </a:r>
            <a:r>
              <a:rPr lang="en-US" b="0" i="0" dirty="0" err="1">
                <a:effectLst/>
              </a:rPr>
              <a:t>ovlašćene</a:t>
            </a:r>
            <a:r>
              <a:rPr lang="en-US" b="0" i="0" dirty="0">
                <a:effectLst/>
              </a:rPr>
              <a:t> </a:t>
            </a:r>
            <a:r>
              <a:rPr lang="en-US" b="0" i="0" dirty="0" err="1">
                <a:effectLst/>
              </a:rPr>
              <a:t>naučne</a:t>
            </a:r>
            <a:r>
              <a:rPr lang="en-US" b="0" i="0" dirty="0">
                <a:effectLst/>
              </a:rPr>
              <a:t> </a:t>
            </a:r>
            <a:r>
              <a:rPr lang="en-US" b="0" i="0" dirty="0" err="1">
                <a:effectLst/>
              </a:rPr>
              <a:t>ili</a:t>
            </a:r>
            <a:r>
              <a:rPr lang="en-US" b="0" i="0" dirty="0">
                <a:effectLst/>
              </a:rPr>
              <a:t> </a:t>
            </a:r>
            <a:r>
              <a:rPr lang="en-US" b="0" i="0" dirty="0" err="1">
                <a:effectLst/>
              </a:rPr>
              <a:t>stručne</a:t>
            </a:r>
            <a:r>
              <a:rPr lang="en-US" b="0" i="0" dirty="0">
                <a:effectLst/>
              </a:rPr>
              <a:t> </a:t>
            </a:r>
            <a:r>
              <a:rPr lang="en-US" b="0" i="0" dirty="0" err="1">
                <a:effectLst/>
              </a:rPr>
              <a:t>organizacije</a:t>
            </a:r>
            <a:r>
              <a:rPr lang="en-US" b="0" i="0" dirty="0">
                <a:effectLst/>
              </a:rPr>
              <a:t>.</a:t>
            </a:r>
          </a:p>
          <a:p>
            <a:pPr algn="just"/>
            <a:r>
              <a:rPr lang="en-US" b="0" i="0" dirty="0" err="1">
                <a:effectLst/>
              </a:rPr>
              <a:t>Radno</a:t>
            </a:r>
            <a:r>
              <a:rPr lang="en-US" b="0" i="0" dirty="0">
                <a:effectLst/>
              </a:rPr>
              <a:t> </a:t>
            </a:r>
            <a:r>
              <a:rPr lang="en-US" b="0" i="0" dirty="0" err="1">
                <a:effectLst/>
              </a:rPr>
              <a:t>vrijeme</a:t>
            </a:r>
            <a:r>
              <a:rPr lang="en-US" b="0" i="0" dirty="0">
                <a:effectLst/>
              </a:rPr>
              <a:t> u </a:t>
            </a:r>
            <a:r>
              <a:rPr lang="en-US" b="0" i="0" dirty="0" err="1">
                <a:effectLst/>
              </a:rPr>
              <a:t>pogledu</a:t>
            </a:r>
            <a:r>
              <a:rPr lang="en-US" b="0" i="0" dirty="0">
                <a:effectLst/>
              </a:rPr>
              <a:t> </a:t>
            </a:r>
            <a:r>
              <a:rPr lang="en-US" b="0" i="0" dirty="0" err="1">
                <a:effectLst/>
              </a:rPr>
              <a:t>prava</a:t>
            </a:r>
            <a:r>
              <a:rPr lang="en-US" b="0" i="0" dirty="0">
                <a:effectLst/>
              </a:rPr>
              <a:t> </a:t>
            </a:r>
            <a:r>
              <a:rPr lang="en-US" b="0" i="0" dirty="0" err="1">
                <a:effectLst/>
              </a:rPr>
              <a:t>radnika</a:t>
            </a:r>
            <a:r>
              <a:rPr lang="en-US" b="0" i="0" dirty="0">
                <a:effectLst/>
              </a:rPr>
              <a:t>, </a:t>
            </a:r>
            <a:r>
              <a:rPr lang="en-US" b="0" i="0" dirty="0" err="1">
                <a:effectLst/>
              </a:rPr>
              <a:t>smatra</a:t>
            </a:r>
            <a:r>
              <a:rPr lang="en-US" b="0" i="0" dirty="0">
                <a:effectLst/>
              </a:rPr>
              <a:t> se punim </a:t>
            </a:r>
            <a:r>
              <a:rPr lang="en-US" b="0" i="0" dirty="0" err="1">
                <a:effectLst/>
              </a:rPr>
              <a:t>radnim</a:t>
            </a:r>
            <a:r>
              <a:rPr lang="en-US" b="0" i="0" dirty="0">
                <a:effectLst/>
              </a:rPr>
              <a:t> </a:t>
            </a:r>
            <a:r>
              <a:rPr lang="en-US" b="0" i="0" dirty="0" err="1">
                <a:effectLst/>
              </a:rPr>
              <a:t>vremenom</a:t>
            </a:r>
            <a:r>
              <a:rPr lang="en-US" b="0" i="0" dirty="0">
                <a:effectLst/>
              </a:rPr>
              <a:t>.</a:t>
            </a:r>
          </a:p>
          <a:p>
            <a:endParaRPr lang="en-US" dirty="0"/>
          </a:p>
        </p:txBody>
      </p:sp>
    </p:spTree>
    <p:extLst>
      <p:ext uri="{BB962C8B-B14F-4D97-AF65-F5344CB8AC3E}">
        <p14:creationId xmlns:p14="http://schemas.microsoft.com/office/powerpoint/2010/main" val="3767308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BAF492-5CE0-03BE-3ADD-D922EA6C855E}"/>
              </a:ext>
            </a:extLst>
          </p:cNvPr>
          <p:cNvSpPr>
            <a:spLocks noGrp="1"/>
          </p:cNvSpPr>
          <p:nvPr>
            <p:ph idx="1"/>
          </p:nvPr>
        </p:nvSpPr>
        <p:spPr>
          <a:xfrm>
            <a:off x="628650" y="3159125"/>
            <a:ext cx="7886700" cy="1870075"/>
          </a:xfrm>
        </p:spPr>
        <p:txBody>
          <a:bodyPr/>
          <a:lstStyle/>
          <a:p>
            <a:pPr marL="0" indent="0" algn="ctr">
              <a:buNone/>
            </a:pPr>
            <a:r>
              <a:rPr lang="sr-Latn-BA" sz="4000" b="1" dirty="0">
                <a:latin typeface="Calibri" panose="020F0502020204030204" pitchFamily="34" charset="0"/>
                <a:ea typeface="Calibri" panose="020F0502020204030204" pitchFamily="34" charset="0"/>
                <a:cs typeface="Times New Roman" panose="02020603050405020304" pitchFamily="18" charset="0"/>
              </a:rPr>
              <a:t>Prava i obaveze poslodavca kod inspekcijskog nadzora</a:t>
            </a:r>
            <a:endParaRPr lang="sr-Latn-BA" sz="40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6935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FE2FF-66E4-8CCB-8CAE-A75858B1513C}"/>
              </a:ext>
            </a:extLst>
          </p:cNvPr>
          <p:cNvSpPr>
            <a:spLocks noGrp="1"/>
          </p:cNvSpPr>
          <p:nvPr>
            <p:ph type="title"/>
          </p:nvPr>
        </p:nvSpPr>
        <p:spPr>
          <a:xfrm>
            <a:off x="742950" y="1014153"/>
            <a:ext cx="7886700" cy="864524"/>
          </a:xfrm>
        </p:spPr>
        <p:txBody>
          <a:bodyPr/>
          <a:lstStyle/>
          <a:p>
            <a:pPr algn="ctr"/>
            <a:r>
              <a:rPr lang="sr-Latn-BA" b="1" dirty="0">
                <a:latin typeface="+mn-lt"/>
              </a:rPr>
              <a:t>Prekovremeni rad</a:t>
            </a:r>
            <a:endParaRPr lang="en-US" b="1" dirty="0">
              <a:latin typeface="+mn-lt"/>
            </a:endParaRPr>
          </a:p>
        </p:txBody>
      </p:sp>
      <p:sp>
        <p:nvSpPr>
          <p:cNvPr id="3" name="Content Placeholder 2">
            <a:extLst>
              <a:ext uri="{FF2B5EF4-FFF2-40B4-BE49-F238E27FC236}">
                <a16:creationId xmlns:a16="http://schemas.microsoft.com/office/drawing/2014/main" id="{7BA7605E-0A55-CEE3-0F32-322FAA998198}"/>
              </a:ext>
            </a:extLst>
          </p:cNvPr>
          <p:cNvSpPr>
            <a:spLocks noGrp="1"/>
          </p:cNvSpPr>
          <p:nvPr>
            <p:ph idx="1"/>
          </p:nvPr>
        </p:nvSpPr>
        <p:spPr>
          <a:xfrm>
            <a:off x="374071" y="1729047"/>
            <a:ext cx="8587049" cy="5070764"/>
          </a:xfrm>
        </p:spPr>
        <p:txBody>
          <a:bodyPr>
            <a:normAutofit lnSpcReduction="10000"/>
          </a:bodyPr>
          <a:lstStyle/>
          <a:p>
            <a:pPr algn="just"/>
            <a:r>
              <a:rPr lang="en-US" sz="2400" b="0" i="0" dirty="0">
                <a:effectLst/>
              </a:rPr>
              <a:t>U </a:t>
            </a:r>
            <a:r>
              <a:rPr lang="en-US" sz="2400" b="0" i="0" dirty="0" err="1">
                <a:effectLst/>
              </a:rPr>
              <a:t>slučaju</a:t>
            </a:r>
            <a:r>
              <a:rPr lang="en-US" sz="2400" b="0" i="0" dirty="0">
                <a:effectLst/>
              </a:rPr>
              <a:t> </a:t>
            </a:r>
            <a:r>
              <a:rPr lang="en-US" sz="2400" b="0" i="0" dirty="0" err="1">
                <a:effectLst/>
              </a:rPr>
              <a:t>neplaniranog</a:t>
            </a:r>
            <a:r>
              <a:rPr lang="en-US" sz="2400" b="0" i="0" dirty="0">
                <a:effectLst/>
              </a:rPr>
              <a:t> </a:t>
            </a:r>
            <a:r>
              <a:rPr lang="en-US" sz="2400" b="0" i="0" dirty="0" err="1">
                <a:effectLst/>
              </a:rPr>
              <a:t>povećanja</a:t>
            </a:r>
            <a:r>
              <a:rPr lang="en-US" sz="2400" b="0" i="0" dirty="0">
                <a:effectLst/>
              </a:rPr>
              <a:t> </a:t>
            </a:r>
            <a:r>
              <a:rPr lang="en-US" sz="2400" b="0" i="0" dirty="0" err="1">
                <a:effectLst/>
              </a:rPr>
              <a:t>obima</a:t>
            </a:r>
            <a:r>
              <a:rPr lang="en-US" sz="2400" b="0" i="0" dirty="0">
                <a:effectLst/>
              </a:rPr>
              <a:t> </a:t>
            </a:r>
            <a:r>
              <a:rPr lang="en-US" sz="2400" b="0" i="0" dirty="0" err="1">
                <a:effectLst/>
              </a:rPr>
              <a:t>posla</a:t>
            </a:r>
            <a:r>
              <a:rPr lang="en-US" sz="2400" b="0" i="0" dirty="0">
                <a:effectLst/>
              </a:rPr>
              <a:t>, </a:t>
            </a:r>
            <a:r>
              <a:rPr lang="en-US" sz="2400" b="0" i="0" dirty="0" err="1">
                <a:effectLst/>
              </a:rPr>
              <a:t>otklanjanja</a:t>
            </a:r>
            <a:r>
              <a:rPr lang="en-US" sz="2400" b="0" i="0" dirty="0">
                <a:effectLst/>
              </a:rPr>
              <a:t> </a:t>
            </a:r>
            <a:r>
              <a:rPr lang="en-US" sz="2400" b="0" i="0" dirty="0" err="1">
                <a:effectLst/>
              </a:rPr>
              <a:t>posljedica</a:t>
            </a:r>
            <a:r>
              <a:rPr lang="en-US" sz="2400" b="0" i="0" dirty="0">
                <a:effectLst/>
              </a:rPr>
              <a:t> </a:t>
            </a:r>
            <a:r>
              <a:rPr lang="en-US" sz="2400" b="0" i="0" dirty="0" err="1">
                <a:effectLst/>
              </a:rPr>
              <a:t>vremenskih</a:t>
            </a:r>
            <a:r>
              <a:rPr lang="en-US" sz="2400" b="0" i="0" dirty="0">
                <a:effectLst/>
              </a:rPr>
              <a:t> </a:t>
            </a:r>
            <a:r>
              <a:rPr lang="en-US" sz="2400" b="0" i="0" dirty="0" err="1">
                <a:effectLst/>
              </a:rPr>
              <a:t>nepogoda</a:t>
            </a:r>
            <a:r>
              <a:rPr lang="en-US" sz="2400" b="0" i="0" dirty="0">
                <a:effectLst/>
              </a:rPr>
              <a:t>, </a:t>
            </a:r>
            <a:r>
              <a:rPr lang="en-US" sz="2400" b="0" i="0" dirty="0" err="1">
                <a:effectLst/>
              </a:rPr>
              <a:t>havarija</a:t>
            </a:r>
            <a:r>
              <a:rPr lang="en-US" sz="2400" b="0" i="0" dirty="0">
                <a:effectLst/>
              </a:rPr>
              <a:t> </a:t>
            </a:r>
            <a:r>
              <a:rPr lang="en-US" sz="2400" b="0" i="0" dirty="0" err="1">
                <a:effectLst/>
              </a:rPr>
              <a:t>na</a:t>
            </a:r>
            <a:r>
              <a:rPr lang="en-US" sz="2400" b="0" i="0" dirty="0">
                <a:effectLst/>
              </a:rPr>
              <a:t> </a:t>
            </a:r>
            <a:r>
              <a:rPr lang="en-US" sz="2400" b="0" i="0" dirty="0" err="1">
                <a:effectLst/>
              </a:rPr>
              <a:t>sredstvima</a:t>
            </a:r>
            <a:r>
              <a:rPr lang="en-US" sz="2400" b="0" i="0" dirty="0">
                <a:effectLst/>
              </a:rPr>
              <a:t> </a:t>
            </a:r>
            <a:r>
              <a:rPr lang="en-US" sz="2400" b="0" i="0" dirty="0" err="1">
                <a:effectLst/>
              </a:rPr>
              <a:t>rada</a:t>
            </a:r>
            <a:r>
              <a:rPr lang="en-US" sz="2400" b="0" i="0" dirty="0">
                <a:effectLst/>
              </a:rPr>
              <a:t>, </a:t>
            </a:r>
            <a:r>
              <a:rPr lang="en-US" sz="2400" b="0" i="0" dirty="0" err="1">
                <a:effectLst/>
              </a:rPr>
              <a:t>požara</a:t>
            </a:r>
            <a:r>
              <a:rPr lang="en-US" sz="2400" b="0" i="0" dirty="0">
                <a:effectLst/>
              </a:rPr>
              <a:t>, </a:t>
            </a:r>
            <a:r>
              <a:rPr lang="en-US" sz="2400" b="0" i="0" dirty="0" err="1">
                <a:effectLst/>
              </a:rPr>
              <a:t>zemljotresa</a:t>
            </a:r>
            <a:r>
              <a:rPr lang="en-US" sz="2400" b="0" i="0" dirty="0">
                <a:effectLst/>
              </a:rPr>
              <a:t>, </a:t>
            </a:r>
            <a:r>
              <a:rPr lang="en-US" sz="2400" b="0" i="0" dirty="0" err="1">
                <a:effectLst/>
              </a:rPr>
              <a:t>epidemija</a:t>
            </a:r>
            <a:r>
              <a:rPr lang="en-US" sz="2400" b="0" i="0" dirty="0">
                <a:effectLst/>
              </a:rPr>
              <a:t> </a:t>
            </a:r>
            <a:r>
              <a:rPr lang="en-US" sz="2400" b="0" i="0" dirty="0" err="1">
                <a:effectLst/>
              </a:rPr>
              <a:t>i</a:t>
            </a:r>
            <a:r>
              <a:rPr lang="en-US" sz="2400" b="0" i="0" dirty="0">
                <a:effectLst/>
              </a:rPr>
              <a:t> </a:t>
            </a:r>
            <a:r>
              <a:rPr lang="en-US" sz="2400" b="0" i="0" dirty="0" err="1">
                <a:effectLst/>
              </a:rPr>
              <a:t>drugih</a:t>
            </a:r>
            <a:r>
              <a:rPr lang="en-US" sz="2400" b="0" i="0" dirty="0">
                <a:effectLst/>
              </a:rPr>
              <a:t> </a:t>
            </a:r>
            <a:r>
              <a:rPr lang="en-US" sz="2400" b="0" i="0" dirty="0" err="1">
                <a:effectLst/>
              </a:rPr>
              <a:t>nesreća</a:t>
            </a:r>
            <a:r>
              <a:rPr lang="en-US" sz="2400" b="0" i="0" dirty="0">
                <a:effectLst/>
              </a:rPr>
              <a:t>, </a:t>
            </a:r>
            <a:r>
              <a:rPr lang="en-US" sz="2400" b="0" i="0" dirty="0" err="1">
                <a:effectLst/>
              </a:rPr>
              <a:t>radnik</a:t>
            </a:r>
            <a:r>
              <a:rPr lang="en-US" sz="2400" b="0" i="0" dirty="0">
                <a:effectLst/>
              </a:rPr>
              <a:t> je </a:t>
            </a:r>
            <a:r>
              <a:rPr lang="en-US" sz="2400" b="0" i="0" dirty="0" err="1">
                <a:effectLst/>
              </a:rPr>
              <a:t>dužan</a:t>
            </a:r>
            <a:r>
              <a:rPr lang="en-US" sz="2400" b="0" i="0" dirty="0">
                <a:effectLst/>
              </a:rPr>
              <a:t> da, </a:t>
            </a:r>
            <a:r>
              <a:rPr lang="en-US" sz="2400" b="0" i="0" dirty="0" err="1">
                <a:effectLst/>
              </a:rPr>
              <a:t>na</a:t>
            </a:r>
            <a:r>
              <a:rPr lang="en-US" sz="2400" b="0" i="0" dirty="0">
                <a:effectLst/>
              </a:rPr>
              <a:t> </a:t>
            </a:r>
            <a:r>
              <a:rPr lang="en-US" sz="2400" b="0" i="0" dirty="0" err="1">
                <a:effectLst/>
              </a:rPr>
              <a:t>pismeni</a:t>
            </a:r>
            <a:r>
              <a:rPr lang="en-US" sz="2400" b="0" i="0" dirty="0">
                <a:effectLst/>
              </a:rPr>
              <a:t> </a:t>
            </a:r>
            <a:r>
              <a:rPr lang="en-US" sz="2400" b="0" i="0" dirty="0" err="1">
                <a:effectLst/>
              </a:rPr>
              <a:t>zahtjev</a:t>
            </a:r>
            <a:r>
              <a:rPr lang="en-US" sz="2400" b="0" i="0" dirty="0">
                <a:effectLst/>
              </a:rPr>
              <a:t> </a:t>
            </a:r>
            <a:r>
              <a:rPr lang="en-US" sz="2400" b="0" i="0" dirty="0" err="1">
                <a:effectLst/>
              </a:rPr>
              <a:t>ili</a:t>
            </a:r>
            <a:r>
              <a:rPr lang="en-US" sz="2400" b="0" i="0" dirty="0">
                <a:effectLst/>
              </a:rPr>
              <a:t> </a:t>
            </a:r>
            <a:r>
              <a:rPr lang="en-US" sz="2400" b="0" i="0" dirty="0" err="1">
                <a:effectLst/>
              </a:rPr>
              <a:t>nalog</a:t>
            </a:r>
            <a:r>
              <a:rPr lang="en-US" sz="2400" b="0" i="0" dirty="0">
                <a:effectLst/>
              </a:rPr>
              <a:t> </a:t>
            </a:r>
            <a:r>
              <a:rPr lang="en-US" sz="2400" b="0" i="0" dirty="0" err="1">
                <a:effectLst/>
              </a:rPr>
              <a:t>poslodavca</a:t>
            </a:r>
            <a:r>
              <a:rPr lang="en-US" sz="2400" b="0" i="0" dirty="0">
                <a:effectLst/>
              </a:rPr>
              <a:t>, </a:t>
            </a:r>
            <a:r>
              <a:rPr lang="en-US" sz="2400" b="0" i="0" dirty="0" err="1">
                <a:effectLst/>
              </a:rPr>
              <a:t>radi</a:t>
            </a:r>
            <a:r>
              <a:rPr lang="en-US" sz="2400" b="0" i="0" dirty="0">
                <a:effectLst/>
              </a:rPr>
              <a:t> </a:t>
            </a:r>
            <a:r>
              <a:rPr lang="en-US" sz="2400" b="0" i="0" dirty="0" err="1">
                <a:effectLst/>
              </a:rPr>
              <a:t>duže</a:t>
            </a:r>
            <a:r>
              <a:rPr lang="en-US" sz="2400" b="0" i="0" dirty="0">
                <a:effectLst/>
              </a:rPr>
              <a:t> od </a:t>
            </a:r>
            <a:r>
              <a:rPr lang="en-US" sz="2400" b="0" i="0" dirty="0" err="1">
                <a:effectLst/>
              </a:rPr>
              <a:t>punog</a:t>
            </a:r>
            <a:r>
              <a:rPr lang="en-US" sz="2400" b="0" i="0" dirty="0">
                <a:effectLst/>
              </a:rPr>
              <a:t> </a:t>
            </a:r>
            <a:r>
              <a:rPr lang="en-US" sz="2400" b="0" i="0" dirty="0" err="1">
                <a:effectLst/>
              </a:rPr>
              <a:t>radnog</a:t>
            </a:r>
            <a:r>
              <a:rPr lang="en-US" sz="2400" b="0" i="0" dirty="0">
                <a:effectLst/>
              </a:rPr>
              <a:t> </a:t>
            </a:r>
            <a:r>
              <a:rPr lang="en-US" sz="2400" b="0" i="0" dirty="0" err="1">
                <a:effectLst/>
              </a:rPr>
              <a:t>vremena</a:t>
            </a:r>
            <a:r>
              <a:rPr lang="sr-Latn-BA" sz="2400" b="0" i="0" dirty="0">
                <a:effectLst/>
              </a:rPr>
              <a:t>.</a:t>
            </a:r>
          </a:p>
          <a:p>
            <a:pPr algn="just"/>
            <a:r>
              <a:rPr lang="en-US" sz="2400" b="0" i="0" dirty="0">
                <a:effectLst/>
              </a:rPr>
              <a:t> </a:t>
            </a:r>
            <a:r>
              <a:rPr lang="en-US" sz="2400" b="0" i="0" dirty="0" err="1">
                <a:effectLst/>
              </a:rPr>
              <a:t>Prekovremeni</a:t>
            </a:r>
            <a:r>
              <a:rPr lang="en-US" sz="2400" b="0" i="0" dirty="0">
                <a:effectLst/>
              </a:rPr>
              <a:t> rad ne </a:t>
            </a:r>
            <a:r>
              <a:rPr lang="en-US" sz="2400" b="0" i="0" dirty="0" err="1">
                <a:effectLst/>
              </a:rPr>
              <a:t>može</a:t>
            </a:r>
            <a:r>
              <a:rPr lang="en-US" sz="2400" b="0" i="0" dirty="0">
                <a:effectLst/>
              </a:rPr>
              <a:t> </a:t>
            </a:r>
            <a:r>
              <a:rPr lang="en-US" sz="2400" b="0" i="0" dirty="0" err="1">
                <a:effectLst/>
              </a:rPr>
              <a:t>trajati</a:t>
            </a:r>
            <a:r>
              <a:rPr lang="en-US" sz="2400" b="0" i="0" dirty="0">
                <a:effectLst/>
              </a:rPr>
              <a:t> </a:t>
            </a:r>
            <a:r>
              <a:rPr lang="en-US" sz="2400" b="0" i="0" dirty="0" err="1">
                <a:effectLst/>
              </a:rPr>
              <a:t>više</a:t>
            </a:r>
            <a:r>
              <a:rPr lang="en-US" sz="2400" b="0" i="0" dirty="0">
                <a:effectLst/>
              </a:rPr>
              <a:t> od </a:t>
            </a:r>
            <a:r>
              <a:rPr lang="en-US" sz="2400" b="1" i="0" dirty="0" err="1">
                <a:effectLst/>
              </a:rPr>
              <a:t>deset</a:t>
            </a:r>
            <a:r>
              <a:rPr lang="en-US" sz="2400" b="0" i="0" dirty="0">
                <a:effectLst/>
              </a:rPr>
              <a:t> </a:t>
            </a:r>
            <a:r>
              <a:rPr lang="en-US" sz="2400" b="0" i="0" dirty="0" err="1">
                <a:effectLst/>
              </a:rPr>
              <a:t>časova</a:t>
            </a:r>
            <a:r>
              <a:rPr lang="en-US" sz="2400" b="0" i="0" dirty="0">
                <a:effectLst/>
              </a:rPr>
              <a:t> </a:t>
            </a:r>
            <a:r>
              <a:rPr lang="en-US" sz="2400" b="0" i="0" dirty="0" err="1">
                <a:effectLst/>
              </a:rPr>
              <a:t>sedmično</a:t>
            </a:r>
            <a:r>
              <a:rPr lang="en-US" sz="2400" b="0" i="0" dirty="0">
                <a:effectLst/>
              </a:rPr>
              <a:t>, </a:t>
            </a:r>
            <a:r>
              <a:rPr lang="en-US" sz="2400" b="0" i="0" dirty="0" err="1">
                <a:effectLst/>
              </a:rPr>
              <a:t>niti</a:t>
            </a:r>
            <a:r>
              <a:rPr lang="en-US" sz="2400" b="0" i="0" dirty="0">
                <a:effectLst/>
              </a:rPr>
              <a:t> </a:t>
            </a:r>
            <a:r>
              <a:rPr lang="en-US" sz="2400" b="0" i="0" dirty="0" err="1">
                <a:effectLst/>
              </a:rPr>
              <a:t>duže</a:t>
            </a:r>
            <a:r>
              <a:rPr lang="en-US" sz="2400" b="0" i="0" dirty="0">
                <a:effectLst/>
              </a:rPr>
              <a:t> od </a:t>
            </a:r>
            <a:r>
              <a:rPr lang="en-US" sz="2400" b="1" i="0" dirty="0" err="1">
                <a:effectLst/>
              </a:rPr>
              <a:t>četiri</a:t>
            </a:r>
            <a:r>
              <a:rPr lang="en-US" sz="2400" b="0" i="0" dirty="0">
                <a:effectLst/>
              </a:rPr>
              <a:t> </a:t>
            </a:r>
            <a:r>
              <a:rPr lang="en-US" sz="2400" b="0" i="0" dirty="0" err="1">
                <a:effectLst/>
              </a:rPr>
              <a:t>časa</a:t>
            </a:r>
            <a:r>
              <a:rPr lang="en-US" sz="2400" b="0" i="0" dirty="0">
                <a:effectLst/>
              </a:rPr>
              <a:t> </a:t>
            </a:r>
            <a:r>
              <a:rPr lang="en-US" sz="2400" b="0" i="0" dirty="0" err="1">
                <a:effectLst/>
              </a:rPr>
              <a:t>dnevno</a:t>
            </a:r>
            <a:r>
              <a:rPr lang="en-US" sz="2400" b="0" i="0" dirty="0">
                <a:effectLst/>
              </a:rPr>
              <a:t>.</a:t>
            </a:r>
          </a:p>
          <a:p>
            <a:pPr algn="just"/>
            <a:r>
              <a:rPr lang="en-US" sz="2400" b="0" i="0" dirty="0">
                <a:effectLst/>
              </a:rPr>
              <a:t> </a:t>
            </a:r>
            <a:r>
              <a:rPr lang="en-US" sz="2400" b="0" i="0" dirty="0" err="1">
                <a:effectLst/>
              </a:rPr>
              <a:t>Radnik</a:t>
            </a:r>
            <a:r>
              <a:rPr lang="en-US" sz="2400" b="0" i="0" dirty="0">
                <a:effectLst/>
              </a:rPr>
              <a:t> u </a:t>
            </a:r>
            <a:r>
              <a:rPr lang="en-US" sz="2400" b="0" i="0" dirty="0" err="1">
                <a:effectLst/>
              </a:rPr>
              <a:t>toku</a:t>
            </a:r>
            <a:r>
              <a:rPr lang="en-US" sz="2400" b="0" i="0" dirty="0">
                <a:effectLst/>
              </a:rPr>
              <a:t> </a:t>
            </a:r>
            <a:r>
              <a:rPr lang="en-US" sz="2400" b="0" i="0" dirty="0" err="1">
                <a:effectLst/>
              </a:rPr>
              <a:t>kalendarske</a:t>
            </a:r>
            <a:r>
              <a:rPr lang="en-US" sz="2400" b="0" i="0" dirty="0">
                <a:effectLst/>
              </a:rPr>
              <a:t> </a:t>
            </a:r>
            <a:r>
              <a:rPr lang="en-US" sz="2400" b="0" i="0" dirty="0" err="1">
                <a:effectLst/>
              </a:rPr>
              <a:t>godine</a:t>
            </a:r>
            <a:r>
              <a:rPr lang="en-US" sz="2400" b="0" i="0" dirty="0">
                <a:effectLst/>
              </a:rPr>
              <a:t> ne </a:t>
            </a:r>
            <a:r>
              <a:rPr lang="en-US" sz="2400" b="0" i="0" dirty="0" err="1">
                <a:effectLst/>
              </a:rPr>
              <a:t>može</a:t>
            </a:r>
            <a:r>
              <a:rPr lang="en-US" sz="2400" b="0" i="0" dirty="0">
                <a:effectLst/>
              </a:rPr>
              <a:t> </a:t>
            </a:r>
            <a:r>
              <a:rPr lang="en-US" sz="2400" b="0" i="0" dirty="0" err="1">
                <a:effectLst/>
              </a:rPr>
              <a:t>raditi</a:t>
            </a:r>
            <a:r>
              <a:rPr lang="en-US" sz="2400" b="0" i="0" dirty="0">
                <a:effectLst/>
              </a:rPr>
              <a:t> </a:t>
            </a:r>
            <a:r>
              <a:rPr lang="en-US" sz="2400" b="0" i="0" dirty="0" err="1">
                <a:effectLst/>
              </a:rPr>
              <a:t>prekovremeno</a:t>
            </a:r>
            <a:r>
              <a:rPr lang="en-US" sz="2400" b="0" i="0" dirty="0">
                <a:effectLst/>
              </a:rPr>
              <a:t> </a:t>
            </a:r>
            <a:r>
              <a:rPr lang="en-US" sz="2400" b="0" i="0" dirty="0" err="1">
                <a:effectLst/>
              </a:rPr>
              <a:t>više</a:t>
            </a:r>
            <a:r>
              <a:rPr lang="en-US" sz="2400" b="0" i="0" dirty="0">
                <a:effectLst/>
              </a:rPr>
              <a:t> od </a:t>
            </a:r>
            <a:r>
              <a:rPr lang="en-US" sz="2400" b="1" i="0" dirty="0">
                <a:effectLst/>
              </a:rPr>
              <a:t>180</a:t>
            </a:r>
            <a:r>
              <a:rPr lang="en-US" sz="2400" b="0" i="0" dirty="0">
                <a:effectLst/>
              </a:rPr>
              <a:t> </a:t>
            </a:r>
            <a:r>
              <a:rPr lang="en-US" sz="2400" b="0" i="0" dirty="0" err="1">
                <a:effectLst/>
              </a:rPr>
              <a:t>časova</a:t>
            </a:r>
            <a:r>
              <a:rPr lang="en-US" sz="2400" b="0" i="0" dirty="0">
                <a:effectLst/>
              </a:rPr>
              <a:t>.</a:t>
            </a:r>
          </a:p>
          <a:p>
            <a:pPr algn="just"/>
            <a:r>
              <a:rPr lang="en-US" sz="2400" b="0" i="0" dirty="0" err="1">
                <a:effectLst/>
              </a:rPr>
              <a:t>Izuzetno</a:t>
            </a:r>
            <a:r>
              <a:rPr lang="en-US" sz="2400" b="0" i="0" dirty="0">
                <a:effectLst/>
              </a:rPr>
              <a:t>, </a:t>
            </a:r>
            <a:r>
              <a:rPr lang="en-US" sz="2400" b="0" i="0" dirty="0" err="1">
                <a:effectLst/>
              </a:rPr>
              <a:t>kolektivnim</a:t>
            </a:r>
            <a:r>
              <a:rPr lang="en-US" sz="2400" b="0" i="0" dirty="0">
                <a:effectLst/>
              </a:rPr>
              <a:t> </a:t>
            </a:r>
            <a:r>
              <a:rPr lang="en-US" sz="2400" b="0" i="0" dirty="0" err="1">
                <a:effectLst/>
              </a:rPr>
              <a:t>ugovorom</a:t>
            </a:r>
            <a:r>
              <a:rPr lang="en-US" sz="2400" b="0" i="0" dirty="0">
                <a:effectLst/>
              </a:rPr>
              <a:t> </a:t>
            </a:r>
            <a:r>
              <a:rPr lang="en-US" sz="2400" b="0" i="0" dirty="0" err="1">
                <a:effectLst/>
              </a:rPr>
              <a:t>može</a:t>
            </a:r>
            <a:r>
              <a:rPr lang="en-US" sz="2400" b="0" i="0" dirty="0">
                <a:effectLst/>
              </a:rPr>
              <a:t> se </a:t>
            </a:r>
            <a:r>
              <a:rPr lang="en-US" sz="2400" b="0" i="0" dirty="0" err="1">
                <a:effectLst/>
              </a:rPr>
              <a:t>utvrditi</a:t>
            </a:r>
            <a:r>
              <a:rPr lang="en-US" sz="2400" b="0" i="0" dirty="0">
                <a:effectLst/>
              </a:rPr>
              <a:t> </a:t>
            </a:r>
            <a:r>
              <a:rPr lang="en-US" sz="2400" b="0" i="0" dirty="0" err="1">
                <a:effectLst/>
              </a:rPr>
              <a:t>maksimalno</a:t>
            </a:r>
            <a:r>
              <a:rPr lang="en-US" sz="2400" b="0" i="0" dirty="0">
                <a:effectLst/>
              </a:rPr>
              <a:t> </a:t>
            </a:r>
            <a:r>
              <a:rPr lang="en-US" sz="2400" b="0" i="0" dirty="0" err="1">
                <a:effectLst/>
              </a:rPr>
              <a:t>trajanje</a:t>
            </a:r>
            <a:r>
              <a:rPr lang="en-US" sz="2400" b="0" i="0" dirty="0">
                <a:effectLst/>
              </a:rPr>
              <a:t> </a:t>
            </a:r>
            <a:r>
              <a:rPr lang="en-US" sz="2400" b="0" i="0" dirty="0" err="1">
                <a:effectLst/>
              </a:rPr>
              <a:t>prekovremenog</a:t>
            </a:r>
            <a:r>
              <a:rPr lang="en-US" sz="2400" b="0" i="0" dirty="0">
                <a:effectLst/>
              </a:rPr>
              <a:t> </a:t>
            </a:r>
            <a:r>
              <a:rPr lang="en-US" sz="2400" b="0" i="0" dirty="0" err="1">
                <a:effectLst/>
              </a:rPr>
              <a:t>rada</a:t>
            </a:r>
            <a:r>
              <a:rPr lang="en-US" sz="2400" b="0" i="0" dirty="0">
                <a:effectLst/>
              </a:rPr>
              <a:t> do </a:t>
            </a:r>
            <a:r>
              <a:rPr lang="en-US" sz="2400" b="1" i="0" dirty="0">
                <a:effectLst/>
              </a:rPr>
              <a:t>230</a:t>
            </a:r>
            <a:r>
              <a:rPr lang="en-US" sz="2400" b="0" i="0" dirty="0">
                <a:effectLst/>
              </a:rPr>
              <a:t> </a:t>
            </a:r>
            <a:r>
              <a:rPr lang="en-US" sz="2400" b="0" i="0" dirty="0" err="1">
                <a:effectLst/>
              </a:rPr>
              <a:t>časova</a:t>
            </a:r>
            <a:r>
              <a:rPr lang="en-US" sz="2400" b="0" i="0" dirty="0">
                <a:effectLst/>
              </a:rPr>
              <a:t> </a:t>
            </a:r>
            <a:r>
              <a:rPr lang="en-US" sz="2400" b="0" i="0" dirty="0" err="1">
                <a:effectLst/>
              </a:rPr>
              <a:t>godišnje</a:t>
            </a:r>
            <a:r>
              <a:rPr lang="en-US" sz="2400" b="0" i="0" dirty="0">
                <a:effectLst/>
              </a:rPr>
              <a:t>.</a:t>
            </a:r>
            <a:endParaRPr lang="sr-Latn-BA" sz="2400" b="0" i="0" dirty="0">
              <a:effectLst/>
            </a:endParaRPr>
          </a:p>
          <a:p>
            <a:pPr algn="just"/>
            <a:r>
              <a:rPr lang="sr-Latn-BA" sz="2400" b="0" i="0" dirty="0">
                <a:effectLst/>
              </a:rPr>
              <a:t>Odlukom o otvrđivanju plate, visine primanja po osnovu rada i visine pomoći radnika Vlade RS, utvrđeno je da </a:t>
            </a:r>
            <a:r>
              <a:rPr lang="sr-Latn-BA" sz="2400" b="1" i="0" dirty="0">
                <a:effectLst/>
              </a:rPr>
              <a:t>se osnovna plata radnika uveća po osnovu prekovremenog rada za 25 %. </a:t>
            </a:r>
            <a:endParaRPr lang="en-US" sz="2400" b="1" i="0" dirty="0">
              <a:effectLst/>
            </a:endParaRPr>
          </a:p>
          <a:p>
            <a:endParaRPr lang="sr-Latn-BA" b="0" i="0" dirty="0">
              <a:solidFill>
                <a:srgbClr val="666666"/>
              </a:solidFill>
              <a:effectLst/>
              <a:latin typeface="Arial" panose="020B0604020202020204" pitchFamily="34" charset="0"/>
            </a:endParaRPr>
          </a:p>
        </p:txBody>
      </p:sp>
    </p:spTree>
    <p:extLst>
      <p:ext uri="{BB962C8B-B14F-4D97-AF65-F5344CB8AC3E}">
        <p14:creationId xmlns:p14="http://schemas.microsoft.com/office/powerpoint/2010/main" val="155372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40306-E8B2-137C-6840-00C02E9BF4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ECDD0C-AA6D-D80A-601D-B5A018404923}"/>
              </a:ext>
            </a:extLst>
          </p:cNvPr>
          <p:cNvSpPr>
            <a:spLocks noGrp="1"/>
          </p:cNvSpPr>
          <p:nvPr>
            <p:ph idx="1"/>
          </p:nvPr>
        </p:nvSpPr>
        <p:spPr>
          <a:xfrm>
            <a:off x="628650" y="1253331"/>
            <a:ext cx="7886700" cy="1265425"/>
          </a:xfrm>
        </p:spPr>
        <p:txBody>
          <a:bodyPr/>
          <a:lstStyle/>
          <a:p>
            <a:pPr marL="0" indent="0">
              <a:buNone/>
            </a:pPr>
            <a:endParaRPr lang="sr-Latn-BA" dirty="0"/>
          </a:p>
          <a:p>
            <a:endParaRPr lang="en-US" dirty="0">
              <a:solidFill>
                <a:srgbClr val="666666"/>
              </a:solidFill>
              <a:latin typeface="Arial" panose="020B0604020202020204" pitchFamily="34" charset="0"/>
            </a:endParaRPr>
          </a:p>
        </p:txBody>
      </p:sp>
      <p:sp>
        <p:nvSpPr>
          <p:cNvPr id="5" name="Rectangle 2">
            <a:extLst>
              <a:ext uri="{FF2B5EF4-FFF2-40B4-BE49-F238E27FC236}">
                <a16:creationId xmlns:a16="http://schemas.microsoft.com/office/drawing/2014/main" id="{6F481171-A2C3-655A-D777-C5E761E02D70}"/>
              </a:ext>
            </a:extLst>
          </p:cNvPr>
          <p:cNvSpPr>
            <a:spLocks noChangeArrowheads="1"/>
          </p:cNvSpPr>
          <p:nvPr/>
        </p:nvSpPr>
        <p:spPr bwMode="auto">
          <a:xfrm>
            <a:off x="414338" y="1799185"/>
            <a:ext cx="831532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l" defTabSz="914400" rtl="0" eaLnBrk="0" fontAlgn="base" latinLnBrk="0" hangingPunct="0">
              <a:lnSpc>
                <a:spcPct val="100000"/>
              </a:lnSpc>
              <a:spcBef>
                <a:spcPct val="0"/>
              </a:spcBef>
              <a:spcAft>
                <a:spcPct val="0"/>
              </a:spcAft>
              <a:buClrTx/>
              <a:buSzTx/>
              <a:tabLst/>
            </a:pPr>
            <a:r>
              <a:rPr lang="sr-Latn-BA" altLang="en-US" sz="4000" dirty="0">
                <a:latin typeface="+mn-lt"/>
              </a:rPr>
              <a:t>	</a:t>
            </a:r>
            <a:r>
              <a:rPr lang="en-US" altLang="en-US" sz="4000" dirty="0" err="1">
                <a:solidFill>
                  <a:srgbClr val="FF0000"/>
                </a:solidFill>
                <a:latin typeface="+mn-lt"/>
              </a:rPr>
              <a:t>Prekovremeni</a:t>
            </a:r>
            <a:r>
              <a:rPr lang="en-US" altLang="en-US" sz="4000" dirty="0">
                <a:solidFill>
                  <a:srgbClr val="FF0000"/>
                </a:solidFill>
                <a:latin typeface="+mn-lt"/>
              </a:rPr>
              <a:t> rad je </a:t>
            </a:r>
            <a:r>
              <a:rPr lang="en-US" altLang="en-US" sz="4000" dirty="0" err="1">
                <a:solidFill>
                  <a:srgbClr val="FF0000"/>
                </a:solidFill>
                <a:latin typeface="+mn-lt"/>
              </a:rPr>
              <a:t>zabranjen</a:t>
            </a:r>
            <a:r>
              <a:rPr lang="en-US" altLang="en-US" sz="4000" dirty="0">
                <a:solidFill>
                  <a:srgbClr val="FF0000"/>
                </a:solidFill>
                <a:latin typeface="+mn-lt"/>
              </a:rPr>
              <a:t>:</a:t>
            </a:r>
            <a:endParaRPr lang="sr-Latn-BA" altLang="en-US" sz="4000" dirty="0">
              <a:solidFill>
                <a:srgbClr val="FF0000"/>
              </a:solidFill>
              <a:latin typeface="+mn-lt"/>
            </a:endParaRPr>
          </a:p>
          <a:p>
            <a:pPr marR="0" lvl="0" algn="l" defTabSz="914400" rtl="0" eaLnBrk="0" fontAlgn="base" latinLnBrk="0" hangingPunct="0">
              <a:lnSpc>
                <a:spcPct val="100000"/>
              </a:lnSpc>
              <a:spcBef>
                <a:spcPct val="0"/>
              </a:spcBef>
              <a:spcAft>
                <a:spcPct val="0"/>
              </a:spcAft>
              <a:buClrTx/>
              <a:buSzTx/>
              <a:tabLst/>
            </a:pPr>
            <a:endParaRPr lang="en-US" altLang="en-US" sz="2800" dirty="0">
              <a:solidFill>
                <a:srgbClr val="FF0000"/>
              </a:solidFill>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dirty="0">
                <a:latin typeface="+mn-lt"/>
              </a:rPr>
              <a:t>1) </a:t>
            </a:r>
            <a:r>
              <a:rPr lang="en-US" altLang="en-US" sz="2800" dirty="0" err="1">
                <a:latin typeface="+mn-lt"/>
              </a:rPr>
              <a:t>radnicima</a:t>
            </a:r>
            <a:r>
              <a:rPr lang="en-US" altLang="en-US" sz="2800" dirty="0">
                <a:latin typeface="+mn-lt"/>
              </a:rPr>
              <a:t> </a:t>
            </a:r>
            <a:r>
              <a:rPr lang="en-US" altLang="en-US" sz="2800" dirty="0" err="1">
                <a:latin typeface="+mn-lt"/>
              </a:rPr>
              <a:t>mlađim</a:t>
            </a:r>
            <a:r>
              <a:rPr lang="en-US" altLang="en-US" sz="2800" dirty="0">
                <a:latin typeface="+mn-lt"/>
              </a:rPr>
              <a:t> od 18 </a:t>
            </a:r>
            <a:r>
              <a:rPr lang="en-US" altLang="en-US" sz="2800" dirty="0" err="1">
                <a:latin typeface="+mn-lt"/>
              </a:rPr>
              <a:t>godina</a:t>
            </a:r>
            <a:r>
              <a:rPr lang="en-US" altLang="en-US" sz="2800" dirty="0">
                <a:latin typeface="+mn-lt"/>
              </a:rPr>
              <a:t> </a:t>
            </a:r>
            <a:r>
              <a:rPr lang="en-US" altLang="en-US" sz="2800" dirty="0" err="1">
                <a:latin typeface="+mn-lt"/>
              </a:rPr>
              <a:t>života</a:t>
            </a:r>
            <a:r>
              <a:rPr lang="en-US" altLang="en-US" sz="2800" dirty="0">
                <a:latin typeface="+mn-lt"/>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dirty="0">
                <a:latin typeface="+mn-lt"/>
              </a:rPr>
              <a:t>2) </a:t>
            </a:r>
            <a:r>
              <a:rPr lang="en-US" altLang="en-US" sz="2800" dirty="0" err="1">
                <a:latin typeface="+mn-lt"/>
              </a:rPr>
              <a:t>trudnim</a:t>
            </a:r>
            <a:r>
              <a:rPr lang="en-US" altLang="en-US" sz="2800" dirty="0">
                <a:latin typeface="+mn-lt"/>
              </a:rPr>
              <a:t> </a:t>
            </a:r>
            <a:r>
              <a:rPr lang="en-US" altLang="en-US" sz="2800" dirty="0" err="1">
                <a:latin typeface="+mn-lt"/>
              </a:rPr>
              <a:t>ženama</a:t>
            </a:r>
            <a:r>
              <a:rPr lang="en-US" altLang="en-US" sz="2800" dirty="0">
                <a:latin typeface="+mn-lt"/>
              </a:rPr>
              <a:t> </a:t>
            </a:r>
            <a:r>
              <a:rPr lang="en-US" altLang="en-US" sz="2800" dirty="0" err="1">
                <a:latin typeface="+mn-lt"/>
              </a:rPr>
              <a:t>i</a:t>
            </a:r>
            <a:r>
              <a:rPr lang="en-US" altLang="en-US" sz="2800" dirty="0">
                <a:latin typeface="+mn-lt"/>
              </a:rPr>
              <a:t> </a:t>
            </a:r>
            <a:r>
              <a:rPr lang="en-US" altLang="en-US" sz="2800" dirty="0" err="1">
                <a:latin typeface="+mn-lt"/>
              </a:rPr>
              <a:t>majkama</a:t>
            </a:r>
            <a:r>
              <a:rPr lang="en-US" altLang="en-US" sz="2800" dirty="0">
                <a:latin typeface="+mn-lt"/>
              </a:rPr>
              <a:t> </a:t>
            </a:r>
            <a:r>
              <a:rPr lang="en-US" altLang="en-US" sz="2800" dirty="0" err="1">
                <a:latin typeface="+mn-lt"/>
              </a:rPr>
              <a:t>sa</a:t>
            </a:r>
            <a:r>
              <a:rPr lang="en-US" altLang="en-US" sz="2800" dirty="0">
                <a:latin typeface="+mn-lt"/>
              </a:rPr>
              <a:t> </a:t>
            </a:r>
            <a:r>
              <a:rPr lang="en-US" altLang="en-US" sz="2800" dirty="0" err="1">
                <a:latin typeface="+mn-lt"/>
              </a:rPr>
              <a:t>djetetom</a:t>
            </a:r>
            <a:r>
              <a:rPr lang="en-US" altLang="en-US" sz="2800" dirty="0">
                <a:latin typeface="+mn-lt"/>
              </a:rPr>
              <a:t> do tri </a:t>
            </a:r>
            <a:r>
              <a:rPr lang="en-US" altLang="en-US" sz="2800" dirty="0" err="1">
                <a:latin typeface="+mn-lt"/>
              </a:rPr>
              <a:t>godine</a:t>
            </a:r>
            <a:r>
              <a:rPr lang="en-US" altLang="en-US" sz="2800" dirty="0">
                <a:latin typeface="+mn-lt"/>
              </a:rPr>
              <a:t> </a:t>
            </a:r>
            <a:r>
              <a:rPr lang="en-US" altLang="en-US" sz="2800" dirty="0" err="1">
                <a:latin typeface="+mn-lt"/>
              </a:rPr>
              <a:t>života</a:t>
            </a:r>
            <a:r>
              <a:rPr lang="en-US" altLang="en-US" sz="2800" dirty="0">
                <a:latin typeface="+mn-lt"/>
              </a:rPr>
              <a:t> </a:t>
            </a:r>
            <a:r>
              <a:rPr lang="en-US" altLang="en-US" sz="2800" dirty="0" err="1">
                <a:latin typeface="+mn-lt"/>
              </a:rPr>
              <a:t>i</a:t>
            </a:r>
            <a:endParaRPr lang="en-US" altLang="en-US" sz="28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dirty="0">
                <a:latin typeface="+mn-lt"/>
              </a:rPr>
              <a:t>3) </a:t>
            </a:r>
            <a:r>
              <a:rPr lang="en-US" altLang="en-US" sz="2800" dirty="0" err="1">
                <a:latin typeface="+mn-lt"/>
              </a:rPr>
              <a:t>samohranom</a:t>
            </a:r>
            <a:r>
              <a:rPr lang="en-US" altLang="en-US" sz="2800" dirty="0">
                <a:latin typeface="+mn-lt"/>
              </a:rPr>
              <a:t> </a:t>
            </a:r>
            <a:r>
              <a:rPr lang="en-US" altLang="en-US" sz="2800" dirty="0" err="1">
                <a:latin typeface="+mn-lt"/>
              </a:rPr>
              <a:t>roditelju</a:t>
            </a:r>
            <a:r>
              <a:rPr lang="en-US" altLang="en-US" sz="2800" dirty="0">
                <a:latin typeface="+mn-lt"/>
              </a:rPr>
              <a:t> </a:t>
            </a:r>
            <a:r>
              <a:rPr lang="en-US" altLang="en-US" sz="2800" dirty="0" err="1">
                <a:latin typeface="+mn-lt"/>
              </a:rPr>
              <a:t>ili</a:t>
            </a:r>
            <a:r>
              <a:rPr lang="en-US" altLang="en-US" sz="2800" dirty="0">
                <a:latin typeface="+mn-lt"/>
              </a:rPr>
              <a:t> </a:t>
            </a:r>
            <a:r>
              <a:rPr lang="en-US" altLang="en-US" sz="2800" dirty="0" err="1">
                <a:latin typeface="+mn-lt"/>
              </a:rPr>
              <a:t>usvojiocu</a:t>
            </a:r>
            <a:r>
              <a:rPr lang="en-US" altLang="en-US" sz="2800" dirty="0">
                <a:latin typeface="+mn-lt"/>
              </a:rPr>
              <a:t> </a:t>
            </a:r>
            <a:r>
              <a:rPr lang="en-US" altLang="en-US" sz="2800" dirty="0" err="1">
                <a:latin typeface="+mn-lt"/>
              </a:rPr>
              <a:t>djeteta</a:t>
            </a:r>
            <a:r>
              <a:rPr lang="en-US" altLang="en-US" sz="2800" dirty="0">
                <a:latin typeface="+mn-lt"/>
              </a:rPr>
              <a:t> </a:t>
            </a:r>
            <a:r>
              <a:rPr lang="en-US" altLang="en-US" sz="2800" dirty="0" err="1">
                <a:latin typeface="+mn-lt"/>
              </a:rPr>
              <a:t>mlađeg</a:t>
            </a:r>
            <a:r>
              <a:rPr lang="en-US" altLang="en-US" sz="2800" dirty="0">
                <a:latin typeface="+mn-lt"/>
              </a:rPr>
              <a:t> od </a:t>
            </a:r>
            <a:r>
              <a:rPr lang="en-US" altLang="en-US" sz="2800" dirty="0" err="1">
                <a:latin typeface="+mn-lt"/>
              </a:rPr>
              <a:t>šest</a:t>
            </a:r>
            <a:r>
              <a:rPr lang="en-US" altLang="en-US" sz="2800" dirty="0">
                <a:latin typeface="+mn-lt"/>
              </a:rPr>
              <a:t> </a:t>
            </a:r>
            <a:r>
              <a:rPr lang="en-US" altLang="en-US" sz="2800" dirty="0" err="1">
                <a:latin typeface="+mn-lt"/>
              </a:rPr>
              <a:t>godina</a:t>
            </a:r>
            <a:r>
              <a:rPr lang="en-US" altLang="en-US" sz="2800" dirty="0">
                <a:latin typeface="+mn-lt"/>
              </a:rPr>
              <a:t> </a:t>
            </a:r>
            <a:r>
              <a:rPr lang="en-US" altLang="en-US" sz="2800" dirty="0" err="1">
                <a:latin typeface="+mn-lt"/>
              </a:rPr>
              <a:t>života</a:t>
            </a:r>
            <a:r>
              <a:rPr lang="en-US" altLang="en-US" sz="2800" dirty="0">
                <a:latin typeface="+mn-lt"/>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dirty="0" err="1">
                <a:latin typeface="+mn-lt"/>
              </a:rPr>
              <a:t>Izuzetno</a:t>
            </a:r>
            <a:r>
              <a:rPr lang="en-US" altLang="en-US" sz="2800" dirty="0">
                <a:latin typeface="+mn-lt"/>
              </a:rPr>
              <a:t>, </a:t>
            </a:r>
            <a:r>
              <a:rPr lang="en-US" altLang="en-US" sz="2800" dirty="0" err="1">
                <a:latin typeface="+mn-lt"/>
              </a:rPr>
              <a:t>radnicima</a:t>
            </a:r>
            <a:r>
              <a:rPr lang="en-US" altLang="en-US" sz="2800" dirty="0">
                <a:latin typeface="+mn-lt"/>
              </a:rPr>
              <a:t>. t. 2) </a:t>
            </a:r>
            <a:r>
              <a:rPr lang="en-US" altLang="en-US" sz="2800" dirty="0" err="1">
                <a:latin typeface="+mn-lt"/>
              </a:rPr>
              <a:t>i</a:t>
            </a:r>
            <a:r>
              <a:rPr lang="en-US" altLang="en-US" sz="2800" dirty="0">
                <a:latin typeface="+mn-lt"/>
              </a:rPr>
              <a:t> 3), </a:t>
            </a:r>
            <a:r>
              <a:rPr lang="en-US" altLang="en-US" sz="2800" dirty="0" err="1">
                <a:latin typeface="+mn-lt"/>
              </a:rPr>
              <a:t>na</a:t>
            </a:r>
            <a:r>
              <a:rPr lang="en-US" altLang="en-US" sz="2800" dirty="0">
                <a:latin typeface="+mn-lt"/>
              </a:rPr>
              <a:t> </a:t>
            </a:r>
            <a:r>
              <a:rPr lang="en-US" altLang="en-US" sz="2800" dirty="0" err="1">
                <a:latin typeface="+mn-lt"/>
              </a:rPr>
              <a:t>njihov</a:t>
            </a:r>
            <a:r>
              <a:rPr lang="en-US" altLang="en-US" sz="2800" dirty="0">
                <a:latin typeface="+mn-lt"/>
              </a:rPr>
              <a:t> </a:t>
            </a:r>
            <a:r>
              <a:rPr lang="en-US" altLang="en-US" sz="2800" dirty="0" err="1">
                <a:latin typeface="+mn-lt"/>
              </a:rPr>
              <a:t>pismeni</a:t>
            </a:r>
            <a:r>
              <a:rPr lang="en-US" altLang="en-US" sz="2800" dirty="0">
                <a:latin typeface="+mn-lt"/>
              </a:rPr>
              <a:t> </a:t>
            </a:r>
            <a:r>
              <a:rPr lang="en-US" altLang="en-US" sz="2800" dirty="0" err="1">
                <a:latin typeface="+mn-lt"/>
              </a:rPr>
              <a:t>zahtjev</a:t>
            </a:r>
            <a:r>
              <a:rPr lang="en-US" altLang="en-US" sz="2800" dirty="0">
                <a:latin typeface="+mn-lt"/>
              </a:rPr>
              <a:t>, </a:t>
            </a:r>
            <a:r>
              <a:rPr lang="en-US" altLang="en-US" sz="2800" dirty="0" err="1">
                <a:latin typeface="+mn-lt"/>
              </a:rPr>
              <a:t>poslodavac</a:t>
            </a:r>
            <a:r>
              <a:rPr lang="en-US" altLang="en-US" sz="2800" dirty="0">
                <a:latin typeface="+mn-lt"/>
              </a:rPr>
              <a:t> </a:t>
            </a:r>
            <a:r>
              <a:rPr lang="en-US" altLang="en-US" sz="2800" dirty="0" err="1">
                <a:latin typeface="+mn-lt"/>
              </a:rPr>
              <a:t>može</a:t>
            </a:r>
            <a:r>
              <a:rPr lang="en-US" altLang="en-US" sz="2800" dirty="0">
                <a:latin typeface="+mn-lt"/>
              </a:rPr>
              <a:t> </a:t>
            </a:r>
            <a:r>
              <a:rPr lang="en-US" altLang="en-US" sz="2800" dirty="0" err="1">
                <a:latin typeface="+mn-lt"/>
              </a:rPr>
              <a:t>odobriti</a:t>
            </a:r>
            <a:r>
              <a:rPr lang="en-US" altLang="en-US" sz="2800" dirty="0">
                <a:latin typeface="+mn-lt"/>
              </a:rPr>
              <a:t> da </a:t>
            </a:r>
            <a:r>
              <a:rPr lang="en-US" altLang="en-US" sz="2800" dirty="0" err="1">
                <a:latin typeface="+mn-lt"/>
              </a:rPr>
              <a:t>rade</a:t>
            </a:r>
            <a:r>
              <a:rPr lang="en-US" altLang="en-US" sz="2800" dirty="0">
                <a:latin typeface="+mn-lt"/>
              </a:rPr>
              <a:t> </a:t>
            </a:r>
            <a:r>
              <a:rPr lang="en-US" altLang="en-US" sz="2800" dirty="0" err="1">
                <a:latin typeface="+mn-lt"/>
              </a:rPr>
              <a:t>prekovremeno</a:t>
            </a:r>
            <a:r>
              <a:rPr lang="en-US" altLang="en-US" sz="2800" dirty="0">
                <a:latin typeface="+mn-lt"/>
              </a:rPr>
              <a:t>.</a:t>
            </a:r>
          </a:p>
        </p:txBody>
      </p:sp>
    </p:spTree>
    <p:extLst>
      <p:ext uri="{BB962C8B-B14F-4D97-AF65-F5344CB8AC3E}">
        <p14:creationId xmlns:p14="http://schemas.microsoft.com/office/powerpoint/2010/main" val="323235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 calcmode="lin" valueType="num">
                                      <p:cBhvr>
                                        <p:cTn id="12"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5">
                                            <p:txEl>
                                              <p:pRg st="3" end="3"/>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 calcmode="lin" valueType="num">
                                      <p:cBhvr>
                                        <p:cTn id="1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5">
                                            <p:txEl>
                                              <p:pRg st="4" end="4"/>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 calcmode="lin" valueType="num">
                                      <p:cBhvr>
                                        <p:cTn id="2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31A8F0-DF23-8649-8B7C-128C8C386948}"/>
              </a:ext>
            </a:extLst>
          </p:cNvPr>
          <p:cNvSpPr>
            <a:spLocks noGrp="1"/>
          </p:cNvSpPr>
          <p:nvPr>
            <p:ph idx="1"/>
          </p:nvPr>
        </p:nvSpPr>
        <p:spPr>
          <a:xfrm>
            <a:off x="628650" y="1529542"/>
            <a:ext cx="8058150" cy="5147483"/>
          </a:xfrm>
        </p:spPr>
        <p:txBody>
          <a:bodyPr>
            <a:normAutofit fontScale="70000" lnSpcReduction="20000"/>
          </a:bodyPr>
          <a:lstStyle/>
          <a:p>
            <a:pPr algn="just"/>
            <a:r>
              <a:rPr lang="en-US" b="0" i="0" dirty="0" err="1">
                <a:effectLst/>
              </a:rPr>
              <a:t>Radna</a:t>
            </a:r>
            <a:r>
              <a:rPr lang="en-US" b="0" i="0" dirty="0">
                <a:effectLst/>
              </a:rPr>
              <a:t> </a:t>
            </a:r>
            <a:r>
              <a:rPr lang="en-US" b="0" i="0" dirty="0" err="1">
                <a:effectLst/>
              </a:rPr>
              <a:t>sedmica</a:t>
            </a:r>
            <a:r>
              <a:rPr lang="en-US" b="0" i="0" dirty="0">
                <a:effectLst/>
              </a:rPr>
              <a:t>, po </a:t>
            </a:r>
            <a:r>
              <a:rPr lang="en-US" b="0" i="0" dirty="0" err="1">
                <a:effectLst/>
              </a:rPr>
              <a:t>pravilu</a:t>
            </a:r>
            <a:r>
              <a:rPr lang="en-US" b="0" i="0" dirty="0">
                <a:effectLst/>
              </a:rPr>
              <a:t>, </a:t>
            </a:r>
            <a:r>
              <a:rPr lang="en-US" b="0" i="0" dirty="0" err="1">
                <a:effectLst/>
              </a:rPr>
              <a:t>traje</a:t>
            </a:r>
            <a:r>
              <a:rPr lang="en-US" b="0" i="0" dirty="0">
                <a:effectLst/>
              </a:rPr>
              <a:t> </a:t>
            </a:r>
            <a:r>
              <a:rPr lang="en-US" b="1" i="0" dirty="0">
                <a:effectLst/>
              </a:rPr>
              <a:t>pet </a:t>
            </a:r>
            <a:r>
              <a:rPr lang="en-US" b="1" i="0" dirty="0" err="1">
                <a:effectLst/>
              </a:rPr>
              <a:t>radnih</a:t>
            </a:r>
            <a:r>
              <a:rPr lang="en-US" b="1" i="0" dirty="0">
                <a:effectLst/>
              </a:rPr>
              <a:t> dana</a:t>
            </a:r>
            <a:r>
              <a:rPr lang="en-US" b="0" i="0" dirty="0">
                <a:effectLst/>
              </a:rPr>
              <a:t>.</a:t>
            </a:r>
          </a:p>
          <a:p>
            <a:pPr algn="just"/>
            <a:r>
              <a:rPr lang="en-US" b="0" i="0" dirty="0" err="1">
                <a:effectLst/>
              </a:rPr>
              <a:t>Radni</a:t>
            </a:r>
            <a:r>
              <a:rPr lang="en-US" b="0" i="0" dirty="0">
                <a:effectLst/>
              </a:rPr>
              <a:t> dan, po </a:t>
            </a:r>
            <a:r>
              <a:rPr lang="en-US" b="0" i="0" dirty="0" err="1">
                <a:effectLst/>
              </a:rPr>
              <a:t>pravilu</a:t>
            </a:r>
            <a:r>
              <a:rPr lang="en-US" b="0" i="0" dirty="0">
                <a:effectLst/>
              </a:rPr>
              <a:t>, </a:t>
            </a:r>
            <a:r>
              <a:rPr lang="en-US" b="0" i="0" dirty="0" err="1">
                <a:effectLst/>
              </a:rPr>
              <a:t>traje</a:t>
            </a:r>
            <a:r>
              <a:rPr lang="en-US" b="0" i="0" dirty="0">
                <a:effectLst/>
              </a:rPr>
              <a:t> </a:t>
            </a:r>
            <a:r>
              <a:rPr lang="en-US" b="1" i="0" dirty="0" err="1">
                <a:effectLst/>
              </a:rPr>
              <a:t>osam</a:t>
            </a:r>
            <a:r>
              <a:rPr lang="en-US" b="1" i="0" dirty="0">
                <a:effectLst/>
              </a:rPr>
              <a:t> </a:t>
            </a:r>
            <a:r>
              <a:rPr lang="en-US" b="1" i="0" dirty="0" err="1">
                <a:effectLst/>
              </a:rPr>
              <a:t>časova</a:t>
            </a:r>
            <a:r>
              <a:rPr lang="en-US" b="0" i="0" dirty="0">
                <a:effectLst/>
              </a:rPr>
              <a:t>.</a:t>
            </a:r>
          </a:p>
          <a:p>
            <a:pPr algn="just"/>
            <a:r>
              <a:rPr lang="en-US" b="0" i="0" dirty="0" err="1">
                <a:effectLst/>
              </a:rPr>
              <a:t>Raspored</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u </a:t>
            </a:r>
            <a:r>
              <a:rPr lang="en-US" b="0" i="0" dirty="0" err="1">
                <a:effectLst/>
              </a:rPr>
              <a:t>okviru</a:t>
            </a:r>
            <a:r>
              <a:rPr lang="en-US" b="0" i="0" dirty="0">
                <a:effectLst/>
              </a:rPr>
              <a:t> </a:t>
            </a:r>
            <a:r>
              <a:rPr lang="en-US" b="0" i="0" dirty="0" err="1">
                <a:effectLst/>
              </a:rPr>
              <a:t>radne</a:t>
            </a:r>
            <a:r>
              <a:rPr lang="en-US" b="0" i="0" dirty="0">
                <a:effectLst/>
              </a:rPr>
              <a:t> </a:t>
            </a:r>
            <a:r>
              <a:rPr lang="en-US" b="0" i="0" dirty="0" err="1">
                <a:effectLst/>
              </a:rPr>
              <a:t>sedmice</a:t>
            </a:r>
            <a:r>
              <a:rPr lang="en-US" b="0" i="0" dirty="0">
                <a:effectLst/>
              </a:rPr>
              <a:t> </a:t>
            </a:r>
            <a:r>
              <a:rPr lang="en-US" b="0" i="0" dirty="0" err="1">
                <a:effectLst/>
              </a:rPr>
              <a:t>utvrđuje</a:t>
            </a:r>
            <a:r>
              <a:rPr lang="en-US" b="0" i="0" dirty="0">
                <a:effectLst/>
              </a:rPr>
              <a:t> </a:t>
            </a:r>
            <a:r>
              <a:rPr lang="en-US" b="0" i="0" dirty="0" err="1">
                <a:effectLst/>
              </a:rPr>
              <a:t>poslodavac</a:t>
            </a:r>
            <a:r>
              <a:rPr lang="en-US" b="0" i="0" dirty="0">
                <a:effectLst/>
              </a:rPr>
              <a:t>.</a:t>
            </a:r>
          </a:p>
          <a:p>
            <a:pPr algn="just"/>
            <a:r>
              <a:rPr lang="en-US" b="0" i="0" dirty="0" err="1">
                <a:effectLst/>
              </a:rPr>
              <a:t>Poslodavac</a:t>
            </a:r>
            <a:r>
              <a:rPr lang="en-US" b="0" i="0" dirty="0">
                <a:effectLst/>
              </a:rPr>
              <a:t> je </a:t>
            </a:r>
            <a:r>
              <a:rPr lang="en-US" b="0" i="0" dirty="0" err="1">
                <a:effectLst/>
              </a:rPr>
              <a:t>dužan</a:t>
            </a:r>
            <a:r>
              <a:rPr lang="en-US" b="0" i="0" dirty="0">
                <a:effectLst/>
              </a:rPr>
              <a:t> da </a:t>
            </a:r>
            <a:r>
              <a:rPr lang="en-US" b="1" i="0" dirty="0" err="1">
                <a:effectLst/>
              </a:rPr>
              <a:t>izvrši</a:t>
            </a:r>
            <a:r>
              <a:rPr lang="en-US" b="1" i="0" dirty="0">
                <a:effectLst/>
              </a:rPr>
              <a:t> </a:t>
            </a:r>
            <a:r>
              <a:rPr lang="en-US" b="1" i="0" dirty="0" err="1">
                <a:effectLst/>
              </a:rPr>
              <a:t>raspored</a:t>
            </a:r>
            <a:r>
              <a:rPr lang="en-US" b="1" i="0" dirty="0">
                <a:effectLst/>
              </a:rPr>
              <a:t> </a:t>
            </a:r>
            <a:r>
              <a:rPr lang="en-US" b="1" i="0" dirty="0" err="1">
                <a:effectLst/>
              </a:rPr>
              <a:t>radnog</a:t>
            </a:r>
            <a:r>
              <a:rPr lang="en-US" b="1" i="0" dirty="0">
                <a:effectLst/>
              </a:rPr>
              <a:t> </a:t>
            </a:r>
            <a:r>
              <a:rPr lang="en-US" b="1" i="0" dirty="0" err="1">
                <a:effectLst/>
              </a:rPr>
              <a:t>vremena</a:t>
            </a:r>
            <a:r>
              <a:rPr lang="en-US" b="1" i="0" dirty="0">
                <a:effectLst/>
              </a:rPr>
              <a:t> </a:t>
            </a:r>
            <a:r>
              <a:rPr lang="en-US" b="1" i="0" dirty="0" err="1">
                <a:effectLst/>
              </a:rPr>
              <a:t>radnika</a:t>
            </a:r>
            <a:r>
              <a:rPr lang="en-US" b="1" i="0" dirty="0">
                <a:effectLst/>
              </a:rPr>
              <a:t> </a:t>
            </a:r>
            <a:r>
              <a:rPr lang="en-US" b="1" i="0" dirty="0" err="1">
                <a:effectLst/>
              </a:rPr>
              <a:t>najmanje</a:t>
            </a:r>
            <a:r>
              <a:rPr lang="en-US" b="1" i="0" dirty="0">
                <a:effectLst/>
              </a:rPr>
              <a:t> za 30 </a:t>
            </a:r>
            <a:r>
              <a:rPr lang="en-US" b="1" i="0" dirty="0" err="1">
                <a:effectLst/>
              </a:rPr>
              <a:t>narednih</a:t>
            </a:r>
            <a:r>
              <a:rPr lang="en-US" b="1" i="0" dirty="0">
                <a:effectLst/>
              </a:rPr>
              <a:t> dana </a:t>
            </a:r>
            <a:r>
              <a:rPr lang="en-US" b="0" i="0" dirty="0" err="1">
                <a:effectLst/>
              </a:rPr>
              <a:t>i</a:t>
            </a:r>
            <a:r>
              <a:rPr lang="en-US" b="0" i="0" dirty="0">
                <a:effectLst/>
              </a:rPr>
              <a:t> da to </a:t>
            </a:r>
            <a:r>
              <a:rPr lang="en-US" b="1" i="0" dirty="0" err="1">
                <a:effectLst/>
              </a:rPr>
              <a:t>oglasi</a:t>
            </a:r>
            <a:r>
              <a:rPr lang="en-US" b="0" i="0" dirty="0">
                <a:effectLst/>
              </a:rPr>
              <a:t> </a:t>
            </a:r>
            <a:r>
              <a:rPr lang="en-US" b="0" i="0" dirty="0" err="1">
                <a:effectLst/>
              </a:rPr>
              <a:t>na</a:t>
            </a:r>
            <a:r>
              <a:rPr lang="en-US" b="0" i="0" dirty="0">
                <a:effectLst/>
              </a:rPr>
              <a:t> </a:t>
            </a:r>
            <a:r>
              <a:rPr lang="en-US" b="0" i="0" dirty="0" err="1">
                <a:effectLst/>
              </a:rPr>
              <a:t>način</a:t>
            </a:r>
            <a:r>
              <a:rPr lang="en-US" b="0" i="0" dirty="0">
                <a:effectLst/>
              </a:rPr>
              <a:t> koji je </a:t>
            </a:r>
            <a:r>
              <a:rPr lang="en-US" b="0" i="0" dirty="0" err="1">
                <a:effectLst/>
              </a:rPr>
              <a:t>pristupačan</a:t>
            </a:r>
            <a:r>
              <a:rPr lang="en-US" b="0" i="0" dirty="0">
                <a:effectLst/>
              </a:rPr>
              <a:t> </a:t>
            </a:r>
            <a:r>
              <a:rPr lang="en-US" b="0" i="0" dirty="0" err="1">
                <a:effectLst/>
              </a:rPr>
              <a:t>svim</a:t>
            </a:r>
            <a:r>
              <a:rPr lang="en-US" b="0" i="0" dirty="0">
                <a:effectLst/>
              </a:rPr>
              <a:t> </a:t>
            </a:r>
            <a:r>
              <a:rPr lang="en-US" b="0" i="0" dirty="0" err="1">
                <a:effectLst/>
              </a:rPr>
              <a:t>radnicima</a:t>
            </a:r>
            <a:r>
              <a:rPr lang="en-US" b="0" i="0" dirty="0">
                <a:effectLst/>
              </a:rPr>
              <a:t>, </a:t>
            </a:r>
            <a:r>
              <a:rPr lang="en-US" b="0" i="0" dirty="0" err="1">
                <a:effectLst/>
              </a:rPr>
              <a:t>kao</a:t>
            </a:r>
            <a:r>
              <a:rPr lang="en-US" b="0" i="0" dirty="0">
                <a:effectLst/>
              </a:rPr>
              <a:t> </a:t>
            </a:r>
            <a:r>
              <a:rPr lang="en-US" b="0" i="0" dirty="0" err="1">
                <a:effectLst/>
              </a:rPr>
              <a:t>i</a:t>
            </a:r>
            <a:r>
              <a:rPr lang="en-US" b="0" i="0" dirty="0">
                <a:effectLst/>
              </a:rPr>
              <a:t> da </a:t>
            </a:r>
            <a:r>
              <a:rPr lang="en-US" b="0" i="0" dirty="0" err="1">
                <a:effectLst/>
              </a:rPr>
              <a:t>vodi</a:t>
            </a:r>
            <a:r>
              <a:rPr lang="en-US" b="0" i="0" dirty="0">
                <a:effectLst/>
              </a:rPr>
              <a:t> </a:t>
            </a:r>
            <a:r>
              <a:rPr lang="en-US" b="0" i="0" dirty="0" err="1">
                <a:effectLst/>
              </a:rPr>
              <a:t>dnevnu</a:t>
            </a:r>
            <a:r>
              <a:rPr lang="en-US" b="0" i="0" dirty="0">
                <a:effectLst/>
              </a:rPr>
              <a:t> </a:t>
            </a:r>
            <a:r>
              <a:rPr lang="en-US" b="0" i="0" dirty="0" err="1">
                <a:effectLst/>
              </a:rPr>
              <a:t>evidenciju</a:t>
            </a:r>
            <a:r>
              <a:rPr lang="en-US" b="0" i="0" dirty="0">
                <a:effectLst/>
              </a:rPr>
              <a:t> o </a:t>
            </a:r>
            <a:r>
              <a:rPr lang="en-US" b="0" i="0" dirty="0" err="1">
                <a:effectLst/>
              </a:rPr>
              <a:t>prisustvu</a:t>
            </a:r>
            <a:r>
              <a:rPr lang="en-US" b="0" i="0" dirty="0">
                <a:effectLst/>
              </a:rPr>
              <a:t> </a:t>
            </a:r>
            <a:r>
              <a:rPr lang="en-US" b="0" i="0" dirty="0" err="1">
                <a:effectLst/>
              </a:rPr>
              <a:t>radnika</a:t>
            </a:r>
            <a:r>
              <a:rPr lang="en-US" b="0" i="0" dirty="0">
                <a:effectLst/>
              </a:rPr>
              <a:t> </a:t>
            </a:r>
            <a:r>
              <a:rPr lang="en-US" b="0" i="0" dirty="0" err="1">
                <a:effectLst/>
              </a:rPr>
              <a:t>na</a:t>
            </a:r>
            <a:r>
              <a:rPr lang="en-US" b="0" i="0" dirty="0">
                <a:effectLst/>
              </a:rPr>
              <a:t> </a:t>
            </a:r>
            <a:r>
              <a:rPr lang="en-US" b="0" i="0" dirty="0" err="1">
                <a:effectLst/>
              </a:rPr>
              <a:t>radu</a:t>
            </a:r>
            <a:r>
              <a:rPr lang="en-US" b="0" i="0" dirty="0">
                <a:effectLst/>
              </a:rPr>
              <a:t>.</a:t>
            </a:r>
          </a:p>
          <a:p>
            <a:pPr algn="just"/>
            <a:r>
              <a:rPr lang="en-US" b="0" i="0" dirty="0">
                <a:effectLst/>
              </a:rPr>
              <a:t>U </a:t>
            </a:r>
            <a:r>
              <a:rPr lang="en-US" b="0" i="0" dirty="0" err="1">
                <a:effectLst/>
              </a:rPr>
              <a:t>evidenciji</a:t>
            </a:r>
            <a:r>
              <a:rPr lang="en-US" b="0" i="0" dirty="0">
                <a:effectLst/>
              </a:rPr>
              <a:t> </a:t>
            </a:r>
            <a:r>
              <a:rPr lang="en-US" b="0" i="0" dirty="0" err="1">
                <a:effectLst/>
              </a:rPr>
              <a:t>iz</a:t>
            </a:r>
            <a:r>
              <a:rPr lang="en-US" b="0" i="0" dirty="0">
                <a:effectLst/>
              </a:rPr>
              <a:t> </a:t>
            </a:r>
            <a:r>
              <a:rPr lang="en-US" b="0" i="0" dirty="0" err="1">
                <a:effectLst/>
              </a:rPr>
              <a:t>stava</a:t>
            </a:r>
            <a:r>
              <a:rPr lang="en-US" b="0" i="0" dirty="0">
                <a:effectLst/>
              </a:rPr>
              <a:t> 4. </a:t>
            </a:r>
            <a:r>
              <a:rPr lang="en-US" b="0" i="0" dirty="0" err="1">
                <a:effectLst/>
              </a:rPr>
              <a:t>poslodavac</a:t>
            </a:r>
            <a:r>
              <a:rPr lang="en-US" b="0" i="0" dirty="0">
                <a:effectLst/>
              </a:rPr>
              <a:t> je </a:t>
            </a:r>
            <a:r>
              <a:rPr lang="en-US" b="0" i="0" dirty="0" err="1">
                <a:effectLst/>
              </a:rPr>
              <a:t>dužan</a:t>
            </a:r>
            <a:r>
              <a:rPr lang="en-US" b="0" i="0" dirty="0">
                <a:effectLst/>
              </a:rPr>
              <a:t> da </a:t>
            </a:r>
            <a:r>
              <a:rPr lang="en-US" b="0" i="0" dirty="0" err="1">
                <a:effectLst/>
              </a:rPr>
              <a:t>navede</a:t>
            </a:r>
            <a:r>
              <a:rPr lang="en-US" b="0" i="0" dirty="0">
                <a:effectLst/>
              </a:rPr>
              <a:t> </a:t>
            </a:r>
            <a:r>
              <a:rPr lang="en-US" b="0" i="0" dirty="0" err="1">
                <a:effectLst/>
              </a:rPr>
              <a:t>vrijeme</a:t>
            </a:r>
            <a:r>
              <a:rPr lang="en-US" b="0" i="0" dirty="0">
                <a:effectLst/>
              </a:rPr>
              <a:t> </a:t>
            </a:r>
            <a:r>
              <a:rPr lang="en-US" b="0" i="0" dirty="0" err="1">
                <a:effectLst/>
              </a:rPr>
              <a:t>početka</a:t>
            </a:r>
            <a:r>
              <a:rPr lang="en-US" b="0" i="0" dirty="0">
                <a:effectLst/>
              </a:rPr>
              <a:t> </a:t>
            </a:r>
            <a:r>
              <a:rPr lang="en-US" b="0" i="0" dirty="0" err="1">
                <a:effectLst/>
              </a:rPr>
              <a:t>i</a:t>
            </a:r>
            <a:r>
              <a:rPr lang="en-US" b="0" i="0" dirty="0">
                <a:effectLst/>
              </a:rPr>
              <a:t> </a:t>
            </a:r>
            <a:r>
              <a:rPr lang="en-US" b="0" i="0" dirty="0" err="1">
                <a:effectLst/>
              </a:rPr>
              <a:t>završetka</a:t>
            </a:r>
            <a:r>
              <a:rPr lang="en-US" b="0" i="0" dirty="0">
                <a:effectLst/>
              </a:rPr>
              <a:t> </a:t>
            </a:r>
            <a:r>
              <a:rPr lang="en-US" b="0" i="0" dirty="0" err="1">
                <a:effectLst/>
              </a:rPr>
              <a:t>dnevnog</a:t>
            </a:r>
            <a:r>
              <a:rPr lang="en-US" b="0" i="0" dirty="0">
                <a:effectLst/>
              </a:rPr>
              <a:t> </a:t>
            </a:r>
            <a:r>
              <a:rPr lang="en-US" b="0" i="0" dirty="0" err="1">
                <a:effectLst/>
              </a:rPr>
              <a:t>rada</a:t>
            </a:r>
            <a:r>
              <a:rPr lang="en-US" b="0" i="0" dirty="0">
                <a:effectLst/>
              </a:rPr>
              <a:t> </a:t>
            </a:r>
            <a:r>
              <a:rPr lang="en-US" b="0" i="0" dirty="0" err="1">
                <a:effectLst/>
              </a:rPr>
              <a:t>radnika</a:t>
            </a:r>
            <a:r>
              <a:rPr lang="en-US" b="0" i="0" dirty="0">
                <a:effectLst/>
              </a:rPr>
              <a:t>.</a:t>
            </a:r>
          </a:p>
          <a:p>
            <a:pPr algn="just"/>
            <a:r>
              <a:rPr lang="en-US" b="0" i="0" dirty="0" err="1">
                <a:effectLst/>
              </a:rPr>
              <a:t>Raspored</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u </a:t>
            </a:r>
            <a:r>
              <a:rPr lang="en-US" b="0" i="0" dirty="0" err="1">
                <a:effectLst/>
              </a:rPr>
              <a:t>određenim</a:t>
            </a:r>
            <a:r>
              <a:rPr lang="en-US" b="0" i="0" dirty="0">
                <a:effectLst/>
              </a:rPr>
              <a:t> </a:t>
            </a:r>
            <a:r>
              <a:rPr lang="en-US" b="0" i="0" dirty="0" err="1">
                <a:effectLst/>
              </a:rPr>
              <a:t>djelatnostima</a:t>
            </a:r>
            <a:r>
              <a:rPr lang="en-US" b="0" i="0" dirty="0">
                <a:effectLst/>
              </a:rPr>
              <a:t> </a:t>
            </a:r>
            <a:r>
              <a:rPr lang="en-US" b="0" i="0" dirty="0" err="1">
                <a:effectLst/>
              </a:rPr>
              <a:t>i</a:t>
            </a:r>
            <a:r>
              <a:rPr lang="en-US" b="0" i="0" dirty="0">
                <a:effectLst/>
              </a:rPr>
              <a:t> </a:t>
            </a:r>
            <a:r>
              <a:rPr lang="en-US" b="0" i="0" dirty="0" err="1">
                <a:effectLst/>
              </a:rPr>
              <a:t>na</a:t>
            </a:r>
            <a:r>
              <a:rPr lang="en-US" b="0" i="0" dirty="0">
                <a:effectLst/>
              </a:rPr>
              <a:t> </a:t>
            </a:r>
            <a:r>
              <a:rPr lang="en-US" b="0" i="0" dirty="0" err="1">
                <a:effectLst/>
              </a:rPr>
              <a:t>određenim</a:t>
            </a:r>
            <a:r>
              <a:rPr lang="en-US" b="0" i="0" dirty="0">
                <a:effectLst/>
              </a:rPr>
              <a:t> </a:t>
            </a:r>
            <a:r>
              <a:rPr lang="en-US" b="0" i="0" dirty="0" err="1">
                <a:effectLst/>
              </a:rPr>
              <a:t>poslovima</a:t>
            </a:r>
            <a:r>
              <a:rPr lang="en-US" b="0" i="0" dirty="0">
                <a:effectLst/>
              </a:rPr>
              <a:t> </a:t>
            </a:r>
            <a:r>
              <a:rPr lang="en-US" b="0" i="0" dirty="0" err="1">
                <a:effectLst/>
              </a:rPr>
              <a:t>odlukom</a:t>
            </a:r>
            <a:r>
              <a:rPr lang="en-US" b="0" i="0" dirty="0">
                <a:effectLst/>
              </a:rPr>
              <a:t> </a:t>
            </a:r>
            <a:r>
              <a:rPr lang="en-US" b="0" i="0" dirty="0" err="1">
                <a:effectLst/>
              </a:rPr>
              <a:t>uređuje</a:t>
            </a:r>
            <a:r>
              <a:rPr lang="en-US" b="0" i="0" dirty="0">
                <a:effectLst/>
              </a:rPr>
              <a:t> </a:t>
            </a:r>
            <a:r>
              <a:rPr lang="en-US" b="0" i="0" dirty="0" err="1">
                <a:effectLst/>
              </a:rPr>
              <a:t>nadležni</a:t>
            </a:r>
            <a:r>
              <a:rPr lang="en-US" b="0" i="0" dirty="0">
                <a:effectLst/>
              </a:rPr>
              <a:t> </a:t>
            </a:r>
            <a:r>
              <a:rPr lang="en-US" b="0" i="0" dirty="0" err="1">
                <a:effectLst/>
              </a:rPr>
              <a:t>republički</a:t>
            </a:r>
            <a:r>
              <a:rPr lang="en-US" b="0" i="0" dirty="0">
                <a:effectLst/>
              </a:rPr>
              <a:t> organ, </a:t>
            </a:r>
            <a:r>
              <a:rPr lang="en-US" b="0" i="0" dirty="0" err="1">
                <a:effectLst/>
              </a:rPr>
              <a:t>odnosno</a:t>
            </a:r>
            <a:r>
              <a:rPr lang="en-US" b="0" i="0" dirty="0">
                <a:effectLst/>
              </a:rPr>
              <a:t> organ </a:t>
            </a:r>
            <a:r>
              <a:rPr lang="en-US" b="0" i="0" dirty="0" err="1">
                <a:effectLst/>
              </a:rPr>
              <a:t>jedinice</a:t>
            </a:r>
            <a:r>
              <a:rPr lang="en-US" b="0" i="0" dirty="0">
                <a:effectLst/>
              </a:rPr>
              <a:t> </a:t>
            </a:r>
            <a:r>
              <a:rPr lang="en-US" b="0" i="0" dirty="0" err="1">
                <a:effectLst/>
              </a:rPr>
              <a:t>lokalne</a:t>
            </a:r>
            <a:r>
              <a:rPr lang="en-US" b="0" i="0" dirty="0">
                <a:effectLst/>
              </a:rPr>
              <a:t> </a:t>
            </a:r>
            <a:r>
              <a:rPr lang="en-US" b="0" i="0" dirty="0" err="1">
                <a:effectLst/>
              </a:rPr>
              <a:t>samouprave</a:t>
            </a:r>
            <a:r>
              <a:rPr lang="en-US" b="0" i="0" dirty="0">
                <a:effectLst/>
              </a:rPr>
              <a:t>.</a:t>
            </a:r>
          </a:p>
          <a:p>
            <a:pPr algn="just"/>
            <a:r>
              <a:rPr lang="en-US" b="0" i="0" dirty="0" err="1">
                <a:effectLst/>
              </a:rPr>
              <a:t>Poslodavac</a:t>
            </a:r>
            <a:r>
              <a:rPr lang="en-US" b="0" i="0" dirty="0">
                <a:effectLst/>
              </a:rPr>
              <a:t> </a:t>
            </a:r>
            <a:r>
              <a:rPr lang="en-US" b="0" i="0" dirty="0" err="1">
                <a:effectLst/>
              </a:rPr>
              <a:t>kod</a:t>
            </a:r>
            <a:r>
              <a:rPr lang="en-US" b="0" i="0" dirty="0">
                <a:effectLst/>
              </a:rPr>
              <a:t> </a:t>
            </a:r>
            <a:r>
              <a:rPr lang="en-US" b="0" i="0" dirty="0" err="1">
                <a:effectLst/>
              </a:rPr>
              <a:t>koga</a:t>
            </a:r>
            <a:r>
              <a:rPr lang="en-US" b="0" i="0" dirty="0">
                <a:effectLst/>
              </a:rPr>
              <a:t> se rad </a:t>
            </a:r>
            <a:r>
              <a:rPr lang="en-US" b="0" i="0" dirty="0" err="1">
                <a:effectLst/>
              </a:rPr>
              <a:t>obavlja</a:t>
            </a:r>
            <a:r>
              <a:rPr lang="en-US" b="0" i="0" dirty="0">
                <a:effectLst/>
              </a:rPr>
              <a:t> u </a:t>
            </a:r>
            <a:r>
              <a:rPr lang="en-US" b="0" i="0" dirty="0" err="1">
                <a:effectLst/>
              </a:rPr>
              <a:t>smjenama</a:t>
            </a:r>
            <a:r>
              <a:rPr lang="en-US" b="0" i="0" dirty="0">
                <a:effectLst/>
              </a:rPr>
              <a:t>, </a:t>
            </a:r>
            <a:r>
              <a:rPr lang="en-US" b="0" i="0" dirty="0" err="1">
                <a:effectLst/>
              </a:rPr>
              <a:t>noću</a:t>
            </a:r>
            <a:r>
              <a:rPr lang="en-US" b="0" i="0" dirty="0">
                <a:effectLst/>
              </a:rPr>
              <a:t> </a:t>
            </a:r>
            <a:r>
              <a:rPr lang="en-US" b="0" i="0" dirty="0" err="1">
                <a:effectLst/>
              </a:rPr>
              <a:t>ili</a:t>
            </a:r>
            <a:r>
              <a:rPr lang="en-US" b="0" i="0" dirty="0">
                <a:effectLst/>
              </a:rPr>
              <a:t> </a:t>
            </a:r>
            <a:r>
              <a:rPr lang="en-US" b="0" i="0" dirty="0" err="1">
                <a:effectLst/>
              </a:rPr>
              <a:t>kada</a:t>
            </a:r>
            <a:r>
              <a:rPr lang="en-US" b="0" i="0" dirty="0">
                <a:effectLst/>
              </a:rPr>
              <a:t> </a:t>
            </a:r>
            <a:r>
              <a:rPr lang="en-US" b="0" i="0" dirty="0" err="1">
                <a:effectLst/>
              </a:rPr>
              <a:t>priroda</a:t>
            </a:r>
            <a:r>
              <a:rPr lang="en-US" b="0" i="0" dirty="0">
                <a:effectLst/>
              </a:rPr>
              <a:t> </a:t>
            </a:r>
            <a:r>
              <a:rPr lang="en-US" b="0" i="0" dirty="0" err="1">
                <a:effectLst/>
              </a:rPr>
              <a:t>posla</a:t>
            </a:r>
            <a:r>
              <a:rPr lang="en-US" b="0" i="0" dirty="0">
                <a:effectLst/>
              </a:rPr>
              <a:t> </a:t>
            </a:r>
            <a:r>
              <a:rPr lang="en-US" b="0" i="0" dirty="0" err="1">
                <a:effectLst/>
              </a:rPr>
              <a:t>i</a:t>
            </a:r>
            <a:r>
              <a:rPr lang="en-US" b="0" i="0" dirty="0">
                <a:effectLst/>
              </a:rPr>
              <a:t> </a:t>
            </a:r>
            <a:r>
              <a:rPr lang="en-US" b="0" i="0" dirty="0" err="1">
                <a:effectLst/>
              </a:rPr>
              <a:t>organizacija</a:t>
            </a:r>
            <a:r>
              <a:rPr lang="en-US" b="0" i="0" dirty="0">
                <a:effectLst/>
              </a:rPr>
              <a:t> </a:t>
            </a:r>
            <a:r>
              <a:rPr lang="en-US" b="0" i="0" dirty="0" err="1">
                <a:effectLst/>
              </a:rPr>
              <a:t>rada</a:t>
            </a:r>
            <a:r>
              <a:rPr lang="en-US" b="0" i="0" dirty="0">
                <a:effectLst/>
              </a:rPr>
              <a:t> to </a:t>
            </a:r>
            <a:r>
              <a:rPr lang="en-US" b="0" i="0" dirty="0" err="1">
                <a:effectLst/>
              </a:rPr>
              <a:t>zahtijeva</a:t>
            </a:r>
            <a:r>
              <a:rPr lang="en-US" b="0" i="0" dirty="0">
                <a:effectLst/>
              </a:rPr>
              <a:t>, </a:t>
            </a:r>
            <a:r>
              <a:rPr lang="en-US" b="0" i="0" dirty="0" err="1">
                <a:effectLst/>
              </a:rPr>
              <a:t>radnu</a:t>
            </a:r>
            <a:r>
              <a:rPr lang="en-US" b="0" i="0" dirty="0">
                <a:effectLst/>
              </a:rPr>
              <a:t> </a:t>
            </a:r>
            <a:r>
              <a:rPr lang="en-US" b="0" i="0" dirty="0" err="1">
                <a:effectLst/>
              </a:rPr>
              <a:t>sedmicu</a:t>
            </a:r>
            <a:r>
              <a:rPr lang="en-US" b="0" i="0" dirty="0">
                <a:effectLst/>
              </a:rPr>
              <a:t> </a:t>
            </a:r>
            <a:r>
              <a:rPr lang="en-US" b="0" i="0" dirty="0" err="1">
                <a:effectLst/>
              </a:rPr>
              <a:t>i</a:t>
            </a:r>
            <a:r>
              <a:rPr lang="en-US" b="0" i="0" dirty="0">
                <a:effectLst/>
              </a:rPr>
              <a:t> </a:t>
            </a:r>
            <a:r>
              <a:rPr lang="en-US" b="0" i="0" dirty="0" err="1">
                <a:effectLst/>
              </a:rPr>
              <a:t>raspored</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a:t>
            </a:r>
            <a:r>
              <a:rPr lang="en-US" b="0" i="0" dirty="0" err="1">
                <a:effectLst/>
              </a:rPr>
              <a:t>može</a:t>
            </a:r>
            <a:r>
              <a:rPr lang="en-US" b="0" i="0" dirty="0">
                <a:effectLst/>
              </a:rPr>
              <a:t> da </a:t>
            </a:r>
            <a:r>
              <a:rPr lang="en-US" b="0" i="0" dirty="0" err="1">
                <a:effectLst/>
              </a:rPr>
              <a:t>organizuje</a:t>
            </a:r>
            <a:r>
              <a:rPr lang="en-US" b="0" i="0" dirty="0">
                <a:effectLst/>
              </a:rPr>
              <a:t> </a:t>
            </a:r>
            <a:r>
              <a:rPr lang="en-US" b="0" i="0" dirty="0" err="1">
                <a:effectLst/>
              </a:rPr>
              <a:t>na</a:t>
            </a:r>
            <a:r>
              <a:rPr lang="en-US" b="0" i="0" dirty="0">
                <a:effectLst/>
              </a:rPr>
              <a:t> </a:t>
            </a:r>
            <a:r>
              <a:rPr lang="en-US" b="0" i="0" dirty="0" err="1">
                <a:effectLst/>
              </a:rPr>
              <a:t>drugi</a:t>
            </a:r>
            <a:r>
              <a:rPr lang="en-US" b="0" i="0" dirty="0">
                <a:effectLst/>
              </a:rPr>
              <a:t> </a:t>
            </a:r>
            <a:r>
              <a:rPr lang="en-US" b="0" i="0" dirty="0" err="1">
                <a:effectLst/>
              </a:rPr>
              <a:t>način</a:t>
            </a:r>
            <a:r>
              <a:rPr lang="en-US" b="0" i="0" dirty="0">
                <a:effectLst/>
              </a:rPr>
              <a:t>.</a:t>
            </a:r>
          </a:p>
          <a:p>
            <a:pPr algn="just"/>
            <a:r>
              <a:rPr lang="en-US" b="0" i="0" dirty="0" err="1">
                <a:effectLst/>
              </a:rPr>
              <a:t>Bliže</a:t>
            </a:r>
            <a:r>
              <a:rPr lang="en-US" b="0" i="0" dirty="0">
                <a:effectLst/>
              </a:rPr>
              <a:t> </a:t>
            </a:r>
            <a:r>
              <a:rPr lang="en-US" b="0" i="0" dirty="0" err="1">
                <a:effectLst/>
              </a:rPr>
              <a:t>uređenje</a:t>
            </a:r>
            <a:r>
              <a:rPr lang="en-US" b="0" i="0" dirty="0">
                <a:effectLst/>
              </a:rPr>
              <a:t> </a:t>
            </a:r>
            <a:r>
              <a:rPr lang="en-US" b="0" i="0" dirty="0" err="1">
                <a:effectLst/>
              </a:rPr>
              <a:t>načina</a:t>
            </a:r>
            <a:r>
              <a:rPr lang="en-US" b="0" i="0" dirty="0">
                <a:effectLst/>
              </a:rPr>
              <a:t> </a:t>
            </a:r>
            <a:r>
              <a:rPr lang="en-US" b="0" i="0" dirty="0" err="1">
                <a:effectLst/>
              </a:rPr>
              <a:t>vođenja</a:t>
            </a:r>
            <a:r>
              <a:rPr lang="en-US" b="0" i="0" dirty="0">
                <a:effectLst/>
              </a:rPr>
              <a:t> </a:t>
            </a:r>
            <a:r>
              <a:rPr lang="en-US" b="0" i="0" dirty="0" err="1">
                <a:effectLst/>
              </a:rPr>
              <a:t>evidencije</a:t>
            </a:r>
            <a:r>
              <a:rPr lang="en-US" b="0" i="0" dirty="0">
                <a:effectLst/>
              </a:rPr>
              <a:t> o </a:t>
            </a:r>
            <a:r>
              <a:rPr lang="en-US" b="0" i="0" dirty="0" err="1">
                <a:effectLst/>
              </a:rPr>
              <a:t>prisustvu</a:t>
            </a:r>
            <a:r>
              <a:rPr lang="en-US" b="0" i="0" dirty="0">
                <a:effectLst/>
              </a:rPr>
              <a:t> </a:t>
            </a:r>
            <a:r>
              <a:rPr lang="en-US" b="0" i="0" dirty="0" err="1">
                <a:effectLst/>
              </a:rPr>
              <a:t>radnika</a:t>
            </a:r>
            <a:r>
              <a:rPr lang="en-US" b="0" i="0" dirty="0">
                <a:effectLst/>
              </a:rPr>
              <a:t> </a:t>
            </a:r>
            <a:r>
              <a:rPr lang="en-US" b="0" i="0" dirty="0" err="1">
                <a:effectLst/>
              </a:rPr>
              <a:t>na</a:t>
            </a:r>
            <a:r>
              <a:rPr lang="en-US" b="0" i="0" dirty="0">
                <a:effectLst/>
              </a:rPr>
              <a:t> </a:t>
            </a:r>
            <a:r>
              <a:rPr lang="en-US" b="0" i="0" dirty="0" err="1">
                <a:effectLst/>
              </a:rPr>
              <a:t>radu</a:t>
            </a:r>
            <a:r>
              <a:rPr lang="en-US" b="0" i="0" dirty="0">
                <a:effectLst/>
              </a:rPr>
              <a:t> </a:t>
            </a:r>
            <a:r>
              <a:rPr lang="en-US" b="0" i="0" dirty="0" err="1">
                <a:effectLst/>
              </a:rPr>
              <a:t>pravilnikom</a:t>
            </a:r>
            <a:r>
              <a:rPr lang="en-US" b="0" i="0" dirty="0">
                <a:effectLst/>
              </a:rPr>
              <a:t> </a:t>
            </a:r>
            <a:r>
              <a:rPr lang="en-US" b="0" i="0" dirty="0" err="1">
                <a:effectLst/>
              </a:rPr>
              <a:t>će</a:t>
            </a:r>
            <a:r>
              <a:rPr lang="en-US" b="0" i="0" dirty="0">
                <a:effectLst/>
              </a:rPr>
              <a:t> </a:t>
            </a:r>
            <a:r>
              <a:rPr lang="en-US" b="0" i="0" dirty="0" err="1">
                <a:effectLst/>
              </a:rPr>
              <a:t>propisati</a:t>
            </a:r>
            <a:r>
              <a:rPr lang="en-US" b="0" i="0" dirty="0">
                <a:effectLst/>
              </a:rPr>
              <a:t> </a:t>
            </a:r>
            <a:r>
              <a:rPr lang="en-US" b="0" i="0" dirty="0" err="1">
                <a:effectLst/>
              </a:rPr>
              <a:t>ministar</a:t>
            </a:r>
            <a:r>
              <a:rPr lang="en-US" b="0" i="0" dirty="0">
                <a:effectLst/>
              </a:rPr>
              <a:t>.</a:t>
            </a:r>
          </a:p>
          <a:p>
            <a:endParaRPr lang="en-US" dirty="0"/>
          </a:p>
        </p:txBody>
      </p:sp>
    </p:spTree>
    <p:extLst>
      <p:ext uri="{BB962C8B-B14F-4D97-AF65-F5344CB8AC3E}">
        <p14:creationId xmlns:p14="http://schemas.microsoft.com/office/powerpoint/2010/main" val="2071965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E0511E-BB91-DA03-B274-CC2561C200B9}"/>
              </a:ext>
            </a:extLst>
          </p:cNvPr>
          <p:cNvSpPr>
            <a:spLocks noGrp="1"/>
          </p:cNvSpPr>
          <p:nvPr>
            <p:ph idx="1"/>
          </p:nvPr>
        </p:nvSpPr>
        <p:spPr/>
        <p:txBody>
          <a:bodyPr>
            <a:normAutofit/>
          </a:bodyPr>
          <a:lstStyle/>
          <a:p>
            <a:pPr algn="just"/>
            <a:r>
              <a:rPr lang="en-US" b="0" i="0" dirty="0" err="1">
                <a:effectLst/>
              </a:rPr>
              <a:t>Poslodavac</a:t>
            </a:r>
            <a:r>
              <a:rPr lang="en-US" b="0" i="0" dirty="0">
                <a:effectLst/>
              </a:rPr>
              <a:t> je </a:t>
            </a:r>
            <a:r>
              <a:rPr lang="en-US" b="1" i="0" dirty="0" err="1">
                <a:effectLst/>
              </a:rPr>
              <a:t>dužan</a:t>
            </a:r>
            <a:r>
              <a:rPr lang="en-US" b="1" i="0" dirty="0">
                <a:effectLst/>
              </a:rPr>
              <a:t> da </a:t>
            </a:r>
            <a:r>
              <a:rPr lang="en-US" b="1" i="0" dirty="0" err="1">
                <a:effectLst/>
              </a:rPr>
              <a:t>obavijesti</a:t>
            </a:r>
            <a:r>
              <a:rPr lang="en-US" b="1" i="0" dirty="0">
                <a:effectLst/>
              </a:rPr>
              <a:t> </a:t>
            </a:r>
            <a:r>
              <a:rPr lang="en-US" b="1" i="0" dirty="0" err="1">
                <a:effectLst/>
              </a:rPr>
              <a:t>radnike</a:t>
            </a:r>
            <a:r>
              <a:rPr lang="en-US" b="1" i="0" dirty="0">
                <a:effectLst/>
              </a:rPr>
              <a:t> </a:t>
            </a:r>
            <a:r>
              <a:rPr lang="en-US" b="0" i="0" dirty="0">
                <a:effectLst/>
              </a:rPr>
              <a:t>o </a:t>
            </a:r>
            <a:r>
              <a:rPr lang="en-US" b="0" i="0" dirty="0" err="1">
                <a:effectLst/>
              </a:rPr>
              <a:t>rasporedu</a:t>
            </a:r>
            <a:r>
              <a:rPr lang="en-US" b="0" i="0" dirty="0">
                <a:effectLst/>
              </a:rPr>
              <a:t> </a:t>
            </a:r>
            <a:r>
              <a:rPr lang="en-US" b="0" i="0" dirty="0" err="1">
                <a:effectLst/>
              </a:rPr>
              <a:t>i</a:t>
            </a:r>
            <a:r>
              <a:rPr lang="en-US" b="0" i="0" dirty="0">
                <a:effectLst/>
              </a:rPr>
              <a:t> </a:t>
            </a:r>
            <a:r>
              <a:rPr lang="en-US" b="0" i="0" dirty="0" err="1">
                <a:effectLst/>
              </a:rPr>
              <a:t>promjeni</a:t>
            </a:r>
            <a:r>
              <a:rPr lang="en-US" b="0" i="0" dirty="0">
                <a:effectLst/>
              </a:rPr>
              <a:t> </a:t>
            </a:r>
            <a:r>
              <a:rPr lang="en-US" b="0" i="0" dirty="0" err="1">
                <a:effectLst/>
              </a:rPr>
              <a:t>rasporeda</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a:t>
            </a:r>
            <a:r>
              <a:rPr lang="en-US" b="0" i="0" dirty="0" err="1">
                <a:effectLst/>
              </a:rPr>
              <a:t>najmanje</a:t>
            </a:r>
            <a:r>
              <a:rPr lang="en-US" b="0" i="0" dirty="0">
                <a:effectLst/>
              </a:rPr>
              <a:t> pet dana </a:t>
            </a:r>
            <a:r>
              <a:rPr lang="en-US" b="0" i="0" dirty="0" err="1">
                <a:effectLst/>
              </a:rPr>
              <a:t>unaprijed</a:t>
            </a:r>
            <a:r>
              <a:rPr lang="en-US" b="0" i="0" dirty="0">
                <a:effectLst/>
              </a:rPr>
              <a:t>.</a:t>
            </a:r>
          </a:p>
          <a:p>
            <a:pPr algn="just"/>
            <a:r>
              <a:rPr lang="en-US" b="0" i="0" dirty="0" err="1">
                <a:effectLst/>
              </a:rPr>
              <a:t>Izuzetno</a:t>
            </a:r>
            <a:r>
              <a:rPr lang="en-US" b="0" i="0" dirty="0">
                <a:effectLst/>
              </a:rPr>
              <a:t>, </a:t>
            </a:r>
            <a:r>
              <a:rPr lang="en-US" b="0" i="0" dirty="0" err="1">
                <a:effectLst/>
              </a:rPr>
              <a:t>poslodavac</a:t>
            </a:r>
            <a:r>
              <a:rPr lang="en-US" b="0" i="0" dirty="0">
                <a:effectLst/>
              </a:rPr>
              <a:t> </a:t>
            </a:r>
            <a:r>
              <a:rPr lang="en-US" b="0" i="0" dirty="0" err="1">
                <a:effectLst/>
              </a:rPr>
              <a:t>može</a:t>
            </a:r>
            <a:r>
              <a:rPr lang="en-US" b="0" i="0" dirty="0">
                <a:effectLst/>
              </a:rPr>
              <a:t> da </a:t>
            </a:r>
            <a:r>
              <a:rPr lang="en-US" b="0" i="0" dirty="0" err="1">
                <a:effectLst/>
              </a:rPr>
              <a:t>obavijesti</a:t>
            </a:r>
            <a:r>
              <a:rPr lang="en-US" b="0" i="0" dirty="0">
                <a:effectLst/>
              </a:rPr>
              <a:t> </a:t>
            </a:r>
            <a:r>
              <a:rPr lang="en-US" b="0" i="0" dirty="0" err="1">
                <a:effectLst/>
              </a:rPr>
              <a:t>radnike</a:t>
            </a:r>
            <a:r>
              <a:rPr lang="en-US" b="0" i="0" dirty="0">
                <a:effectLst/>
              </a:rPr>
              <a:t> o </a:t>
            </a:r>
            <a:r>
              <a:rPr lang="en-US" b="0" i="0" dirty="0" err="1">
                <a:effectLst/>
              </a:rPr>
              <a:t>rasporedu</a:t>
            </a:r>
            <a:r>
              <a:rPr lang="en-US" b="0" i="0" dirty="0">
                <a:effectLst/>
              </a:rPr>
              <a:t> </a:t>
            </a:r>
            <a:r>
              <a:rPr lang="en-US" b="0" i="0" dirty="0" err="1">
                <a:effectLst/>
              </a:rPr>
              <a:t>i</a:t>
            </a:r>
            <a:r>
              <a:rPr lang="en-US" b="0" i="0" dirty="0">
                <a:effectLst/>
              </a:rPr>
              <a:t> </a:t>
            </a:r>
            <a:r>
              <a:rPr lang="en-US" b="0" i="0" dirty="0" err="1">
                <a:effectLst/>
              </a:rPr>
              <a:t>promjeni</a:t>
            </a:r>
            <a:r>
              <a:rPr lang="en-US" b="0" i="0" dirty="0">
                <a:effectLst/>
              </a:rPr>
              <a:t> </a:t>
            </a:r>
            <a:r>
              <a:rPr lang="en-US" b="0" i="0" dirty="0" err="1">
                <a:effectLst/>
              </a:rPr>
              <a:t>rasporeda</a:t>
            </a:r>
            <a:r>
              <a:rPr lang="en-US" b="0" i="0" dirty="0">
                <a:effectLst/>
              </a:rPr>
              <a:t> </a:t>
            </a:r>
            <a:r>
              <a:rPr lang="en-US" b="0" i="0" dirty="0" err="1">
                <a:effectLst/>
              </a:rPr>
              <a:t>radnog</a:t>
            </a:r>
            <a:r>
              <a:rPr lang="en-US" b="0" i="0" dirty="0">
                <a:effectLst/>
              </a:rPr>
              <a:t> </a:t>
            </a:r>
            <a:r>
              <a:rPr lang="en-US" b="0" i="0" dirty="0" err="1">
                <a:effectLst/>
              </a:rPr>
              <a:t>vremena</a:t>
            </a:r>
            <a:r>
              <a:rPr lang="en-US" b="0" i="0" dirty="0">
                <a:effectLst/>
              </a:rPr>
              <a:t> u </a:t>
            </a:r>
            <a:r>
              <a:rPr lang="en-US" b="0" i="0" dirty="0" err="1">
                <a:effectLst/>
              </a:rPr>
              <a:t>kraćem</a:t>
            </a:r>
            <a:r>
              <a:rPr lang="en-US" b="0" i="0" dirty="0">
                <a:effectLst/>
              </a:rPr>
              <a:t> </a:t>
            </a:r>
            <a:r>
              <a:rPr lang="en-US" b="0" i="0" dirty="0" err="1">
                <a:effectLst/>
              </a:rPr>
              <a:t>roku</a:t>
            </a:r>
            <a:r>
              <a:rPr lang="en-US" b="0" i="0" dirty="0">
                <a:effectLst/>
              </a:rPr>
              <a:t> od pet dana, </a:t>
            </a:r>
            <a:r>
              <a:rPr lang="en-US" b="0" i="0" dirty="0" err="1">
                <a:effectLst/>
              </a:rPr>
              <a:t>ali</a:t>
            </a:r>
            <a:r>
              <a:rPr lang="en-US" b="0" i="0" dirty="0">
                <a:effectLst/>
              </a:rPr>
              <a:t> </a:t>
            </a:r>
            <a:r>
              <a:rPr lang="en-US" b="1" i="0" dirty="0">
                <a:effectLst/>
              </a:rPr>
              <a:t>ne </a:t>
            </a:r>
            <a:r>
              <a:rPr lang="en-US" b="1" i="0" dirty="0" err="1">
                <a:effectLst/>
              </a:rPr>
              <a:t>kraćem</a:t>
            </a:r>
            <a:r>
              <a:rPr lang="en-US" b="1" i="0" dirty="0">
                <a:effectLst/>
              </a:rPr>
              <a:t> od 24 </a:t>
            </a:r>
            <a:r>
              <a:rPr lang="en-US" b="1" i="0" dirty="0" err="1">
                <a:effectLst/>
              </a:rPr>
              <a:t>časa</a:t>
            </a:r>
            <a:r>
              <a:rPr lang="en-US" b="1" i="0" dirty="0">
                <a:effectLst/>
              </a:rPr>
              <a:t> </a:t>
            </a:r>
            <a:r>
              <a:rPr lang="en-US" b="0" i="0" dirty="0" err="1">
                <a:effectLst/>
              </a:rPr>
              <a:t>unaprijed</a:t>
            </a:r>
            <a:r>
              <a:rPr lang="en-US" b="0" i="0" dirty="0">
                <a:effectLst/>
              </a:rPr>
              <a:t> u </a:t>
            </a:r>
            <a:r>
              <a:rPr lang="en-US" b="0" i="0" dirty="0" err="1">
                <a:effectLst/>
              </a:rPr>
              <a:t>slučaju</a:t>
            </a:r>
            <a:r>
              <a:rPr lang="en-US" b="0" i="0" dirty="0">
                <a:effectLst/>
              </a:rPr>
              <a:t> </a:t>
            </a:r>
            <a:r>
              <a:rPr lang="en-US" b="0" i="0" dirty="0" err="1">
                <a:effectLst/>
              </a:rPr>
              <a:t>potrebe</a:t>
            </a:r>
            <a:r>
              <a:rPr lang="en-US" b="0" i="0" dirty="0">
                <a:effectLst/>
              </a:rPr>
              <a:t> </a:t>
            </a:r>
            <a:r>
              <a:rPr lang="en-US" b="0" i="0" dirty="0" err="1">
                <a:effectLst/>
              </a:rPr>
              <a:t>posla</a:t>
            </a:r>
            <a:r>
              <a:rPr lang="en-US" b="0" i="0" dirty="0">
                <a:effectLst/>
              </a:rPr>
              <a:t> </a:t>
            </a:r>
            <a:r>
              <a:rPr lang="en-US" b="0" i="0" dirty="0" err="1">
                <a:effectLst/>
              </a:rPr>
              <a:t>usljed</a:t>
            </a:r>
            <a:r>
              <a:rPr lang="en-US" b="0" i="0" dirty="0">
                <a:effectLst/>
              </a:rPr>
              <a:t> </a:t>
            </a:r>
            <a:r>
              <a:rPr lang="en-US" b="0" i="0" dirty="0" err="1">
                <a:effectLst/>
              </a:rPr>
              <a:t>nastupanja</a:t>
            </a:r>
            <a:r>
              <a:rPr lang="en-US" b="0" i="0" dirty="0">
                <a:effectLst/>
              </a:rPr>
              <a:t> </a:t>
            </a:r>
            <a:r>
              <a:rPr lang="en-US" b="1" i="0" dirty="0" err="1">
                <a:effectLst/>
              </a:rPr>
              <a:t>nepredviđenih</a:t>
            </a:r>
            <a:r>
              <a:rPr lang="en-US" b="1" i="0" dirty="0">
                <a:effectLst/>
              </a:rPr>
              <a:t> </a:t>
            </a:r>
            <a:r>
              <a:rPr lang="en-US" b="1" i="0" dirty="0" err="1">
                <a:effectLst/>
              </a:rPr>
              <a:t>okolnosti</a:t>
            </a:r>
            <a:r>
              <a:rPr lang="en-US" b="0" i="0" dirty="0">
                <a:effectLst/>
              </a:rPr>
              <a:t> </a:t>
            </a:r>
            <a:r>
              <a:rPr lang="en-US" b="0" i="0" dirty="0" err="1">
                <a:effectLst/>
              </a:rPr>
              <a:t>koje</a:t>
            </a:r>
            <a:r>
              <a:rPr lang="en-US" b="0" i="0" dirty="0">
                <a:effectLst/>
              </a:rPr>
              <a:t> za </a:t>
            </a:r>
            <a:r>
              <a:rPr lang="en-US" b="0" i="0" dirty="0" err="1">
                <a:effectLst/>
              </a:rPr>
              <a:t>posljedicu</a:t>
            </a:r>
            <a:r>
              <a:rPr lang="en-US" b="0" i="0" dirty="0">
                <a:effectLst/>
              </a:rPr>
              <a:t> </a:t>
            </a:r>
            <a:r>
              <a:rPr lang="en-US" b="0" i="0" dirty="0" err="1">
                <a:effectLst/>
              </a:rPr>
              <a:t>imaju</a:t>
            </a:r>
            <a:r>
              <a:rPr lang="en-US" b="0" i="0" dirty="0">
                <a:effectLst/>
              </a:rPr>
              <a:t> </a:t>
            </a:r>
            <a:r>
              <a:rPr lang="en-US" b="0" i="0" dirty="0" err="1">
                <a:effectLst/>
              </a:rPr>
              <a:t>nastanak</a:t>
            </a:r>
            <a:r>
              <a:rPr lang="en-US" b="0" i="0" dirty="0">
                <a:effectLst/>
              </a:rPr>
              <a:t> </a:t>
            </a:r>
            <a:r>
              <a:rPr lang="en-US" b="0" i="0" dirty="0" err="1">
                <a:effectLst/>
              </a:rPr>
              <a:t>nepredviđenih</a:t>
            </a:r>
            <a:r>
              <a:rPr lang="en-US" b="0" i="0" dirty="0">
                <a:effectLst/>
              </a:rPr>
              <a:t> </a:t>
            </a:r>
            <a:r>
              <a:rPr lang="en-US" b="0" i="0" dirty="0" err="1">
                <a:effectLst/>
              </a:rPr>
              <a:t>troškova</a:t>
            </a:r>
            <a:r>
              <a:rPr lang="en-US" b="0" i="0" dirty="0">
                <a:effectLst/>
              </a:rPr>
              <a:t> </a:t>
            </a:r>
            <a:r>
              <a:rPr lang="en-US" b="0" i="0" dirty="0" err="1">
                <a:effectLst/>
              </a:rPr>
              <a:t>i</a:t>
            </a:r>
            <a:r>
              <a:rPr lang="en-US" b="0" i="0" dirty="0">
                <a:effectLst/>
              </a:rPr>
              <a:t> </a:t>
            </a:r>
            <a:r>
              <a:rPr lang="en-US" b="0" i="0" dirty="0" err="1">
                <a:effectLst/>
              </a:rPr>
              <a:t>kazni</a:t>
            </a:r>
            <a:r>
              <a:rPr lang="en-US" b="0" i="0" dirty="0">
                <a:effectLst/>
              </a:rPr>
              <a:t> za </a:t>
            </a:r>
            <a:r>
              <a:rPr lang="en-US" b="0" i="0" dirty="0" err="1">
                <a:effectLst/>
              </a:rPr>
              <a:t>poslodavca</a:t>
            </a:r>
            <a:r>
              <a:rPr lang="en-US" b="0" i="0" dirty="0">
                <a:effectLst/>
              </a:rPr>
              <a:t>.</a:t>
            </a:r>
          </a:p>
          <a:p>
            <a:endParaRPr lang="en-US" dirty="0"/>
          </a:p>
        </p:txBody>
      </p:sp>
    </p:spTree>
    <p:extLst>
      <p:ext uri="{BB962C8B-B14F-4D97-AF65-F5344CB8AC3E}">
        <p14:creationId xmlns:p14="http://schemas.microsoft.com/office/powerpoint/2010/main" val="413662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FF633-957A-D6E0-171B-D3C72A32F8AF}"/>
              </a:ext>
            </a:extLst>
          </p:cNvPr>
          <p:cNvSpPr>
            <a:spLocks noGrp="1"/>
          </p:cNvSpPr>
          <p:nvPr>
            <p:ph type="title"/>
          </p:nvPr>
        </p:nvSpPr>
        <p:spPr>
          <a:xfrm>
            <a:off x="389832" y="1454727"/>
            <a:ext cx="9134475" cy="247072"/>
          </a:xfrm>
        </p:spPr>
        <p:txBody>
          <a:bodyPr>
            <a:noAutofit/>
          </a:bodyPr>
          <a:lstStyle/>
          <a:p>
            <a:pPr algn="ctr"/>
            <a:r>
              <a:rPr lang="sr-Latn-BA" sz="2800" b="1" dirty="0">
                <a:effectLst/>
                <a:latin typeface="+mn-lt"/>
                <a:ea typeface="Calibri" panose="020F0502020204030204" pitchFamily="34" charset="0"/>
                <a:cs typeface="Times New Roman" panose="02020603050405020304" pitchFamily="18" charset="0"/>
              </a:rPr>
              <a:t>Vođenje evidencije o p</a:t>
            </a:r>
            <a:r>
              <a:rPr lang="sr-Latn-BA" sz="2800" b="1" dirty="0">
                <a:latin typeface="+mn-lt"/>
                <a:ea typeface="Calibri" panose="020F0502020204030204" pitchFamily="34" charset="0"/>
                <a:cs typeface="Times New Roman" panose="02020603050405020304" pitchFamily="18" charset="0"/>
              </a:rPr>
              <a:t>risustvu radnika na radu</a:t>
            </a:r>
            <a:br>
              <a:rPr lang="sr-Latn-BA" sz="2800" b="1" dirty="0">
                <a:latin typeface="+mn-lt"/>
                <a:ea typeface="Calibri" panose="020F0502020204030204" pitchFamily="34" charset="0"/>
                <a:cs typeface="Times New Roman" panose="02020603050405020304" pitchFamily="18" charset="0"/>
              </a:rPr>
            </a:br>
            <a:endParaRPr lang="en-US" sz="2800" b="1" dirty="0">
              <a:latin typeface="+mn-lt"/>
            </a:endParaRPr>
          </a:p>
        </p:txBody>
      </p:sp>
      <p:sp>
        <p:nvSpPr>
          <p:cNvPr id="3" name="Content Placeholder 2">
            <a:extLst>
              <a:ext uri="{FF2B5EF4-FFF2-40B4-BE49-F238E27FC236}">
                <a16:creationId xmlns:a16="http://schemas.microsoft.com/office/drawing/2014/main" id="{7654DDE9-7C5E-630C-604C-D91ED5BFFD72}"/>
              </a:ext>
            </a:extLst>
          </p:cNvPr>
          <p:cNvSpPr>
            <a:spLocks noGrp="1"/>
          </p:cNvSpPr>
          <p:nvPr>
            <p:ph idx="1"/>
          </p:nvPr>
        </p:nvSpPr>
        <p:spPr>
          <a:xfrm>
            <a:off x="219075" y="1701799"/>
            <a:ext cx="8705850" cy="5222876"/>
          </a:xfrm>
        </p:spPr>
        <p:txBody>
          <a:bodyPr>
            <a:normAutofit fontScale="70000" lnSpcReduction="20000"/>
          </a:bodyPr>
          <a:lstStyle/>
          <a:p>
            <a:pPr marL="0" indent="0" algn="just">
              <a:buNone/>
            </a:pPr>
            <a:r>
              <a:rPr lang="sr-Latn-BA" sz="2900" dirty="0">
                <a:effectLst/>
                <a:ea typeface="Calibri" panose="020F0502020204030204" pitchFamily="34" charset="0"/>
                <a:cs typeface="Times New Roman" panose="02020603050405020304" pitchFamily="18" charset="0"/>
              </a:rPr>
              <a:t>Pravilnik o vođenju evidencija o prisustvu radnika na radu (Sl. Glasnik RS broj 40</a:t>
            </a:r>
            <a:r>
              <a:rPr lang="sr-Cyrl-RS" sz="2900" dirty="0">
                <a:effectLst/>
                <a:ea typeface="Calibri" panose="020F0502020204030204" pitchFamily="34" charset="0"/>
                <a:cs typeface="Times New Roman" panose="02020603050405020304" pitchFamily="18" charset="0"/>
              </a:rPr>
              <a:t>/</a:t>
            </a:r>
            <a:r>
              <a:rPr lang="sr-Latn-BA" sz="2900" dirty="0">
                <a:effectLst/>
                <a:ea typeface="Calibri" panose="020F0502020204030204" pitchFamily="34" charset="0"/>
                <a:cs typeface="Times New Roman" panose="02020603050405020304" pitchFamily="18" charset="0"/>
              </a:rPr>
              <a:t>16</a:t>
            </a:r>
            <a:r>
              <a:rPr lang="sr-Cyrl-RS" sz="2900" dirty="0">
                <a:effectLst/>
                <a:ea typeface="Calibri" panose="020F0502020204030204" pitchFamily="34" charset="0"/>
                <a:cs typeface="Times New Roman" panose="02020603050405020304" pitchFamily="18" charset="0"/>
              </a:rPr>
              <a:t>,</a:t>
            </a:r>
            <a:r>
              <a:rPr lang="sr-Latn-BA" sz="2900" dirty="0">
                <a:effectLst/>
                <a:ea typeface="Calibri" panose="020F0502020204030204" pitchFamily="34" charset="0"/>
                <a:cs typeface="Times New Roman" panose="02020603050405020304" pitchFamily="18" charset="0"/>
              </a:rPr>
              <a:t>) </a:t>
            </a:r>
          </a:p>
          <a:p>
            <a:pPr marL="0" indent="0" algn="just">
              <a:buNone/>
            </a:pPr>
            <a:r>
              <a:rPr lang="sr-Latn-BA" dirty="0"/>
              <a:t>Evidencija o prisustvu radnika na radu i odsustvima obavezno sadrži sljedeće podatke: </a:t>
            </a:r>
          </a:p>
          <a:p>
            <a:pPr marL="514350" indent="-514350" algn="just">
              <a:buFont typeface="+mj-lt"/>
              <a:buAutoNum type="arabicPeriod"/>
            </a:pPr>
            <a:r>
              <a:rPr lang="sr-Latn-BA" dirty="0"/>
              <a:t>Ime i prezime radnika</a:t>
            </a:r>
          </a:p>
          <a:p>
            <a:pPr marL="514350" indent="-514350" algn="just">
              <a:buFont typeface="+mj-lt"/>
              <a:buAutoNum type="arabicPeriod"/>
            </a:pPr>
            <a:r>
              <a:rPr lang="sr-Latn-BA" dirty="0"/>
              <a:t>Mjesec u godini</a:t>
            </a:r>
          </a:p>
          <a:p>
            <a:pPr marL="514350" indent="-514350" algn="just">
              <a:buFont typeface="+mj-lt"/>
              <a:buAutoNum type="arabicPeriod"/>
            </a:pPr>
            <a:r>
              <a:rPr lang="sr-Latn-BA" dirty="0"/>
              <a:t>Datum u mjesecu</a:t>
            </a:r>
          </a:p>
          <a:p>
            <a:pPr marL="514350" indent="-514350" algn="just">
              <a:buFont typeface="+mj-lt"/>
              <a:buAutoNum type="arabicPeriod"/>
            </a:pPr>
            <a:r>
              <a:rPr lang="sr-Latn-BA" dirty="0"/>
              <a:t>Vrijeme provedeno na radu:  </a:t>
            </a:r>
          </a:p>
          <a:p>
            <a:pPr algn="just"/>
            <a:r>
              <a:rPr lang="sr-Latn-BA" dirty="0"/>
              <a:t>Početak rada </a:t>
            </a:r>
            <a:r>
              <a:rPr lang="ru-RU" dirty="0"/>
              <a:t>–</a:t>
            </a:r>
            <a:r>
              <a:rPr lang="sr-Latn-BA" dirty="0"/>
              <a:t> sat i minut</a:t>
            </a:r>
          </a:p>
          <a:p>
            <a:pPr algn="just"/>
            <a:r>
              <a:rPr lang="sr-Latn-BA" dirty="0"/>
              <a:t>Vrijeme završetka rada </a:t>
            </a:r>
            <a:r>
              <a:rPr lang="ru-RU" dirty="0"/>
              <a:t>–</a:t>
            </a:r>
            <a:r>
              <a:rPr lang="sr-Latn-BA" dirty="0"/>
              <a:t> sat i minut</a:t>
            </a:r>
          </a:p>
          <a:p>
            <a:pPr algn="just"/>
            <a:r>
              <a:rPr lang="sr-Latn-BA" dirty="0"/>
              <a:t>Redovno radno vrijeme</a:t>
            </a:r>
          </a:p>
          <a:p>
            <a:pPr algn="just"/>
            <a:r>
              <a:rPr lang="sr-Latn-BA" dirty="0"/>
              <a:t>Rad noću</a:t>
            </a:r>
          </a:p>
          <a:p>
            <a:pPr algn="just"/>
            <a:r>
              <a:rPr lang="sr-Latn-BA" dirty="0"/>
              <a:t>Prekovremeni rad</a:t>
            </a:r>
          </a:p>
          <a:p>
            <a:pPr algn="just"/>
            <a:r>
              <a:rPr lang="sr-Latn-BA" dirty="0"/>
              <a:t>Rad u dane praznika i druge dane kada se po zakonu ili drugom osnovu ne radi</a:t>
            </a:r>
          </a:p>
          <a:p>
            <a:pPr algn="just"/>
            <a:r>
              <a:rPr lang="sr-Latn-BA" dirty="0"/>
              <a:t>Vrijeme terenskog rada</a:t>
            </a:r>
          </a:p>
          <a:p>
            <a:pPr algn="just"/>
            <a:r>
              <a:rPr lang="sr-Latn-BA" dirty="0"/>
              <a:t>Vrijeme dežurstva</a:t>
            </a:r>
          </a:p>
        </p:txBody>
      </p:sp>
    </p:spTree>
    <p:extLst>
      <p:ext uri="{BB962C8B-B14F-4D97-AF65-F5344CB8AC3E}">
        <p14:creationId xmlns:p14="http://schemas.microsoft.com/office/powerpoint/2010/main" val="414298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
                                            <p:txEl>
                                              <p:pRg st="2" end="2"/>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par>
                                <p:cTn id="40" presetID="53" presetClass="entr" presetSubtype="16"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par>
                                <p:cTn id="45" presetID="53" presetClass="entr" presetSubtype="16"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9" dur="500"/>
                                        <p:tgtEl>
                                          <p:spTgt spid="3">
                                            <p:txEl>
                                              <p:pRg st="7" end="7"/>
                                            </p:txEl>
                                          </p:spTgt>
                                        </p:tgtEl>
                                      </p:cBhvr>
                                    </p:animEffect>
                                  </p:childTnLst>
                                </p:cTn>
                              </p:par>
                              <p:par>
                                <p:cTn id="50" presetID="53" presetClass="entr" presetSubtype="16" fill="hold"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p:cTn id="5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4" dur="500"/>
                                        <p:tgtEl>
                                          <p:spTgt spid="3">
                                            <p:txEl>
                                              <p:pRg st="8" end="8"/>
                                            </p:txEl>
                                          </p:spTgt>
                                        </p:tgtEl>
                                      </p:cBhvr>
                                    </p:animEffect>
                                  </p:childTnLst>
                                </p:cTn>
                              </p:par>
                              <p:par>
                                <p:cTn id="55" presetID="53" presetClass="entr" presetSubtype="16" fill="hold" nodeType="with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p:cTn id="57"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8"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9" dur="500"/>
                                        <p:tgtEl>
                                          <p:spTgt spid="3">
                                            <p:txEl>
                                              <p:pRg st="9" end="9"/>
                                            </p:txEl>
                                          </p:spTgt>
                                        </p:tgtEl>
                                      </p:cBhvr>
                                    </p:animEffect>
                                  </p:childTnLst>
                                </p:cTn>
                              </p:par>
                              <p:par>
                                <p:cTn id="60" presetID="53" presetClass="entr" presetSubtype="16" fill="hold" nodeType="with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p:cTn id="62"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3"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4" dur="500"/>
                                        <p:tgtEl>
                                          <p:spTgt spid="3">
                                            <p:txEl>
                                              <p:pRg st="10" end="10"/>
                                            </p:txEl>
                                          </p:spTgt>
                                        </p:tgtEl>
                                      </p:cBhvr>
                                    </p:animEffect>
                                  </p:childTnLst>
                                </p:cTn>
                              </p:par>
                              <p:par>
                                <p:cTn id="65" presetID="53" presetClass="entr" presetSubtype="16" fill="hold" nodeType="with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p:cTn id="67"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69" dur="500"/>
                                        <p:tgtEl>
                                          <p:spTgt spid="3">
                                            <p:txEl>
                                              <p:pRg st="11" end="11"/>
                                            </p:txEl>
                                          </p:spTgt>
                                        </p:tgtEl>
                                      </p:cBhvr>
                                    </p:animEffect>
                                  </p:childTnLst>
                                </p:cTn>
                              </p:par>
                              <p:par>
                                <p:cTn id="70" presetID="53" presetClass="entr" presetSubtype="16" fill="hold" nodeType="with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 calcmode="lin" valueType="num">
                                      <p:cBhvr>
                                        <p:cTn id="72"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3"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4" dur="500"/>
                                        <p:tgtEl>
                                          <p:spTgt spid="3">
                                            <p:txEl>
                                              <p:pRg st="12" end="12"/>
                                            </p:txEl>
                                          </p:spTgt>
                                        </p:tgtEl>
                                      </p:cBhvr>
                                    </p:animEffect>
                                  </p:childTnLst>
                                </p:cTn>
                              </p:par>
                              <p:par>
                                <p:cTn id="75" presetID="53" presetClass="entr" presetSubtype="16" fill="hold" nodeType="with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 calcmode="lin" valueType="num">
                                      <p:cBhvr>
                                        <p:cTn id="77"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79"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0C68D1-29FC-0328-9D81-36A876FCBC36}"/>
              </a:ext>
            </a:extLst>
          </p:cNvPr>
          <p:cNvSpPr>
            <a:spLocks noGrp="1"/>
          </p:cNvSpPr>
          <p:nvPr>
            <p:ph idx="1"/>
          </p:nvPr>
        </p:nvSpPr>
        <p:spPr>
          <a:xfrm>
            <a:off x="123824" y="1903615"/>
            <a:ext cx="9020175" cy="4887710"/>
          </a:xfrm>
        </p:spPr>
        <p:txBody>
          <a:bodyPr>
            <a:normAutofit fontScale="62500" lnSpcReduction="20000"/>
          </a:bodyPr>
          <a:lstStyle/>
          <a:p>
            <a:pPr marL="0" indent="0" algn="just">
              <a:buNone/>
            </a:pPr>
            <a:r>
              <a:rPr lang="sr-Latn-BA" dirty="0"/>
              <a:t>5. Vrijeme pripravnosti</a:t>
            </a:r>
          </a:p>
          <a:p>
            <a:pPr marL="0" indent="0" algn="just">
              <a:buNone/>
            </a:pPr>
            <a:r>
              <a:rPr lang="sr-Latn-BA" dirty="0"/>
              <a:t>6. Vrijeme odsustva radnika sa rada:</a:t>
            </a:r>
          </a:p>
          <a:p>
            <a:pPr algn="just"/>
            <a:r>
              <a:rPr lang="sr-Latn-BA" dirty="0"/>
              <a:t>Vrijeme </a:t>
            </a:r>
            <a:r>
              <a:rPr lang="sr-Latn-BA" dirty="0" err="1"/>
              <a:t>korišenja</a:t>
            </a:r>
            <a:r>
              <a:rPr lang="sr-Latn-BA" dirty="0"/>
              <a:t> odmora (sedmičnog i godišnjeg)</a:t>
            </a:r>
          </a:p>
          <a:p>
            <a:pPr algn="just"/>
            <a:r>
              <a:rPr lang="sr-Latn-BA" dirty="0"/>
              <a:t>Neradni dani i praznici utvrđeni posebnim propisom</a:t>
            </a:r>
          </a:p>
          <a:p>
            <a:pPr algn="just"/>
            <a:r>
              <a:rPr lang="sr-Latn-BA" dirty="0"/>
              <a:t>Vrijeme privremene nesposobnosti za rad zbog </a:t>
            </a:r>
            <a:r>
              <a:rPr lang="sr-Latn-BA" dirty="0" err="1"/>
              <a:t>povrede</a:t>
            </a:r>
            <a:r>
              <a:rPr lang="sr-Latn-BA" dirty="0"/>
              <a:t> ili bolesti</a:t>
            </a:r>
          </a:p>
          <a:p>
            <a:pPr algn="just"/>
            <a:r>
              <a:rPr lang="sr-Latn-BA" dirty="0"/>
              <a:t>Vrijeme porodiljskog odsustva</a:t>
            </a:r>
          </a:p>
          <a:p>
            <a:pPr algn="just"/>
            <a:r>
              <a:rPr lang="sr-Latn-BA" dirty="0"/>
              <a:t>Vrijeme neplaćenog odsustva</a:t>
            </a:r>
          </a:p>
          <a:p>
            <a:pPr algn="just"/>
            <a:r>
              <a:rPr lang="sr-Latn-BA" dirty="0"/>
              <a:t>Vrijeme odsustva sa rada do kojeg nije došlo zbog krivice radnika (na primjer viša sila..)</a:t>
            </a:r>
          </a:p>
          <a:p>
            <a:pPr algn="just"/>
            <a:r>
              <a:rPr lang="sr-Latn-BA" dirty="0"/>
              <a:t>Ostalo plaćeno ili neplaćeno odsustvo (npr. mirovanje prava vrijeme provedeno u štrajku, privremeno udaljenje radnika sa rada). </a:t>
            </a:r>
          </a:p>
          <a:p>
            <a:pPr algn="just"/>
            <a:r>
              <a:rPr lang="sr-Latn-BA" dirty="0"/>
              <a:t>Članom 5.Pravilnika je propisano da evidencija mora da se vodi uredno, razumljivo i ažurno na završetku radnog dana radnika.</a:t>
            </a:r>
          </a:p>
          <a:p>
            <a:pPr algn="just"/>
            <a:r>
              <a:rPr lang="sr-Latn-BA" dirty="0"/>
              <a:t>Članom 9.Pravilnika propisano je da na kraju mjeseca, odnosno obračunskog perioda koji je utvrđen za isplatu plate, poslodavac radniku dostavlja kopiju evidencije, da radnik koji smatra da evidencija nije uredno i tačno vođena, u roku od 8 dana od dana dostavljanja kopije ev.ima pravo da podnese pisani prigovor, a poslodavac je dužan da u roku od 8 dana od dana dostavljanja prigovora pisanim putem odluči o prigovoru.</a:t>
            </a:r>
            <a:endParaRPr lang="en-US" dirty="0"/>
          </a:p>
        </p:txBody>
      </p:sp>
      <p:sp>
        <p:nvSpPr>
          <p:cNvPr id="2" name="Rectangle 1"/>
          <p:cNvSpPr/>
          <p:nvPr/>
        </p:nvSpPr>
        <p:spPr>
          <a:xfrm>
            <a:off x="723207" y="1360163"/>
            <a:ext cx="7905404" cy="954107"/>
          </a:xfrm>
          <a:prstGeom prst="rect">
            <a:avLst/>
          </a:prstGeom>
        </p:spPr>
        <p:txBody>
          <a:bodyPr wrap="square">
            <a:spAutoFit/>
          </a:bodyPr>
          <a:lstStyle/>
          <a:p>
            <a:pPr algn="ctr"/>
            <a:r>
              <a:rPr lang="pl-PL" sz="2800" b="1" dirty="0"/>
              <a:t>Vođenje evidencije o prisustvu radnika na radu</a:t>
            </a:r>
            <a:br>
              <a:rPr lang="pl-PL" sz="2800" b="1" dirty="0"/>
            </a:br>
            <a:endParaRPr lang="en-US" sz="2800" b="1" dirty="0"/>
          </a:p>
        </p:txBody>
      </p:sp>
    </p:spTree>
    <p:extLst>
      <p:ext uri="{BB962C8B-B14F-4D97-AF65-F5344CB8AC3E}">
        <p14:creationId xmlns:p14="http://schemas.microsoft.com/office/powerpoint/2010/main" val="252420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arn(inVertical)">
                                      <p:cBhvr>
                                        <p:cTn id="34" dur="500"/>
                                        <p:tgtEl>
                                          <p:spTgt spid="3">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CC65E-BB05-2327-78C9-C83CDD30445C}"/>
              </a:ext>
            </a:extLst>
          </p:cNvPr>
          <p:cNvSpPr>
            <a:spLocks noGrp="1"/>
          </p:cNvSpPr>
          <p:nvPr>
            <p:ph type="title"/>
          </p:nvPr>
        </p:nvSpPr>
        <p:spPr>
          <a:xfrm>
            <a:off x="962025" y="744935"/>
            <a:ext cx="7886700" cy="1325563"/>
          </a:xfrm>
        </p:spPr>
        <p:txBody>
          <a:bodyPr>
            <a:normAutofit/>
          </a:bodyPr>
          <a:lstStyle/>
          <a:p>
            <a:r>
              <a:rPr lang="sr-Latn-BA" sz="3600" b="1" dirty="0">
                <a:latin typeface="+mn-lt"/>
              </a:rPr>
              <a:t>Plate, naknade plate</a:t>
            </a:r>
            <a:r>
              <a:rPr lang="sr-Latn-BA" sz="3600" b="1" dirty="0">
                <a:latin typeface="+mn-lt"/>
                <a:cs typeface="Times New Roman" panose="02020603050405020304" pitchFamily="18" charset="0"/>
              </a:rPr>
              <a:t> i najniža plata</a:t>
            </a:r>
            <a:endParaRPr lang="en-US" sz="3600" b="1" dirty="0">
              <a:latin typeface="+mn-lt"/>
            </a:endParaRPr>
          </a:p>
        </p:txBody>
      </p:sp>
      <p:sp>
        <p:nvSpPr>
          <p:cNvPr id="3" name="Content Placeholder 2">
            <a:extLst>
              <a:ext uri="{FF2B5EF4-FFF2-40B4-BE49-F238E27FC236}">
                <a16:creationId xmlns:a16="http://schemas.microsoft.com/office/drawing/2014/main" id="{2AE4615E-5510-C45A-05C7-26111ACC8600}"/>
              </a:ext>
            </a:extLst>
          </p:cNvPr>
          <p:cNvSpPr>
            <a:spLocks noGrp="1"/>
          </p:cNvSpPr>
          <p:nvPr>
            <p:ph idx="1"/>
          </p:nvPr>
        </p:nvSpPr>
        <p:spPr>
          <a:xfrm>
            <a:off x="533400" y="1752600"/>
            <a:ext cx="7886700" cy="5219700"/>
          </a:xfrm>
        </p:spPr>
        <p:txBody>
          <a:bodyPr>
            <a:normAutofit fontScale="55000" lnSpcReduction="20000"/>
          </a:bodyPr>
          <a:lstStyle/>
          <a:p>
            <a:pPr algn="just"/>
            <a:r>
              <a:rPr lang="pl-PL" dirty="0"/>
              <a:t>Osnov za obračun bruto plate: Zakon i kolektivni ugovor.</a:t>
            </a:r>
          </a:p>
          <a:p>
            <a:pPr algn="just"/>
            <a:r>
              <a:rPr lang="pl-PL" dirty="0"/>
              <a:t> Ugovor o radu, opšti akti, kolektivni ugovor</a:t>
            </a:r>
            <a:r>
              <a:rPr lang="sr-Cyrl-RS" sz="2800" b="1" dirty="0">
                <a:effectLst/>
                <a:ea typeface="Calibri" panose="020F0502020204030204" pitchFamily="34" charset="0"/>
                <a:cs typeface="Times New Roman" panose="02020603050405020304" pitchFamily="18" charset="0"/>
              </a:rPr>
              <a:t> -</a:t>
            </a:r>
            <a:r>
              <a:rPr lang="sr-Latn-BA" sz="2800" b="1" dirty="0">
                <a:effectLst/>
                <a:ea typeface="Calibri" panose="020F0502020204030204" pitchFamily="34" charset="0"/>
                <a:cs typeface="Times New Roman" panose="02020603050405020304" pitchFamily="18" charset="0"/>
              </a:rPr>
              <a:t> </a:t>
            </a:r>
            <a:r>
              <a:rPr lang="sr-Latn-BA" sz="2800" dirty="0">
                <a:effectLst/>
                <a:ea typeface="Calibri" panose="020F0502020204030204" pitchFamily="34" charset="0"/>
                <a:cs typeface="Times New Roman" panose="02020603050405020304" pitchFamily="18" charset="0"/>
              </a:rPr>
              <a:t>član 120 ZOR, zakon o platama (javne službe, zdravstvo, obrazovanje i kultura)</a:t>
            </a:r>
          </a:p>
          <a:p>
            <a:pPr algn="just"/>
            <a:r>
              <a:rPr lang="pl-PL" dirty="0"/>
              <a:t>Osnovna plata: elementi za određivanje osnovne plate su koeficijent složenosti posla i cijena rada, ukoliko zakonom i KU nije drugačije određeno </a:t>
            </a:r>
            <a:r>
              <a:rPr lang="sr-Cyrl-RS" sz="2800" b="1" dirty="0">
                <a:effectLst/>
                <a:ea typeface="Calibri" panose="020F0502020204030204" pitchFamily="34" charset="0"/>
                <a:cs typeface="Times New Roman" panose="02020603050405020304" pitchFamily="18" charset="0"/>
              </a:rPr>
              <a:t>–</a:t>
            </a:r>
            <a:r>
              <a:rPr lang="sr-Latn-BA" sz="2800" b="1" dirty="0">
                <a:effectLst/>
                <a:ea typeface="Calibri" panose="020F0502020204030204" pitchFamily="34" charset="0"/>
                <a:cs typeface="Times New Roman" panose="02020603050405020304" pitchFamily="18" charset="0"/>
              </a:rPr>
              <a:t> </a:t>
            </a:r>
            <a:r>
              <a:rPr lang="sr-Latn-BA" sz="2800" dirty="0">
                <a:effectLst/>
                <a:ea typeface="Calibri" panose="020F0502020204030204" pitchFamily="34" charset="0"/>
                <a:cs typeface="Times New Roman" panose="02020603050405020304" pitchFamily="18" charset="0"/>
              </a:rPr>
              <a:t>član 123 ZOR</a:t>
            </a:r>
          </a:p>
          <a:p>
            <a:pPr algn="just"/>
            <a:r>
              <a:rPr lang="pl-PL" dirty="0"/>
              <a:t>Uvećanje osnovne plate: 0,3% za svaku godinu radnog staža, ukoliko drugim zakonom, KU ili ugovorom o radu nije drugačije određeno, po osnovu otežanih uslova rada, prekovremenog rada, rada noću, rada praznikom, radnog učinka </a:t>
            </a:r>
            <a:r>
              <a:rPr lang="sr-Cyrl-RS" sz="2800" b="1" dirty="0">
                <a:effectLst/>
                <a:ea typeface="Calibri" panose="020F0502020204030204" pitchFamily="34" charset="0"/>
                <a:cs typeface="Times New Roman" panose="02020603050405020304" pitchFamily="18" charset="0"/>
              </a:rPr>
              <a:t>–</a:t>
            </a:r>
            <a:r>
              <a:rPr lang="sr-Latn-BA" b="1" dirty="0">
                <a:ea typeface="Calibri" panose="020F0502020204030204" pitchFamily="34" charset="0"/>
                <a:cs typeface="Times New Roman" panose="02020603050405020304" pitchFamily="18" charset="0"/>
              </a:rPr>
              <a:t> </a:t>
            </a:r>
            <a:r>
              <a:rPr lang="sr-Latn-BA" dirty="0">
                <a:ea typeface="Calibri" panose="020F0502020204030204" pitchFamily="34" charset="0"/>
                <a:cs typeface="Times New Roman" panose="02020603050405020304" pitchFamily="18" charset="0"/>
              </a:rPr>
              <a:t>član 124 ZOR</a:t>
            </a:r>
          </a:p>
          <a:p>
            <a:pPr algn="just"/>
            <a:r>
              <a:rPr lang="sr-Latn-BA" dirty="0">
                <a:ea typeface="Calibri" panose="020F0502020204030204" pitchFamily="34" charset="0"/>
                <a:cs typeface="Times New Roman" panose="02020603050405020304" pitchFamily="18" charset="0"/>
              </a:rPr>
              <a:t>Radni učinak određuje se na osnovu kvaliteta i obima obavqenog posla, kao i doprinosa radnika poslovnom rezultatu poslodavca koji se utvrđuje KU, opštim aktima, ugovora o radu ili dr.aktima poslodavca.</a:t>
            </a:r>
          </a:p>
          <a:p>
            <a:pPr algn="just"/>
            <a:r>
              <a:rPr lang="pl-PL" dirty="0"/>
              <a:t>Rokovi za isplatu plate: rokovi utvrđeni opštim aktom, KU i ugovorom o radu, najmanje jedanput mjesečno, a najkasnije do kraja tekućeg mjeseca za predhodni mjesec, </a:t>
            </a:r>
          </a:p>
          <a:p>
            <a:pPr algn="just"/>
            <a:r>
              <a:rPr lang="pl-PL" dirty="0"/>
              <a:t>poslodavac je dužan da uruči pismeni obračun plate u rokovima propisanim predhodnim stavom.</a:t>
            </a:r>
          </a:p>
          <a:p>
            <a:pPr algn="just"/>
            <a:r>
              <a:rPr lang="pl-PL" dirty="0"/>
              <a:t>Obračun plate ima snagu izvršne isprave </a:t>
            </a:r>
            <a:r>
              <a:rPr lang="sr-Cyrl-RS" sz="2800" b="1" dirty="0">
                <a:effectLst/>
                <a:ea typeface="Calibri" panose="020F0502020204030204" pitchFamily="34" charset="0"/>
                <a:cs typeface="Times New Roman" panose="02020603050405020304" pitchFamily="18" charset="0"/>
              </a:rPr>
              <a:t>–</a:t>
            </a:r>
            <a:r>
              <a:rPr lang="sr-Latn-BA" sz="2800" b="1" dirty="0">
                <a:effectLst/>
                <a:ea typeface="Calibri" panose="020F0502020204030204" pitchFamily="34" charset="0"/>
                <a:cs typeface="Times New Roman" panose="02020603050405020304" pitchFamily="18" charset="0"/>
              </a:rPr>
              <a:t> </a:t>
            </a:r>
            <a:r>
              <a:rPr lang="sr-Latn-BA" sz="2800" dirty="0">
                <a:effectLst/>
                <a:ea typeface="Calibri" panose="020F0502020204030204" pitchFamily="34" charset="0"/>
                <a:cs typeface="Times New Roman" panose="02020603050405020304" pitchFamily="18" charset="0"/>
              </a:rPr>
              <a:t>član 126 ZOR</a:t>
            </a:r>
            <a:endParaRPr lang="pl-PL" dirty="0"/>
          </a:p>
          <a:p>
            <a:pPr algn="just"/>
            <a:r>
              <a:rPr lang="pl-PL" dirty="0"/>
              <a:t>Najniža plata u Republici Srspkoj (član </a:t>
            </a:r>
            <a:r>
              <a:rPr lang="sr-Latn-BA" sz="2800" dirty="0">
                <a:effectLst/>
                <a:ea typeface="Calibri" panose="020F0502020204030204" pitchFamily="34" charset="0"/>
                <a:cs typeface="Times New Roman" panose="02020603050405020304" pitchFamily="18" charset="0"/>
              </a:rPr>
              <a:t>128 ZUR) iznosi </a:t>
            </a:r>
            <a:r>
              <a:rPr lang="sr-Latn-BA" sz="2800" b="1" dirty="0">
                <a:solidFill>
                  <a:srgbClr val="FF0000"/>
                </a:solidFill>
                <a:effectLst/>
                <a:ea typeface="Calibri" panose="020F0502020204030204" pitchFamily="34" charset="0"/>
                <a:cs typeface="Times New Roman" panose="02020603050405020304" pitchFamily="18" charset="0"/>
              </a:rPr>
              <a:t>900KM! </a:t>
            </a:r>
            <a:r>
              <a:rPr lang="sr-Latn-BA" dirty="0">
                <a:ea typeface="Calibri" panose="020F0502020204030204" pitchFamily="34" charset="0"/>
                <a:cs typeface="Times New Roman" panose="02020603050405020304" pitchFamily="18" charset="0"/>
              </a:rPr>
              <a:t>Odluka Vlade o </a:t>
            </a:r>
            <a:r>
              <a:rPr lang="sr-Latn-BA" dirty="0" err="1">
                <a:ea typeface="Calibri" panose="020F0502020204030204" pitchFamily="34" charset="0"/>
                <a:cs typeface="Times New Roman" panose="02020603050405020304" pitchFamily="18" charset="0"/>
              </a:rPr>
              <a:t>najnižnoj</a:t>
            </a:r>
            <a:r>
              <a:rPr lang="sr-Latn-BA" dirty="0">
                <a:ea typeface="Calibri" panose="020F0502020204030204" pitchFamily="34" charset="0"/>
                <a:cs typeface="Times New Roman" panose="02020603050405020304" pitchFamily="18" charset="0"/>
              </a:rPr>
              <a:t> plati za 2024. god (Službeni glasnik RS broj 114/23) </a:t>
            </a:r>
          </a:p>
          <a:p>
            <a:pPr algn="just"/>
            <a:r>
              <a:rPr lang="sr-Latn-BA" dirty="0">
                <a:ea typeface="Calibri" panose="020F0502020204030204" pitchFamily="34" charset="0"/>
                <a:cs typeface="Times New Roman" panose="02020603050405020304" pitchFamily="18" charset="0"/>
              </a:rPr>
              <a:t>Najniža plata se isplaćuje radniku samo kad je </a:t>
            </a:r>
            <a:r>
              <a:rPr lang="sr-Latn-BA" b="1" dirty="0">
                <a:ea typeface="Calibri" panose="020F0502020204030204" pitchFamily="34" charset="0"/>
                <a:cs typeface="Times New Roman" panose="02020603050405020304" pitchFamily="18" charset="0"/>
              </a:rPr>
              <a:t>iznos plate radnika, </a:t>
            </a:r>
            <a:r>
              <a:rPr lang="sr-Latn-BA" dirty="0">
                <a:ea typeface="Calibri" panose="020F0502020204030204" pitchFamily="34" charset="0"/>
                <a:cs typeface="Times New Roman" panose="02020603050405020304" pitchFamily="18" charset="0"/>
              </a:rPr>
              <a:t>obračunate u skladu sa ovim zakonom, opštim aktom ili ugovorom o radu </a:t>
            </a:r>
            <a:r>
              <a:rPr lang="sr-Latn-BA" b="1" dirty="0">
                <a:ea typeface="Calibri" panose="020F0502020204030204" pitchFamily="34" charset="0"/>
                <a:cs typeface="Times New Roman" panose="02020603050405020304" pitchFamily="18" charset="0"/>
              </a:rPr>
              <a:t>, ispod iznosa </a:t>
            </a:r>
            <a:r>
              <a:rPr lang="sr-Latn-BA" dirty="0">
                <a:ea typeface="Calibri" panose="020F0502020204030204" pitchFamily="34" charset="0"/>
                <a:cs typeface="Times New Roman" panose="02020603050405020304" pitchFamily="18" charset="0"/>
              </a:rPr>
              <a:t>najniže plate.</a:t>
            </a:r>
            <a:endParaRPr lang="sr-Latn-BA" b="1" dirty="0">
              <a:ea typeface="Calibri" panose="020F0502020204030204" pitchFamily="34" charset="0"/>
              <a:cs typeface="Times New Roman" panose="02020603050405020304" pitchFamily="18" charset="0"/>
            </a:endParaRPr>
          </a:p>
          <a:p>
            <a:pPr algn="just"/>
            <a:r>
              <a:rPr lang="sr-Latn-BA" dirty="0">
                <a:ea typeface="Calibri" panose="020F0502020204030204" pitchFamily="34" charset="0"/>
                <a:cs typeface="Times New Roman" panose="02020603050405020304" pitchFamily="18" charset="0"/>
              </a:rPr>
              <a:t>Najniža plata koja se isplaćuje radniku uvećava se po osnovu radnog staža-Član 128.stav 3. ZUR-a.</a:t>
            </a:r>
          </a:p>
        </p:txBody>
      </p:sp>
    </p:spTree>
    <p:extLst>
      <p:ext uri="{BB962C8B-B14F-4D97-AF65-F5344CB8AC3E}">
        <p14:creationId xmlns:p14="http://schemas.microsoft.com/office/powerpoint/2010/main" val="357321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par>
                                <p:cTn id="21" presetID="21" presetClass="entr" presetSubtype="1"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heel(1)">
                                      <p:cBhvr>
                                        <p:cTn id="26" dur="2000"/>
                                        <p:tgtEl>
                                          <p:spTgt spid="3">
                                            <p:txEl>
                                              <p:pRg st="4" end="4"/>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heel(1)">
                                      <p:cBhvr>
                                        <p:cTn id="29" dur="2000"/>
                                        <p:tgtEl>
                                          <p:spTgt spid="3">
                                            <p:txEl>
                                              <p:pRg st="5" end="5"/>
                                            </p:txEl>
                                          </p:spTgt>
                                        </p:tgtEl>
                                      </p:cBhvr>
                                    </p:animEffect>
                                  </p:childTnLst>
                                </p:cTn>
                              </p:par>
                              <p:par>
                                <p:cTn id="30" presetID="21" presetClass="entr" presetSubtype="1"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heel(1)">
                                      <p:cBhvr>
                                        <p:cTn id="32" dur="2000"/>
                                        <p:tgtEl>
                                          <p:spTgt spid="3">
                                            <p:txEl>
                                              <p:pRg st="6" end="6"/>
                                            </p:txEl>
                                          </p:spTgt>
                                        </p:tgtEl>
                                      </p:cBhvr>
                                    </p:animEffect>
                                  </p:childTnLst>
                                </p:cTn>
                              </p:par>
                              <p:par>
                                <p:cTn id="33" presetID="21" presetClass="entr" presetSubtype="1"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1)">
                                      <p:cBhvr>
                                        <p:cTn id="35" dur="2000"/>
                                        <p:tgtEl>
                                          <p:spTgt spid="3">
                                            <p:txEl>
                                              <p:pRg st="7" end="7"/>
                                            </p:txEl>
                                          </p:spTgt>
                                        </p:tgtEl>
                                      </p:cBhvr>
                                    </p:animEffect>
                                  </p:childTnLst>
                                </p:cTn>
                              </p:par>
                              <p:par>
                                <p:cTn id="36" presetID="21" presetClass="entr" presetSubtype="1"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wheel(1)">
                                      <p:cBhvr>
                                        <p:cTn id="38" dur="2000"/>
                                        <p:tgtEl>
                                          <p:spTgt spid="3">
                                            <p:txEl>
                                              <p:pRg st="8" end="8"/>
                                            </p:txEl>
                                          </p:spTgt>
                                        </p:tgtEl>
                                      </p:cBhvr>
                                    </p:animEffect>
                                  </p:childTnLst>
                                </p:cTn>
                              </p:par>
                              <p:par>
                                <p:cTn id="39" presetID="21" presetClass="entr" presetSubtype="1"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wheel(1)">
                                      <p:cBhvr>
                                        <p:cTn id="41" dur="2000"/>
                                        <p:tgtEl>
                                          <p:spTgt spid="3">
                                            <p:txEl>
                                              <p:pRg st="9" end="9"/>
                                            </p:txEl>
                                          </p:spTgt>
                                        </p:tgtEl>
                                      </p:cBhvr>
                                    </p:animEffect>
                                  </p:childTnLst>
                                </p:cTn>
                              </p:par>
                              <p:par>
                                <p:cTn id="42" presetID="21" presetClass="entr" presetSubtype="1"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wheel(1)">
                                      <p:cBhvr>
                                        <p:cTn id="44"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A6E75F-752B-F38C-9122-4057A7E66684}"/>
              </a:ext>
            </a:extLst>
          </p:cNvPr>
          <p:cNvSpPr>
            <a:spLocks noGrp="1"/>
          </p:cNvSpPr>
          <p:nvPr>
            <p:ph idx="1"/>
          </p:nvPr>
        </p:nvSpPr>
        <p:spPr>
          <a:xfrm>
            <a:off x="514350" y="1253331"/>
            <a:ext cx="7886700" cy="4351338"/>
          </a:xfrm>
        </p:spPr>
        <p:txBody>
          <a:bodyPr>
            <a:noAutofit/>
          </a:bodyPr>
          <a:lstStyle/>
          <a:p>
            <a:r>
              <a:rPr lang="sr-Latn-BA" sz="1050" dirty="0">
                <a:effectLst/>
                <a:latin typeface="Calibri" panose="020F0502020204030204" pitchFamily="34" charset="0"/>
                <a:ea typeface="Calibri" panose="020F0502020204030204" pitchFamily="34" charset="0"/>
                <a:cs typeface="Times New Roman" panose="02020603050405020304" pitchFamily="18" charset="0"/>
              </a:rPr>
              <a:t>Naknada plate: radnik ima pravo na naknadu plate za vrijeme odsustvovanja s rada u slučajevima predviđenim ovim zakonom, KU, opštim aktom i ugovorom o radu i ne može se odrediti manji iznos naknade plate od 50% prosječne plate koju je radnik ostvario u odgovarajućem predhodnom periodu, a čija je dužina utvrđena zakonom ,KU ili opštim aktom.</a:t>
            </a:r>
          </a:p>
          <a:p>
            <a:r>
              <a:rPr lang="sr-Latn-RS" sz="1050" dirty="0">
                <a:ea typeface="Calibri" panose="020F0502020204030204" pitchFamily="34" charset="0"/>
                <a:cs typeface="Times New Roman" panose="02020603050405020304" pitchFamily="18" charset="0"/>
              </a:rPr>
              <a:t>Naknada plate</a:t>
            </a:r>
            <a:r>
              <a:rPr lang="sr-Latn-BA" sz="1050" b="1" dirty="0">
                <a:effectLst/>
                <a:ea typeface="Calibri" panose="020F0502020204030204" pitchFamily="34" charset="0"/>
                <a:cs typeface="Times New Roman" panose="02020603050405020304" pitchFamily="18" charset="0"/>
              </a:rPr>
              <a:t> </a:t>
            </a:r>
            <a:r>
              <a:rPr lang="sr-Latn-BA" sz="1050" dirty="0">
                <a:effectLst/>
                <a:ea typeface="Calibri" panose="020F0502020204030204" pitchFamily="34" charset="0"/>
                <a:cs typeface="Times New Roman" panose="02020603050405020304" pitchFamily="18" charset="0"/>
              </a:rPr>
              <a:t>za vrijeme korišćenja GO, praznika po zakonu, privremene spriječenosti za rad zbog povrede na radu, prof.bolesti kao i za vrijeme prekida rada zbog propusta poslodavca da preduzme odgovarajuće mjere zaštite na radu </a:t>
            </a:r>
            <a:r>
              <a:rPr lang="sr-Latn-BA" sz="1050" b="1" dirty="0">
                <a:effectLst/>
                <a:ea typeface="Calibri" panose="020F0502020204030204" pitchFamily="34" charset="0"/>
                <a:cs typeface="Times New Roman" panose="02020603050405020304" pitchFamily="18" charset="0"/>
              </a:rPr>
              <a:t>iznosi 100% prosječne plate koju je radnik ostvario u odgovarajućem predhodnom periodu ili od plate koju bi ostvario da je bio na radu.</a:t>
            </a:r>
            <a:endParaRPr lang="sr-Latn-BA" sz="1050" b="1" dirty="0">
              <a:latin typeface="Calibri" panose="020F0502020204030204" pitchFamily="34" charset="0"/>
              <a:cs typeface="Times New Roman" panose="02020603050405020304" pitchFamily="18" charset="0"/>
            </a:endParaRPr>
          </a:p>
          <a:p>
            <a:r>
              <a:rPr lang="sr-Latn-BA" sz="1050" dirty="0">
                <a:latin typeface="Calibri" panose="020F0502020204030204" pitchFamily="34" charset="0"/>
                <a:cs typeface="Times New Roman" panose="02020603050405020304" pitchFamily="18" charset="0"/>
              </a:rPr>
              <a:t>Za vrijeme privremene spriječenosti za rad zbog bolesti (propisi o zdravstvenom osiguranju) član 82. i 83. Zakona o obaveznom zdravstvenom osiguranju (sl. Glasnik RS broj 93/22,132/22)</a:t>
            </a:r>
            <a:r>
              <a:rPr lang="sr-Cyrl-RS" sz="1050" dirty="0">
                <a:effectLst/>
                <a:latin typeface="Calibri" panose="020F0502020204030204" pitchFamily="34" charset="0"/>
                <a:ea typeface="Calibri" panose="020F0502020204030204" pitchFamily="34" charset="0"/>
                <a:cs typeface="Times New Roman" panose="02020603050405020304" pitchFamily="18" charset="0"/>
              </a:rPr>
              <a:t> –</a:t>
            </a:r>
            <a:r>
              <a:rPr lang="sr-Latn-BA" sz="1050" dirty="0">
                <a:effectLst/>
                <a:latin typeface="Calibri" panose="020F0502020204030204" pitchFamily="34" charset="0"/>
                <a:ea typeface="Calibri" panose="020F0502020204030204" pitchFamily="34" charset="0"/>
                <a:cs typeface="Times New Roman" panose="02020603050405020304" pitchFamily="18" charset="0"/>
              </a:rPr>
              <a:t> osnov za obračun isplate naknade</a:t>
            </a:r>
          </a:p>
          <a:p>
            <a:r>
              <a:rPr lang="sr-Latn-BA" sz="1050" b="1" dirty="0">
                <a:latin typeface="Calibri" panose="020F0502020204030204" pitchFamily="34" charset="0"/>
                <a:cs typeface="Times New Roman" panose="02020603050405020304" pitchFamily="18" charset="0"/>
              </a:rPr>
              <a:t>Za vrijeme porodiljskog odsustva član 112 ZOR naknada plate se utvrđuje u visini prosječne plate koju je radnik ostvarila u toku posljednih 18 mjeseci prije počinjanja porodiljskog odsustva.</a:t>
            </a:r>
          </a:p>
          <a:p>
            <a:r>
              <a:rPr lang="sr-Latn-BA" sz="1050" b="1" dirty="0">
                <a:latin typeface="Calibri" panose="020F0502020204030204" pitchFamily="34" charset="0"/>
                <a:cs typeface="Times New Roman" panose="02020603050405020304" pitchFamily="18" charset="0"/>
              </a:rPr>
              <a:t>Ukoliko žena nije ostvarila platu za svih posljednjih 18 mjeseci, prilikom obračuna prosječne plate, za svaki mjesec za koji nije ostvarila platu uzima se iznos najniže plate u Republici.</a:t>
            </a:r>
          </a:p>
          <a:p>
            <a:r>
              <a:rPr lang="sr-Latn-BA" sz="1050" b="1" dirty="0">
                <a:latin typeface="Calibri" panose="020F0502020204030204" pitchFamily="34" charset="0"/>
                <a:cs typeface="Times New Roman" panose="02020603050405020304" pitchFamily="18" charset="0"/>
              </a:rPr>
              <a:t>Osnov za obračun isplate naknade plate  za vrijeme privremene spriječenosti za rad (obezbjeđena naknada plate osiguraniku u radnom odnosu i koji obavlja privrednu, preduzetničku ili profesionalnu  djelatnost), kad je osnov bolest- ili komplikacija u vezi sa održavanjem trudnoće-100%, iznosi  u visini prosječne bruto plate osiguranika koju je ostvario na radu u  zadnjih 6 mjeseci koji predhode mjesecu za koji se vrši obračun,</a:t>
            </a:r>
          </a:p>
          <a:p>
            <a:r>
              <a:rPr lang="sr-Latn-BA" sz="1050" b="1" dirty="0">
                <a:latin typeface="Calibri" panose="020F0502020204030204" pitchFamily="34" charset="0"/>
                <a:cs typeface="Times New Roman" panose="02020603050405020304" pitchFamily="18" charset="0"/>
              </a:rPr>
              <a:t>a izuzetno ako osiguranik nije proveo minimalno 6 mjeseci u radnom odnosu kod poslodavca koji vrši obračun, osnov za obračun je prosječna  bruto plata osiguranika koju bi ostvario da je bio na radu  u periodu koji je proveo u radnom odnosu.</a:t>
            </a:r>
          </a:p>
          <a:p>
            <a:r>
              <a:rPr lang="sr-Latn-BA" sz="1050" dirty="0">
                <a:latin typeface="Calibri" panose="020F0502020204030204" pitchFamily="34" charset="0"/>
                <a:cs typeface="Times New Roman" panose="02020603050405020304" pitchFamily="18" charset="0"/>
              </a:rPr>
              <a:t>Pravilnik o sadržaju pismenog obračuna plate (Službeni glasnik RS broj 18/22,65/22)</a:t>
            </a:r>
          </a:p>
          <a:p>
            <a:r>
              <a:rPr lang="sr-Latn-BA" sz="1050" dirty="0">
                <a:latin typeface="Calibri" panose="020F0502020204030204" pitchFamily="34" charset="0"/>
                <a:cs typeface="Times New Roman" panose="02020603050405020304" pitchFamily="18" charset="0"/>
              </a:rPr>
              <a:t>Druga primanja radnika, propisana su članom 132 Zakona o radu:</a:t>
            </a:r>
          </a:p>
          <a:p>
            <a:r>
              <a:rPr lang="sr-Latn-BA" sz="1050" dirty="0">
                <a:latin typeface="Calibri" panose="020F0502020204030204" pitchFamily="34" charset="0"/>
                <a:cs typeface="Times New Roman" panose="02020603050405020304" pitchFamily="18" charset="0"/>
              </a:rPr>
              <a:t>-dnevnica za službeno putovanje  (Uredba o naknadama za službena putovanja u zemlji i inostranstvu –Sl.gl.RS broj 73/10</a:t>
            </a:r>
          </a:p>
          <a:p>
            <a:r>
              <a:rPr lang="sr-Latn-BA" sz="1050" dirty="0">
                <a:latin typeface="Calibri" panose="020F0502020204030204" pitchFamily="34" charset="0"/>
                <a:cs typeface="Times New Roman" panose="02020603050405020304" pitchFamily="18" charset="0"/>
              </a:rPr>
              <a:t>-prevoz, topli obrok,naknada za povećane troškove boravka za vrijeme rada na terenu, otpremnina prilikom odlaska radnika u penziju, naknada troškova za korišćenje sopstvenog automobila kod obavljanja službenog posla po nalogu poslodavca, i dr. Primanja utvrđena opštim aktom i ugovorom o radu.</a:t>
            </a:r>
          </a:p>
          <a:p>
            <a:r>
              <a:rPr lang="sr-Latn-BA" sz="1050" dirty="0">
                <a:latin typeface="Calibri" panose="020F0502020204030204" pitchFamily="34" charset="0"/>
                <a:cs typeface="Times New Roman" panose="02020603050405020304" pitchFamily="18" charset="0"/>
              </a:rPr>
              <a:t>Odlukom o utvrđivanju uvećanja plate, visine primanja po osnovu rada i visine pomoći radniku (Sl.gl. 53/16,12/22,39/22)</a:t>
            </a:r>
          </a:p>
          <a:p>
            <a:r>
              <a:rPr lang="sr-Latn-BA" sz="1050" dirty="0">
                <a:latin typeface="Calibri" panose="020F0502020204030204" pitchFamily="34" charset="0"/>
                <a:cs typeface="Times New Roman" panose="02020603050405020304" pitchFamily="18" charset="0"/>
              </a:rPr>
              <a:t>Pravilnik o ostvarivanju prava na naknadu plate za vrijeme privremene nesposobnosti za rad (Sl.gl.RS 14/22,99/22)</a:t>
            </a:r>
            <a:endParaRPr lang="en-US" sz="1050" dirty="0"/>
          </a:p>
          <a:p>
            <a:endParaRPr lang="en-US" sz="400" dirty="0"/>
          </a:p>
        </p:txBody>
      </p:sp>
    </p:spTree>
    <p:extLst>
      <p:ext uri="{BB962C8B-B14F-4D97-AF65-F5344CB8AC3E}">
        <p14:creationId xmlns:p14="http://schemas.microsoft.com/office/powerpoint/2010/main" val="274676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heel(1)">
                                      <p:cBhvr>
                                        <p:cTn id="18" dur="2000"/>
                                        <p:tgtEl>
                                          <p:spTgt spid="3">
                                            <p:txEl>
                                              <p:pRg st="3" end="3"/>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heel(1)">
                                      <p:cBhvr>
                                        <p:cTn id="21" dur="2000"/>
                                        <p:tgtEl>
                                          <p:spTgt spid="3">
                                            <p:txEl>
                                              <p:pRg st="4" end="4"/>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heel(1)">
                                      <p:cBhvr>
                                        <p:cTn id="24" dur="2000"/>
                                        <p:tgtEl>
                                          <p:spTgt spid="3">
                                            <p:txEl>
                                              <p:pRg st="5" end="5"/>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heel(1)">
                                      <p:cBhvr>
                                        <p:cTn id="30" dur="2000"/>
                                        <p:tgtEl>
                                          <p:spTgt spid="3">
                                            <p:txEl>
                                              <p:pRg st="7" end="7"/>
                                            </p:txEl>
                                          </p:spTgt>
                                        </p:tgtEl>
                                      </p:cBhvr>
                                    </p:animEffect>
                                  </p:childTnLst>
                                </p:cTn>
                              </p:par>
                              <p:par>
                                <p:cTn id="31" presetID="21" presetClass="entr" presetSubtype="1"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heel(1)">
                                      <p:cBhvr>
                                        <p:cTn id="33" dur="2000"/>
                                        <p:tgtEl>
                                          <p:spTgt spid="3">
                                            <p:txEl>
                                              <p:pRg st="8" end="8"/>
                                            </p:txEl>
                                          </p:spTgt>
                                        </p:tgtEl>
                                      </p:cBhvr>
                                    </p:animEffect>
                                  </p:childTnLst>
                                </p:cTn>
                              </p:par>
                              <p:par>
                                <p:cTn id="34" presetID="21" presetClass="entr" presetSubtype="1"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wheel(1)">
                                      <p:cBhvr>
                                        <p:cTn id="36" dur="2000"/>
                                        <p:tgtEl>
                                          <p:spTgt spid="3">
                                            <p:txEl>
                                              <p:pRg st="9" end="9"/>
                                            </p:txEl>
                                          </p:spTgt>
                                        </p:tgtEl>
                                      </p:cBhvr>
                                    </p:animEffect>
                                  </p:childTnLst>
                                </p:cTn>
                              </p:par>
                              <p:par>
                                <p:cTn id="37" presetID="21" presetClass="entr" presetSubtype="1"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wheel(1)">
                                      <p:cBhvr>
                                        <p:cTn id="39" dur="2000"/>
                                        <p:tgtEl>
                                          <p:spTgt spid="3">
                                            <p:txEl>
                                              <p:pRg st="10" end="10"/>
                                            </p:txEl>
                                          </p:spTgt>
                                        </p:tgtEl>
                                      </p:cBhvr>
                                    </p:animEffect>
                                  </p:childTnLst>
                                </p:cTn>
                              </p:par>
                              <p:par>
                                <p:cTn id="40" presetID="21" presetClass="entr" presetSubtype="1" fill="hold"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wheel(1)">
                                      <p:cBhvr>
                                        <p:cTn id="42" dur="2000"/>
                                        <p:tgtEl>
                                          <p:spTgt spid="3">
                                            <p:txEl>
                                              <p:pRg st="11" end="11"/>
                                            </p:txEl>
                                          </p:spTgt>
                                        </p:tgtEl>
                                      </p:cBhvr>
                                    </p:animEffect>
                                  </p:childTnLst>
                                </p:cTn>
                              </p:par>
                              <p:par>
                                <p:cTn id="43" presetID="21" presetClass="entr" presetSubtype="1" fill="hold"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Effect transition="in" filter="wheel(1)">
                                      <p:cBhvr>
                                        <p:cTn id="45"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D41E80-6BF0-54D7-08E0-C24F953247BE}"/>
              </a:ext>
            </a:extLst>
          </p:cNvPr>
          <p:cNvSpPr>
            <a:spLocks noGrp="1"/>
          </p:cNvSpPr>
          <p:nvPr>
            <p:ph idx="1"/>
          </p:nvPr>
        </p:nvSpPr>
        <p:spPr>
          <a:xfrm>
            <a:off x="447675" y="1371599"/>
            <a:ext cx="7886700" cy="5667375"/>
          </a:xfrm>
        </p:spPr>
        <p:txBody>
          <a:bodyPr>
            <a:normAutofit fontScale="85000" lnSpcReduction="10000"/>
          </a:bodyPr>
          <a:lstStyle/>
          <a:p>
            <a:pPr>
              <a:lnSpc>
                <a:spcPct val="107000"/>
              </a:lnSpc>
              <a:spcAft>
                <a:spcPts val="800"/>
              </a:spcAft>
            </a:pPr>
            <a:r>
              <a:rPr lang="sr-Latn-BA" sz="2000" b="1" dirty="0">
                <a:effectLst/>
                <a:ea typeface="Calibri" panose="020F0502020204030204" pitchFamily="34" charset="0"/>
                <a:cs typeface="Times New Roman" panose="02020603050405020304" pitchFamily="18" charset="0"/>
              </a:rPr>
              <a:t>6. Organizovanje poslova zaštite na radu (član 15 Zakona o zaštiti na radu)</a:t>
            </a:r>
          </a:p>
          <a:p>
            <a:pPr algn="just"/>
            <a:r>
              <a:rPr lang="en-US" sz="2000" b="0" i="0" dirty="0" err="1">
                <a:effectLst/>
              </a:rPr>
              <a:t>Ovim</a:t>
            </a:r>
            <a:r>
              <a:rPr lang="en-US" sz="2000" b="0" i="0" dirty="0">
                <a:effectLst/>
              </a:rPr>
              <a:t> </a:t>
            </a:r>
            <a:r>
              <a:rPr lang="en-US" sz="2000" b="0" i="0" dirty="0" err="1">
                <a:effectLst/>
              </a:rPr>
              <a:t>zakonom</a:t>
            </a:r>
            <a:r>
              <a:rPr lang="en-US" sz="2000" b="0" i="0" dirty="0">
                <a:effectLst/>
              </a:rPr>
              <a:t> </a:t>
            </a:r>
            <a:r>
              <a:rPr lang="en-US" sz="2000" b="0" i="0" dirty="0" err="1">
                <a:effectLst/>
              </a:rPr>
              <a:t>uređuju</a:t>
            </a:r>
            <a:r>
              <a:rPr lang="en-US" sz="2000" b="0" i="0" dirty="0">
                <a:effectLst/>
              </a:rPr>
              <a:t> se </a:t>
            </a:r>
            <a:r>
              <a:rPr lang="en-US" sz="2000" i="0" dirty="0" err="1">
                <a:effectLst/>
              </a:rPr>
              <a:t>prava</a:t>
            </a:r>
            <a:r>
              <a:rPr lang="en-US" sz="2000" i="0" dirty="0">
                <a:effectLst/>
              </a:rPr>
              <a:t>, </a:t>
            </a:r>
            <a:r>
              <a:rPr lang="en-US" sz="2000" i="0" dirty="0" err="1">
                <a:effectLst/>
              </a:rPr>
              <a:t>obaveze</a:t>
            </a:r>
            <a:r>
              <a:rPr lang="en-US" sz="2000" i="0" dirty="0">
                <a:effectLst/>
              </a:rPr>
              <a:t> </a:t>
            </a:r>
            <a:r>
              <a:rPr lang="en-US" sz="2000" i="0" dirty="0" err="1">
                <a:effectLst/>
              </a:rPr>
              <a:t>i</a:t>
            </a:r>
            <a:r>
              <a:rPr lang="en-US" sz="2000" i="0" dirty="0">
                <a:effectLst/>
              </a:rPr>
              <a:t> </a:t>
            </a:r>
            <a:r>
              <a:rPr lang="en-US" sz="2000" i="0" dirty="0" err="1">
                <a:effectLst/>
              </a:rPr>
              <a:t>odgovornosti</a:t>
            </a:r>
            <a:r>
              <a:rPr lang="en-US" sz="2000" i="0" dirty="0">
                <a:effectLst/>
              </a:rPr>
              <a:t> </a:t>
            </a:r>
            <a:r>
              <a:rPr lang="en-US" sz="2000" i="0" dirty="0" err="1">
                <a:effectLst/>
              </a:rPr>
              <a:t>poslodavaca</a:t>
            </a:r>
            <a:r>
              <a:rPr lang="en-US" sz="2000" i="0" dirty="0">
                <a:effectLst/>
              </a:rPr>
              <a:t> </a:t>
            </a:r>
            <a:r>
              <a:rPr lang="en-US" sz="2000" i="0" dirty="0" err="1">
                <a:effectLst/>
              </a:rPr>
              <a:t>i</a:t>
            </a:r>
            <a:r>
              <a:rPr lang="en-US" sz="2000" i="0" dirty="0">
                <a:effectLst/>
              </a:rPr>
              <a:t> </a:t>
            </a:r>
            <a:r>
              <a:rPr lang="en-US" sz="2000" i="0" dirty="0" err="1">
                <a:effectLst/>
              </a:rPr>
              <a:t>radnika</a:t>
            </a:r>
            <a:r>
              <a:rPr lang="en-US" sz="2000" i="0" dirty="0">
                <a:effectLst/>
              </a:rPr>
              <a:t> </a:t>
            </a:r>
            <a:r>
              <a:rPr lang="en-US" sz="2000" b="0" i="0" dirty="0">
                <a:effectLst/>
              </a:rPr>
              <a:t>u </a:t>
            </a:r>
            <a:r>
              <a:rPr lang="en-US" sz="2000" b="0" i="0" dirty="0" err="1">
                <a:effectLst/>
              </a:rPr>
              <a:t>vezi</a:t>
            </a:r>
            <a:r>
              <a:rPr lang="en-US" sz="2000" b="0" i="0" dirty="0">
                <a:effectLst/>
              </a:rPr>
              <a:t> </a:t>
            </a:r>
            <a:r>
              <a:rPr lang="en-US" sz="2000" b="0" i="0" dirty="0" err="1">
                <a:effectLst/>
              </a:rPr>
              <a:t>sa</a:t>
            </a:r>
            <a:r>
              <a:rPr lang="en-US" sz="2000" b="0" i="0" dirty="0">
                <a:effectLst/>
              </a:rPr>
              <a:t> </a:t>
            </a:r>
            <a:r>
              <a:rPr lang="en-US" sz="2000" b="0" i="0" dirty="0" err="1">
                <a:effectLst/>
              </a:rPr>
              <a:t>provođenjem</a:t>
            </a:r>
            <a:r>
              <a:rPr lang="en-US" sz="2000" b="0" i="0" dirty="0">
                <a:effectLst/>
              </a:rPr>
              <a:t> </a:t>
            </a:r>
            <a:r>
              <a:rPr lang="en-US" sz="2000" b="0" i="0" dirty="0" err="1">
                <a:effectLst/>
              </a:rPr>
              <a:t>i</a:t>
            </a:r>
            <a:r>
              <a:rPr lang="en-US" sz="2000" b="0" i="0" dirty="0">
                <a:effectLst/>
              </a:rPr>
              <a:t> </a:t>
            </a:r>
            <a:r>
              <a:rPr lang="en-US" sz="2000" b="0" i="0" dirty="0" err="1">
                <a:effectLst/>
              </a:rPr>
              <a:t>poboljšanjem</a:t>
            </a:r>
            <a:r>
              <a:rPr lang="en-US" sz="2000" b="0" i="0" dirty="0">
                <a:effectLst/>
              </a:rPr>
              <a:t> </a:t>
            </a:r>
            <a:r>
              <a:rPr lang="en-US" sz="2000" b="0" i="0" dirty="0" err="1">
                <a:effectLst/>
              </a:rPr>
              <a:t>sigurnosti</a:t>
            </a:r>
            <a:r>
              <a:rPr lang="en-US" sz="2000" b="0" i="0" dirty="0">
                <a:effectLst/>
              </a:rPr>
              <a:t> </a:t>
            </a:r>
            <a:r>
              <a:rPr lang="en-US" sz="2000" b="0" i="0" dirty="0" err="1">
                <a:effectLst/>
              </a:rPr>
              <a:t>i</a:t>
            </a:r>
            <a:r>
              <a:rPr lang="en-US" sz="2000" b="0" i="0" dirty="0">
                <a:effectLst/>
              </a:rPr>
              <a:t> </a:t>
            </a:r>
            <a:r>
              <a:rPr lang="en-US" sz="2000" b="0" i="0" dirty="0" err="1">
                <a:effectLst/>
              </a:rPr>
              <a:t>zaštite</a:t>
            </a:r>
            <a:r>
              <a:rPr lang="en-US" sz="2000" b="0" i="0" dirty="0">
                <a:effectLst/>
              </a:rPr>
              <a:t> </a:t>
            </a:r>
            <a:r>
              <a:rPr lang="en-US" sz="2000" b="0" i="0" dirty="0" err="1">
                <a:effectLst/>
              </a:rPr>
              <a:t>zdravlja</a:t>
            </a:r>
            <a:r>
              <a:rPr lang="en-US" sz="2000" b="0" i="0" dirty="0">
                <a:effectLst/>
              </a:rPr>
              <a:t> </a:t>
            </a:r>
            <a:r>
              <a:rPr lang="en-US" sz="2000" b="0" i="0" dirty="0" err="1">
                <a:effectLst/>
              </a:rPr>
              <a:t>radnika</a:t>
            </a:r>
            <a:r>
              <a:rPr lang="en-US" sz="2000" b="0" i="0" dirty="0">
                <a:effectLst/>
              </a:rPr>
              <a:t> </a:t>
            </a:r>
            <a:r>
              <a:rPr lang="en-US" sz="2000" b="0" i="0" dirty="0" err="1">
                <a:effectLst/>
              </a:rPr>
              <a:t>na</a:t>
            </a:r>
            <a:r>
              <a:rPr lang="en-US" sz="2000" b="0" i="0" dirty="0">
                <a:effectLst/>
              </a:rPr>
              <a:t> </a:t>
            </a:r>
            <a:r>
              <a:rPr lang="en-US" sz="2000" b="0" i="0" dirty="0" err="1">
                <a:effectLst/>
              </a:rPr>
              <a:t>radu</a:t>
            </a:r>
            <a:r>
              <a:rPr lang="en-US" sz="2000" b="0" i="0" dirty="0">
                <a:effectLst/>
              </a:rPr>
              <a:t>, </a:t>
            </a:r>
            <a:r>
              <a:rPr lang="en-US" sz="2000" b="0" i="0" dirty="0" err="1">
                <a:effectLst/>
              </a:rPr>
              <a:t>kao</a:t>
            </a:r>
            <a:r>
              <a:rPr lang="en-US" sz="2000" b="0" i="0" dirty="0">
                <a:effectLst/>
              </a:rPr>
              <a:t> </a:t>
            </a:r>
            <a:r>
              <a:rPr lang="en-US" sz="2000" b="0" i="0" dirty="0" err="1">
                <a:effectLst/>
              </a:rPr>
              <a:t>i</a:t>
            </a:r>
            <a:r>
              <a:rPr lang="en-US" sz="2000" b="0" i="0" dirty="0">
                <a:effectLst/>
              </a:rPr>
              <a:t> </a:t>
            </a:r>
            <a:r>
              <a:rPr lang="en-US" sz="2000" b="0" i="0" dirty="0" err="1">
                <a:effectLst/>
              </a:rPr>
              <a:t>opća</a:t>
            </a:r>
            <a:r>
              <a:rPr lang="en-US" sz="2000" b="0" i="0" dirty="0">
                <a:effectLst/>
              </a:rPr>
              <a:t> </a:t>
            </a:r>
            <a:r>
              <a:rPr lang="en-US" sz="2000" b="0" i="0" dirty="0" err="1">
                <a:effectLst/>
              </a:rPr>
              <a:t>načela</a:t>
            </a:r>
            <a:r>
              <a:rPr lang="en-US" sz="2000" b="0" i="0" dirty="0">
                <a:effectLst/>
              </a:rPr>
              <a:t> </a:t>
            </a:r>
            <a:r>
              <a:rPr lang="en-US" sz="2000" b="0" i="0" dirty="0" err="1">
                <a:effectLst/>
              </a:rPr>
              <a:t>prevencije</a:t>
            </a:r>
            <a:r>
              <a:rPr lang="en-US" sz="2000" b="0" i="0" dirty="0">
                <a:effectLst/>
              </a:rPr>
              <a:t>, </a:t>
            </a:r>
            <a:r>
              <a:rPr lang="en-US" sz="2000" b="0" i="0" dirty="0" err="1">
                <a:effectLst/>
              </a:rPr>
              <a:t>te</a:t>
            </a:r>
            <a:r>
              <a:rPr lang="en-US" sz="2000" b="0" i="0" dirty="0">
                <a:effectLst/>
              </a:rPr>
              <a:t> </a:t>
            </a:r>
            <a:r>
              <a:rPr lang="en-US" sz="2000" b="0" i="0" dirty="0" err="1">
                <a:effectLst/>
              </a:rPr>
              <a:t>sistem</a:t>
            </a:r>
            <a:r>
              <a:rPr lang="en-US" sz="2000" b="0" i="0" dirty="0">
                <a:effectLst/>
              </a:rPr>
              <a:t> </a:t>
            </a:r>
            <a:r>
              <a:rPr lang="en-US" sz="2000" b="0" i="0" dirty="0" err="1">
                <a:effectLst/>
              </a:rPr>
              <a:t>pravila</a:t>
            </a:r>
            <a:r>
              <a:rPr lang="en-US" sz="2000" b="0" i="0" dirty="0">
                <a:effectLst/>
              </a:rPr>
              <a:t> </a:t>
            </a:r>
            <a:r>
              <a:rPr lang="en-US" sz="2000" b="0" i="0" dirty="0" err="1">
                <a:effectLst/>
              </a:rPr>
              <a:t>sigurnosti</a:t>
            </a:r>
            <a:r>
              <a:rPr lang="en-US" sz="2000" b="0" i="0" dirty="0">
                <a:effectLst/>
              </a:rPr>
              <a:t> </a:t>
            </a:r>
            <a:r>
              <a:rPr lang="en-US" sz="2000" b="0" i="0" dirty="0" err="1">
                <a:effectLst/>
              </a:rPr>
              <a:t>i</a:t>
            </a:r>
            <a:r>
              <a:rPr lang="en-US" sz="2000" b="0" i="0" dirty="0">
                <a:effectLst/>
              </a:rPr>
              <a:t> </a:t>
            </a:r>
            <a:r>
              <a:rPr lang="en-US" sz="2000" b="0" i="0" dirty="0" err="1">
                <a:effectLst/>
              </a:rPr>
              <a:t>zaštite</a:t>
            </a:r>
            <a:r>
              <a:rPr lang="en-US" sz="2000" b="0" i="0" dirty="0">
                <a:effectLst/>
              </a:rPr>
              <a:t> </a:t>
            </a:r>
            <a:r>
              <a:rPr lang="en-US" sz="2000" b="0" i="0" dirty="0" err="1">
                <a:effectLst/>
              </a:rPr>
              <a:t>zdravlja</a:t>
            </a:r>
            <a:r>
              <a:rPr lang="en-US" sz="2000" b="0" i="0" dirty="0">
                <a:effectLst/>
              </a:rPr>
              <a:t> </a:t>
            </a:r>
            <a:r>
              <a:rPr lang="en-US" sz="2000" b="0" i="0" dirty="0" err="1">
                <a:effectLst/>
              </a:rPr>
              <a:t>na</a:t>
            </a:r>
            <a:r>
              <a:rPr lang="en-US" sz="2000" b="0" i="0" dirty="0">
                <a:effectLst/>
              </a:rPr>
              <a:t> </a:t>
            </a:r>
            <a:r>
              <a:rPr lang="en-US" sz="2000" b="0" i="0" dirty="0" err="1">
                <a:effectLst/>
              </a:rPr>
              <a:t>radu</a:t>
            </a:r>
            <a:r>
              <a:rPr lang="en-US" sz="2000" b="0" i="0" dirty="0">
                <a:effectLst/>
              </a:rPr>
              <a:t>, </a:t>
            </a:r>
            <a:r>
              <a:rPr lang="en-US" sz="2000" b="0" i="0" dirty="0" err="1">
                <a:effectLst/>
              </a:rPr>
              <a:t>čijom</a:t>
            </a:r>
            <a:r>
              <a:rPr lang="en-US" sz="2000" b="0" i="0" dirty="0">
                <a:effectLst/>
              </a:rPr>
              <a:t> </a:t>
            </a:r>
            <a:r>
              <a:rPr lang="en-US" sz="2000" b="0" i="0" dirty="0" err="1">
                <a:effectLst/>
              </a:rPr>
              <a:t>primjenom</a:t>
            </a:r>
            <a:r>
              <a:rPr lang="en-US" sz="2000" b="0" i="0" dirty="0">
                <a:effectLst/>
              </a:rPr>
              <a:t> se </a:t>
            </a:r>
            <a:r>
              <a:rPr lang="en-US" sz="2000" b="0" i="0" dirty="0" err="1">
                <a:effectLst/>
              </a:rPr>
              <a:t>postiže</a:t>
            </a:r>
            <a:r>
              <a:rPr lang="en-US" sz="2000" b="0" i="0" dirty="0">
                <a:effectLst/>
              </a:rPr>
              <a:t> </a:t>
            </a:r>
            <a:r>
              <a:rPr lang="en-US" sz="2000" b="0" i="0" dirty="0" err="1">
                <a:effectLst/>
              </a:rPr>
              <a:t>sprječavanje</a:t>
            </a:r>
            <a:r>
              <a:rPr lang="en-US" sz="2000" b="0" i="0" dirty="0">
                <a:effectLst/>
              </a:rPr>
              <a:t> </a:t>
            </a:r>
            <a:r>
              <a:rPr lang="en-US" sz="2000" b="0" i="0" dirty="0" err="1">
                <a:effectLst/>
              </a:rPr>
              <a:t>povreda</a:t>
            </a:r>
            <a:r>
              <a:rPr lang="en-US" sz="2000" b="0" i="0" dirty="0">
                <a:effectLst/>
              </a:rPr>
              <a:t> </a:t>
            </a:r>
            <a:r>
              <a:rPr lang="en-US" sz="2000" b="0" i="0" dirty="0" err="1">
                <a:effectLst/>
              </a:rPr>
              <a:t>na</a:t>
            </a:r>
            <a:r>
              <a:rPr lang="en-US" sz="2000" b="0" i="0" dirty="0">
                <a:effectLst/>
              </a:rPr>
              <a:t> </a:t>
            </a:r>
            <a:r>
              <a:rPr lang="en-US" sz="2000" b="0" i="0" dirty="0" err="1">
                <a:effectLst/>
              </a:rPr>
              <a:t>radu</a:t>
            </a:r>
            <a:r>
              <a:rPr lang="en-US" sz="2000" b="0" i="0" dirty="0">
                <a:effectLst/>
              </a:rPr>
              <a:t>, </a:t>
            </a:r>
            <a:r>
              <a:rPr lang="en-US" sz="2000" b="0" i="0" dirty="0" err="1">
                <a:effectLst/>
              </a:rPr>
              <a:t>profesionalnih</a:t>
            </a:r>
            <a:r>
              <a:rPr lang="en-US" sz="2000" b="0" i="0" dirty="0">
                <a:effectLst/>
              </a:rPr>
              <a:t> </a:t>
            </a:r>
            <a:r>
              <a:rPr lang="en-US" sz="2000" b="0" i="0" dirty="0" err="1">
                <a:effectLst/>
              </a:rPr>
              <a:t>oboljenja</a:t>
            </a:r>
            <a:r>
              <a:rPr lang="en-US" sz="2000" b="0" i="0" dirty="0">
                <a:effectLst/>
              </a:rPr>
              <a:t> </a:t>
            </a:r>
            <a:r>
              <a:rPr lang="en-US" sz="2000" b="0" i="0" dirty="0" err="1">
                <a:effectLst/>
              </a:rPr>
              <a:t>i</a:t>
            </a:r>
            <a:r>
              <a:rPr lang="en-US" sz="2000" b="0" i="0" dirty="0">
                <a:effectLst/>
              </a:rPr>
              <a:t> </a:t>
            </a:r>
            <a:r>
              <a:rPr lang="en-US" sz="2000" b="0" i="0" dirty="0" err="1">
                <a:effectLst/>
              </a:rPr>
              <a:t>drugih</a:t>
            </a:r>
            <a:r>
              <a:rPr lang="en-US" sz="2000" b="0" i="0" dirty="0">
                <a:effectLst/>
              </a:rPr>
              <a:t> </a:t>
            </a:r>
            <a:r>
              <a:rPr lang="en-US" sz="2000" b="0" i="0" dirty="0" err="1">
                <a:effectLst/>
              </a:rPr>
              <a:t>oboljenja</a:t>
            </a:r>
            <a:r>
              <a:rPr lang="en-US" sz="2000" b="0" i="0" dirty="0">
                <a:effectLst/>
              </a:rPr>
              <a:t> u </a:t>
            </a:r>
            <a:r>
              <a:rPr lang="en-US" sz="2000" b="0" i="0" dirty="0" err="1">
                <a:effectLst/>
              </a:rPr>
              <a:t>vezi</a:t>
            </a:r>
            <a:r>
              <a:rPr lang="en-US" sz="2000" b="0" i="0" dirty="0">
                <a:effectLst/>
              </a:rPr>
              <a:t> </a:t>
            </a:r>
            <a:r>
              <a:rPr lang="en-US" sz="2000" b="0" i="0" dirty="0" err="1">
                <a:effectLst/>
              </a:rPr>
              <a:t>sa</a:t>
            </a:r>
            <a:r>
              <a:rPr lang="en-US" sz="2000" b="0" i="0" dirty="0">
                <a:effectLst/>
              </a:rPr>
              <a:t> </a:t>
            </a:r>
            <a:r>
              <a:rPr lang="en-US" sz="2000" b="0" i="0" dirty="0" err="1">
                <a:effectLst/>
              </a:rPr>
              <a:t>radom</a:t>
            </a:r>
            <a:r>
              <a:rPr lang="en-US" sz="2000" b="0" i="0" dirty="0">
                <a:effectLst/>
              </a:rPr>
              <a:t>, </a:t>
            </a:r>
            <a:r>
              <a:rPr lang="en-US" sz="2000" b="0" i="0" dirty="0" err="1">
                <a:effectLst/>
              </a:rPr>
              <a:t>kao</a:t>
            </a:r>
            <a:r>
              <a:rPr lang="en-US" sz="2000" b="0" i="0" dirty="0">
                <a:effectLst/>
              </a:rPr>
              <a:t> </a:t>
            </a:r>
            <a:r>
              <a:rPr lang="en-US" sz="2000" b="0" i="0" dirty="0" err="1">
                <a:effectLst/>
              </a:rPr>
              <a:t>i</a:t>
            </a:r>
            <a:r>
              <a:rPr lang="en-US" sz="2000" b="0" i="0" dirty="0">
                <a:effectLst/>
              </a:rPr>
              <a:t> </a:t>
            </a:r>
            <a:r>
              <a:rPr lang="en-US" sz="2000" b="0" i="0" dirty="0" err="1">
                <a:effectLst/>
              </a:rPr>
              <a:t>zaštita</a:t>
            </a:r>
            <a:r>
              <a:rPr lang="en-US" sz="2000" b="0" i="0" dirty="0">
                <a:effectLst/>
              </a:rPr>
              <a:t> </a:t>
            </a:r>
            <a:r>
              <a:rPr lang="en-US" sz="2000" b="0" i="0" dirty="0" err="1">
                <a:effectLst/>
              </a:rPr>
              <a:t>radne</a:t>
            </a:r>
            <a:r>
              <a:rPr lang="en-US" sz="2000" b="0" i="0" dirty="0">
                <a:effectLst/>
              </a:rPr>
              <a:t> </a:t>
            </a:r>
            <a:r>
              <a:rPr lang="en-US" sz="2000" b="0" i="0" dirty="0" err="1">
                <a:effectLst/>
              </a:rPr>
              <a:t>okoline</a:t>
            </a:r>
            <a:r>
              <a:rPr lang="en-US" sz="2000" b="0" i="0" dirty="0">
                <a:effectLst/>
              </a:rPr>
              <a:t>, </a:t>
            </a:r>
            <a:r>
              <a:rPr lang="en-US" sz="2000" b="0" i="0" dirty="0" err="1">
                <a:effectLst/>
              </a:rPr>
              <a:t>te</a:t>
            </a:r>
            <a:r>
              <a:rPr lang="en-US" sz="2000" b="0" i="0" dirty="0">
                <a:effectLst/>
              </a:rPr>
              <a:t> </a:t>
            </a:r>
            <a:r>
              <a:rPr lang="en-US" sz="2000" b="0" i="0" dirty="0" err="1">
                <a:effectLst/>
              </a:rPr>
              <a:t>druga</a:t>
            </a:r>
            <a:r>
              <a:rPr lang="en-US" sz="2000" b="0" i="0" dirty="0">
                <a:effectLst/>
              </a:rPr>
              <a:t> </a:t>
            </a:r>
            <a:r>
              <a:rPr lang="en-US" sz="2000" b="0" i="0" dirty="0" err="1">
                <a:effectLst/>
              </a:rPr>
              <a:t>pitanja</a:t>
            </a:r>
            <a:r>
              <a:rPr lang="en-US" sz="2000" b="0" i="0" dirty="0">
                <a:effectLst/>
              </a:rPr>
              <a:t> u </a:t>
            </a:r>
            <a:r>
              <a:rPr lang="en-US" sz="2000" b="0" i="0" dirty="0" err="1">
                <a:effectLst/>
              </a:rPr>
              <a:t>vezi</a:t>
            </a:r>
            <a:r>
              <a:rPr lang="en-US" sz="2000" b="0" i="0" dirty="0">
                <a:effectLst/>
              </a:rPr>
              <a:t> </a:t>
            </a:r>
            <a:r>
              <a:rPr lang="en-US" sz="2000" b="0" i="0" dirty="0" err="1">
                <a:effectLst/>
              </a:rPr>
              <a:t>sa</a:t>
            </a:r>
            <a:r>
              <a:rPr lang="en-US" sz="2000" b="0" i="0" dirty="0">
                <a:effectLst/>
              </a:rPr>
              <a:t> </a:t>
            </a:r>
            <a:r>
              <a:rPr lang="en-US" sz="2000" b="0" i="0" dirty="0" err="1">
                <a:effectLst/>
              </a:rPr>
              <a:t>sigurnošću</a:t>
            </a:r>
            <a:r>
              <a:rPr lang="en-US" sz="2000" b="0" i="0" dirty="0">
                <a:effectLst/>
              </a:rPr>
              <a:t> </a:t>
            </a:r>
            <a:r>
              <a:rPr lang="en-US" sz="2000" b="0" i="0" dirty="0" err="1">
                <a:effectLst/>
              </a:rPr>
              <a:t>i</a:t>
            </a:r>
            <a:r>
              <a:rPr lang="en-US" sz="2000" b="0" i="0" dirty="0">
                <a:effectLst/>
              </a:rPr>
              <a:t> </a:t>
            </a:r>
            <a:r>
              <a:rPr lang="en-US" sz="2000" b="0" i="0" dirty="0" err="1">
                <a:effectLst/>
              </a:rPr>
              <a:t>zaštitom</a:t>
            </a:r>
            <a:r>
              <a:rPr lang="en-US" sz="2000" b="0" i="0" dirty="0">
                <a:effectLst/>
              </a:rPr>
              <a:t> </a:t>
            </a:r>
            <a:r>
              <a:rPr lang="en-US" sz="2000" b="0" i="0" dirty="0" err="1">
                <a:effectLst/>
              </a:rPr>
              <a:t>zdravlja</a:t>
            </a:r>
            <a:r>
              <a:rPr lang="en-US" sz="2000" b="0" i="0" dirty="0">
                <a:effectLst/>
              </a:rPr>
              <a:t> </a:t>
            </a:r>
            <a:r>
              <a:rPr lang="en-US" sz="2000" b="0" i="0" dirty="0" err="1">
                <a:effectLst/>
              </a:rPr>
              <a:t>na</a:t>
            </a:r>
            <a:r>
              <a:rPr lang="en-US" sz="2000" b="0" i="0" dirty="0">
                <a:effectLst/>
              </a:rPr>
              <a:t> </a:t>
            </a:r>
            <a:r>
              <a:rPr lang="en-US" sz="2000" b="0" i="0" dirty="0" err="1">
                <a:effectLst/>
              </a:rPr>
              <a:t>radu</a:t>
            </a:r>
            <a:r>
              <a:rPr lang="en-US" sz="2000" b="0" i="0" dirty="0">
                <a:effectLst/>
              </a:rPr>
              <a:t>.</a:t>
            </a:r>
          </a:p>
          <a:p>
            <a:pPr algn="just"/>
            <a:r>
              <a:rPr lang="en-US" sz="2000" b="0" i="0" dirty="0" err="1">
                <a:effectLst/>
              </a:rPr>
              <a:t>Posebna</a:t>
            </a:r>
            <a:r>
              <a:rPr lang="en-US" sz="2000" b="0" i="0" dirty="0">
                <a:effectLst/>
              </a:rPr>
              <a:t> </a:t>
            </a:r>
            <a:r>
              <a:rPr lang="en-US" sz="2000" b="0" i="0" dirty="0" err="1">
                <a:effectLst/>
              </a:rPr>
              <a:t>zaštita</a:t>
            </a:r>
            <a:r>
              <a:rPr lang="en-US" sz="2000" b="0" i="0" dirty="0">
                <a:effectLst/>
              </a:rPr>
              <a:t> se </a:t>
            </a:r>
            <a:r>
              <a:rPr lang="en-US" sz="2000" b="0" i="0" dirty="0" err="1">
                <a:effectLst/>
              </a:rPr>
              <a:t>propisuje</a:t>
            </a:r>
            <a:r>
              <a:rPr lang="en-US" sz="2000" b="0" i="0" dirty="0">
                <a:effectLst/>
              </a:rPr>
              <a:t> </a:t>
            </a:r>
            <a:r>
              <a:rPr lang="en-US" sz="2000" b="0" i="0" dirty="0" err="1">
                <a:effectLst/>
              </a:rPr>
              <a:t>radi</a:t>
            </a:r>
            <a:r>
              <a:rPr lang="en-US" sz="2000" b="0" i="0" dirty="0">
                <a:effectLst/>
              </a:rPr>
              <a:t> </a:t>
            </a:r>
            <a:r>
              <a:rPr lang="en-US" sz="2000" b="0" i="0" dirty="0" err="1">
                <a:effectLst/>
              </a:rPr>
              <a:t>očuvanja</a:t>
            </a:r>
            <a:r>
              <a:rPr lang="en-US" sz="2000" b="0" i="0" dirty="0">
                <a:effectLst/>
              </a:rPr>
              <a:t> </a:t>
            </a:r>
            <a:r>
              <a:rPr lang="en-US" sz="2000" b="0" i="0" dirty="0" err="1">
                <a:effectLst/>
              </a:rPr>
              <a:t>duševnog</a:t>
            </a:r>
            <a:r>
              <a:rPr lang="en-US" sz="2000" b="0" i="0" dirty="0">
                <a:effectLst/>
              </a:rPr>
              <a:t> </a:t>
            </a:r>
            <a:r>
              <a:rPr lang="en-US" sz="2000" b="0" i="0" dirty="0" err="1">
                <a:effectLst/>
              </a:rPr>
              <a:t>i</a:t>
            </a:r>
            <a:r>
              <a:rPr lang="en-US" sz="2000" b="0" i="0" dirty="0">
                <a:effectLst/>
              </a:rPr>
              <a:t> </a:t>
            </a:r>
            <a:r>
              <a:rPr lang="en-US" sz="2000" b="0" i="0" dirty="0" err="1">
                <a:effectLst/>
              </a:rPr>
              <a:t>tjelesnog</a:t>
            </a:r>
            <a:r>
              <a:rPr lang="en-US" sz="2000" b="0" i="0" dirty="0">
                <a:effectLst/>
              </a:rPr>
              <a:t> </a:t>
            </a:r>
            <a:r>
              <a:rPr lang="en-US" sz="2000" b="0" i="0" dirty="0" err="1">
                <a:effectLst/>
              </a:rPr>
              <a:t>razvoja</a:t>
            </a:r>
            <a:r>
              <a:rPr lang="en-US" sz="2000" b="0" i="0" dirty="0">
                <a:effectLst/>
              </a:rPr>
              <a:t> </a:t>
            </a:r>
            <a:r>
              <a:rPr lang="en-US" sz="2000" b="0" i="0" dirty="0" err="1">
                <a:effectLst/>
              </a:rPr>
              <a:t>mladih</a:t>
            </a:r>
            <a:r>
              <a:rPr lang="en-US" sz="2000" b="0" i="0" dirty="0">
                <a:effectLst/>
              </a:rPr>
              <a:t>, </a:t>
            </a:r>
            <a:r>
              <a:rPr lang="en-US" sz="2000" b="0" i="0" dirty="0" err="1">
                <a:effectLst/>
              </a:rPr>
              <a:t>zaštite</a:t>
            </a:r>
            <a:r>
              <a:rPr lang="en-US" sz="2000" b="0" i="0" dirty="0">
                <a:effectLst/>
              </a:rPr>
              <a:t> </a:t>
            </a:r>
            <a:r>
              <a:rPr lang="en-US" sz="2000" b="0" i="0" dirty="0" err="1">
                <a:effectLst/>
              </a:rPr>
              <a:t>žena</a:t>
            </a:r>
            <a:r>
              <a:rPr lang="en-US" sz="2000" b="0" i="0" dirty="0">
                <a:effectLst/>
              </a:rPr>
              <a:t> od </a:t>
            </a:r>
            <a:r>
              <a:rPr lang="en-US" sz="2000" b="0" i="0" dirty="0" err="1">
                <a:effectLst/>
              </a:rPr>
              <a:t>rizika</a:t>
            </a:r>
            <a:r>
              <a:rPr lang="en-US" sz="2000" b="0" i="0" dirty="0">
                <a:effectLst/>
              </a:rPr>
              <a:t> koji bi </a:t>
            </a:r>
            <a:r>
              <a:rPr lang="en-US" sz="2000" b="0" i="0" dirty="0" err="1">
                <a:effectLst/>
              </a:rPr>
              <a:t>mogli</a:t>
            </a:r>
            <a:r>
              <a:rPr lang="en-US" sz="2000" b="0" i="0" dirty="0">
                <a:effectLst/>
              </a:rPr>
              <a:t> </a:t>
            </a:r>
            <a:r>
              <a:rPr lang="en-US" sz="2000" b="0" i="0" dirty="0" err="1">
                <a:effectLst/>
              </a:rPr>
              <a:t>ugroziti</a:t>
            </a:r>
            <a:r>
              <a:rPr lang="en-US" sz="2000" b="0" i="0" dirty="0">
                <a:effectLst/>
              </a:rPr>
              <a:t> </a:t>
            </a:r>
            <a:r>
              <a:rPr lang="en-US" sz="2000" b="0" i="0" dirty="0" err="1">
                <a:effectLst/>
              </a:rPr>
              <a:t>ostvarivanje</a:t>
            </a:r>
            <a:r>
              <a:rPr lang="en-US" sz="2000" b="0" i="0" dirty="0">
                <a:effectLst/>
              </a:rPr>
              <a:t> </a:t>
            </a:r>
            <a:r>
              <a:rPr lang="en-US" sz="2000" b="0" i="0" dirty="0" err="1">
                <a:effectLst/>
              </a:rPr>
              <a:t>materinstva</a:t>
            </a:r>
            <a:r>
              <a:rPr lang="en-US" sz="2000" b="0" i="0" dirty="0">
                <a:effectLst/>
              </a:rPr>
              <a:t>, </a:t>
            </a:r>
            <a:r>
              <a:rPr lang="en-US" sz="2000" b="0" i="0" dirty="0" err="1">
                <a:effectLst/>
              </a:rPr>
              <a:t>zaštite</a:t>
            </a:r>
            <a:r>
              <a:rPr lang="en-US" sz="2000" b="0" i="0" dirty="0">
                <a:effectLst/>
              </a:rPr>
              <a:t> </a:t>
            </a:r>
            <a:r>
              <a:rPr lang="en-US" sz="2000" b="0" i="0" dirty="0" err="1">
                <a:effectLst/>
              </a:rPr>
              <a:t>lica</a:t>
            </a:r>
            <a:r>
              <a:rPr lang="en-US" sz="2000" b="0" i="0" dirty="0">
                <a:effectLst/>
              </a:rPr>
              <a:t> </a:t>
            </a:r>
            <a:r>
              <a:rPr lang="en-US" sz="2000" b="0" i="0" dirty="0" err="1">
                <a:effectLst/>
              </a:rPr>
              <a:t>sa</a:t>
            </a:r>
            <a:r>
              <a:rPr lang="en-US" sz="2000" b="0" i="0" dirty="0">
                <a:effectLst/>
              </a:rPr>
              <a:t> </a:t>
            </a:r>
            <a:r>
              <a:rPr lang="en-US" sz="2000" b="0" i="0" dirty="0" err="1">
                <a:effectLst/>
              </a:rPr>
              <a:t>invaliditetom</a:t>
            </a:r>
            <a:r>
              <a:rPr lang="en-US" sz="2000" b="0" i="0" dirty="0">
                <a:effectLst/>
              </a:rPr>
              <a:t> </a:t>
            </a:r>
            <a:r>
              <a:rPr lang="en-US" sz="2000" b="0" i="0" dirty="0" err="1">
                <a:effectLst/>
              </a:rPr>
              <a:t>i</a:t>
            </a:r>
            <a:r>
              <a:rPr lang="en-US" sz="2000" b="0" i="0" dirty="0">
                <a:effectLst/>
              </a:rPr>
              <a:t> </a:t>
            </a:r>
            <a:r>
              <a:rPr lang="en-US" sz="2000" b="0" i="0" dirty="0" err="1">
                <a:effectLst/>
              </a:rPr>
              <a:t>profesionalno</a:t>
            </a:r>
            <a:r>
              <a:rPr lang="en-US" sz="2000" b="0" i="0" dirty="0">
                <a:effectLst/>
              </a:rPr>
              <a:t> </a:t>
            </a:r>
            <a:r>
              <a:rPr lang="en-US" sz="2000" b="0" i="0" dirty="0" err="1">
                <a:effectLst/>
              </a:rPr>
              <a:t>oboljelih</a:t>
            </a:r>
            <a:r>
              <a:rPr lang="en-US" sz="2000" b="0" i="0" dirty="0">
                <a:effectLst/>
              </a:rPr>
              <a:t> </a:t>
            </a:r>
            <a:r>
              <a:rPr lang="en-US" sz="2000" b="0" i="0" dirty="0" err="1">
                <a:effectLst/>
              </a:rPr>
              <a:t>lica</a:t>
            </a:r>
            <a:r>
              <a:rPr lang="en-US" sz="2000" b="0" i="0" dirty="0">
                <a:effectLst/>
              </a:rPr>
              <a:t> od </a:t>
            </a:r>
            <a:r>
              <a:rPr lang="en-US" sz="2000" b="0" i="0" dirty="0" err="1">
                <a:effectLst/>
              </a:rPr>
              <a:t>daljeg</a:t>
            </a:r>
            <a:r>
              <a:rPr lang="en-US" sz="2000" b="0" i="0" dirty="0">
                <a:effectLst/>
              </a:rPr>
              <a:t> </a:t>
            </a:r>
            <a:r>
              <a:rPr lang="en-US" sz="2000" b="0" i="0" dirty="0" err="1">
                <a:effectLst/>
              </a:rPr>
              <a:t>oštećenja</a:t>
            </a:r>
            <a:r>
              <a:rPr lang="en-US" sz="2000" b="0" i="0" dirty="0">
                <a:effectLst/>
              </a:rPr>
              <a:t> </a:t>
            </a:r>
            <a:r>
              <a:rPr lang="en-US" sz="2000" b="0" i="0" dirty="0" err="1">
                <a:effectLst/>
              </a:rPr>
              <a:t>zdravlja</a:t>
            </a:r>
            <a:r>
              <a:rPr lang="en-US" sz="2000" b="0" i="0" dirty="0">
                <a:effectLst/>
              </a:rPr>
              <a:t> </a:t>
            </a:r>
            <a:r>
              <a:rPr lang="en-US" sz="2000" b="0" i="0" dirty="0" err="1">
                <a:effectLst/>
              </a:rPr>
              <a:t>i</a:t>
            </a:r>
            <a:r>
              <a:rPr lang="en-US" sz="2000" b="0" i="0" dirty="0">
                <a:effectLst/>
              </a:rPr>
              <a:t> </a:t>
            </a:r>
            <a:r>
              <a:rPr lang="en-US" sz="2000" b="0" i="0" dirty="0" err="1">
                <a:effectLst/>
              </a:rPr>
              <a:t>umanjenja</a:t>
            </a:r>
            <a:r>
              <a:rPr lang="en-US" sz="2000" b="0" i="0" dirty="0">
                <a:effectLst/>
              </a:rPr>
              <a:t> </a:t>
            </a:r>
            <a:r>
              <a:rPr lang="en-US" sz="2000" b="0" i="0" dirty="0" err="1">
                <a:effectLst/>
              </a:rPr>
              <a:t>njihove</a:t>
            </a:r>
            <a:r>
              <a:rPr lang="en-US" sz="2000" b="0" i="0" dirty="0">
                <a:effectLst/>
              </a:rPr>
              <a:t> </a:t>
            </a:r>
            <a:r>
              <a:rPr lang="en-US" sz="2000" b="0" i="0" dirty="0" err="1">
                <a:effectLst/>
              </a:rPr>
              <a:t>radne</a:t>
            </a:r>
            <a:r>
              <a:rPr lang="en-US" sz="2000" b="0" i="0" dirty="0">
                <a:effectLst/>
              </a:rPr>
              <a:t> </a:t>
            </a:r>
            <a:r>
              <a:rPr lang="en-US" sz="2000" b="0" i="0" dirty="0" err="1">
                <a:effectLst/>
              </a:rPr>
              <a:t>sposobnosti</a:t>
            </a:r>
            <a:r>
              <a:rPr lang="en-US" sz="2000" b="0" i="0" dirty="0">
                <a:effectLst/>
              </a:rPr>
              <a:t> </a:t>
            </a:r>
            <a:r>
              <a:rPr lang="en-US" sz="2000" b="0" i="0" dirty="0" err="1">
                <a:effectLst/>
              </a:rPr>
              <a:t>i</a:t>
            </a:r>
            <a:r>
              <a:rPr lang="en-US" sz="2000" b="0" i="0" dirty="0">
                <a:effectLst/>
              </a:rPr>
              <a:t> </a:t>
            </a:r>
            <a:r>
              <a:rPr lang="en-US" sz="2000" b="0" i="0" dirty="0" err="1">
                <a:effectLst/>
              </a:rPr>
              <a:t>očuvanja</a:t>
            </a:r>
            <a:r>
              <a:rPr lang="en-US" sz="2000" b="0" i="0" dirty="0">
                <a:effectLst/>
              </a:rPr>
              <a:t> </a:t>
            </a:r>
            <a:r>
              <a:rPr lang="en-US" sz="2000" b="0" i="0" dirty="0" err="1">
                <a:effectLst/>
              </a:rPr>
              <a:t>radnih</a:t>
            </a:r>
            <a:r>
              <a:rPr lang="en-US" sz="2000" b="0" i="0" dirty="0">
                <a:effectLst/>
              </a:rPr>
              <a:t> </a:t>
            </a:r>
            <a:r>
              <a:rPr lang="en-US" sz="2000" b="0" i="0" dirty="0" err="1">
                <a:effectLst/>
              </a:rPr>
              <a:t>sposobnosti</a:t>
            </a:r>
            <a:r>
              <a:rPr lang="en-US" sz="2000" b="0" i="0" dirty="0">
                <a:effectLst/>
              </a:rPr>
              <a:t> </a:t>
            </a:r>
            <a:r>
              <a:rPr lang="en-US" sz="2000" b="0" i="0" dirty="0" err="1">
                <a:effectLst/>
              </a:rPr>
              <a:t>starijih</a:t>
            </a:r>
            <a:r>
              <a:rPr lang="en-US" sz="2000" b="0" i="0" dirty="0">
                <a:effectLst/>
              </a:rPr>
              <a:t> </a:t>
            </a:r>
            <a:r>
              <a:rPr lang="en-US" sz="2000" b="0" i="0" dirty="0" err="1">
                <a:effectLst/>
              </a:rPr>
              <a:t>radnika</a:t>
            </a:r>
            <a:r>
              <a:rPr lang="en-US" sz="2000" b="0" i="0" dirty="0">
                <a:effectLst/>
              </a:rPr>
              <a:t> u </a:t>
            </a:r>
            <a:r>
              <a:rPr lang="en-US" sz="2000" b="0" i="0" dirty="0" err="1">
                <a:effectLst/>
              </a:rPr>
              <a:t>granicama</a:t>
            </a:r>
            <a:r>
              <a:rPr lang="en-US" sz="2000" b="0" i="0" dirty="0">
                <a:effectLst/>
              </a:rPr>
              <a:t> </a:t>
            </a:r>
            <a:r>
              <a:rPr lang="en-US" sz="2000" b="0" i="0" dirty="0" err="1">
                <a:effectLst/>
              </a:rPr>
              <a:t>primjerenim</a:t>
            </a:r>
            <a:r>
              <a:rPr lang="en-US" sz="2000" b="0" i="0" dirty="0">
                <a:effectLst/>
              </a:rPr>
              <a:t> </a:t>
            </a:r>
            <a:r>
              <a:rPr lang="en-US" sz="2000" b="0" i="0" dirty="0" err="1">
                <a:effectLst/>
              </a:rPr>
              <a:t>njihovoj</a:t>
            </a:r>
            <a:r>
              <a:rPr lang="en-US" sz="2000" b="0" i="0" dirty="0">
                <a:effectLst/>
              </a:rPr>
              <a:t> </a:t>
            </a:r>
            <a:r>
              <a:rPr lang="en-US" sz="2000" b="0" i="0" dirty="0" err="1">
                <a:effectLst/>
              </a:rPr>
              <a:t>životnoj</a:t>
            </a:r>
            <a:r>
              <a:rPr lang="en-US" sz="2000" b="0" i="0" dirty="0">
                <a:effectLst/>
              </a:rPr>
              <a:t> </a:t>
            </a:r>
            <a:r>
              <a:rPr lang="en-US" sz="2000" b="0" i="0" dirty="0" err="1">
                <a:effectLst/>
              </a:rPr>
              <a:t>dobi</a:t>
            </a:r>
            <a:r>
              <a:rPr lang="en-US" sz="2000" b="0" i="0" dirty="0">
                <a:effectLst/>
              </a:rPr>
              <a:t>.</a:t>
            </a:r>
          </a:p>
          <a:p>
            <a:pPr marL="0" indent="0">
              <a:lnSpc>
                <a:spcPct val="107000"/>
              </a:lnSpc>
              <a:spcAft>
                <a:spcPts val="800"/>
              </a:spcAft>
              <a:buNone/>
            </a:pPr>
            <a:r>
              <a:rPr lang="sr-Latn-BA" sz="2000" dirty="0">
                <a:effectLst/>
                <a:ea typeface="Calibri" panose="020F0502020204030204" pitchFamily="34" charset="0"/>
                <a:cs typeface="Times New Roman" panose="02020603050405020304" pitchFamily="18" charset="0"/>
              </a:rPr>
              <a:t>~</a:t>
            </a:r>
            <a:r>
              <a:rPr lang="sr-Latn-BA" sz="2000" b="1" dirty="0">
                <a:ea typeface="Calibri" panose="020F0502020204030204" pitchFamily="34" charset="0"/>
                <a:cs typeface="Times New Roman" panose="02020603050405020304" pitchFamily="18" charset="0"/>
              </a:rPr>
              <a:t>D</a:t>
            </a:r>
            <a:r>
              <a:rPr lang="sr-Latn-BA" sz="2000" b="1" dirty="0">
                <a:effectLst/>
                <a:ea typeface="Calibri" panose="020F0502020204030204" pitchFamily="34" charset="0"/>
                <a:cs typeface="Times New Roman" panose="02020603050405020304" pitchFamily="18" charset="0"/>
              </a:rPr>
              <a:t>onošenje akta o procjeni rizika…</a:t>
            </a:r>
          </a:p>
          <a:p>
            <a:pPr marL="0" indent="0">
              <a:lnSpc>
                <a:spcPct val="107000"/>
              </a:lnSpc>
              <a:spcAft>
                <a:spcPts val="800"/>
              </a:spcAft>
              <a:buNone/>
            </a:pPr>
            <a:r>
              <a:rPr lang="sr-Latn-BA" sz="2000" b="1" dirty="0">
                <a:ea typeface="Calibri" panose="020F0502020204030204" pitchFamily="34" charset="0"/>
                <a:cs typeface="Times New Roman" panose="02020603050405020304" pitchFamily="18" charset="0"/>
              </a:rPr>
              <a:t>Članom 13. stav 1. Zakona o zaštiti na radu (Službeni glasnik RS broj 1/08,13/10) je propisano da je poslodavac dužan da donese akt o procjeni rizika za sva radna mjesta u radnoj sredini i da utvrdi način i mjere za njegovo otklanjanje.</a:t>
            </a:r>
          </a:p>
          <a:p>
            <a:pPr marL="0" indent="0">
              <a:lnSpc>
                <a:spcPct val="107000"/>
              </a:lnSpc>
              <a:spcAft>
                <a:spcPts val="800"/>
              </a:spcAft>
              <a:buNone/>
            </a:pPr>
            <a:r>
              <a:rPr lang="sr-Latn-BA" sz="2000" b="1" dirty="0">
                <a:effectLst/>
                <a:ea typeface="Calibri" panose="020F0502020204030204" pitchFamily="34" charset="0"/>
                <a:cs typeface="Times New Roman" panose="02020603050405020304" pitchFamily="18" charset="0"/>
              </a:rPr>
              <a:t>Članom 15. istog zakona je propisano da je poslodavac dužan da osposobljava radnike za zdrav i bezbjedan rad, obezbjedi ljekarske preglede radnika u skladu sa aktom o procjeni rizika i dr.</a:t>
            </a:r>
          </a:p>
          <a:p>
            <a:endParaRPr lang="en-US" dirty="0"/>
          </a:p>
        </p:txBody>
      </p:sp>
    </p:spTree>
    <p:extLst>
      <p:ext uri="{BB962C8B-B14F-4D97-AF65-F5344CB8AC3E}">
        <p14:creationId xmlns:p14="http://schemas.microsoft.com/office/powerpoint/2010/main" val="216542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ED431A-BF12-840C-02A4-753D84659310}"/>
              </a:ext>
            </a:extLst>
          </p:cNvPr>
          <p:cNvSpPr>
            <a:spLocks noGrp="1"/>
          </p:cNvSpPr>
          <p:nvPr>
            <p:ph idx="1"/>
          </p:nvPr>
        </p:nvSpPr>
        <p:spPr>
          <a:xfrm>
            <a:off x="271462" y="1406525"/>
            <a:ext cx="8601075" cy="4351338"/>
          </a:xfrm>
        </p:spPr>
        <p:txBody>
          <a:bodyPr>
            <a:normAutofit fontScale="92500" lnSpcReduction="20000"/>
          </a:bodyPr>
          <a:lstStyle/>
          <a:p>
            <a:pPr marL="0" indent="0">
              <a:buNone/>
            </a:pPr>
            <a:r>
              <a:rPr lang="sr-Latn-BA" sz="4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Sankcije propisane odredbama ZOR:</a:t>
            </a:r>
            <a:endParaRPr lang="en-US"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pl-PL" b="0" i="0" dirty="0">
                <a:solidFill>
                  <a:srgbClr val="FF0000"/>
                </a:solidFill>
                <a:effectLst/>
                <a:latin typeface="Arial" panose="020B0604020202020204" pitchFamily="34" charset="0"/>
              </a:rPr>
              <a:t>Novačnom kaznom u iznosu od </a:t>
            </a:r>
            <a:r>
              <a:rPr lang="pl-PL" b="1" i="0" dirty="0">
                <a:solidFill>
                  <a:srgbClr val="FF0000"/>
                </a:solidFill>
                <a:effectLst/>
                <a:latin typeface="Arial" panose="020B0604020202020204" pitchFamily="34" charset="0"/>
              </a:rPr>
              <a:t>2.000</a:t>
            </a:r>
            <a:r>
              <a:rPr lang="pl-PL" b="0" i="0" dirty="0">
                <a:solidFill>
                  <a:srgbClr val="FF0000"/>
                </a:solidFill>
                <a:effectLst/>
                <a:latin typeface="Arial" panose="020B0604020202020204" pitchFamily="34" charset="0"/>
              </a:rPr>
              <a:t> konvertibilnih maraka do </a:t>
            </a:r>
            <a:r>
              <a:rPr lang="pl-PL" b="1" i="0" dirty="0">
                <a:solidFill>
                  <a:srgbClr val="FF0000"/>
                </a:solidFill>
                <a:effectLst/>
                <a:latin typeface="Arial" panose="020B0604020202020204" pitchFamily="34" charset="0"/>
              </a:rPr>
              <a:t>12.000 </a:t>
            </a:r>
            <a:r>
              <a:rPr lang="pl-PL" b="0" i="0" dirty="0">
                <a:solidFill>
                  <a:srgbClr val="FF0000"/>
                </a:solidFill>
                <a:effectLst/>
                <a:latin typeface="Arial" panose="020B0604020202020204" pitchFamily="34" charset="0"/>
              </a:rPr>
              <a:t>konvertibilnih maraka kazniće se za prekršaj poslodavac</a:t>
            </a:r>
          </a:p>
          <a:p>
            <a:pPr algn="just"/>
            <a:r>
              <a:rPr lang="en-US" b="0" i="0" dirty="0" err="1">
                <a:solidFill>
                  <a:srgbClr val="FF0000"/>
                </a:solidFill>
                <a:effectLst/>
                <a:latin typeface="Arial" panose="020B0604020202020204" pitchFamily="34" charset="0"/>
              </a:rPr>
              <a:t>Novačnom</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kaznom</a:t>
            </a:r>
            <a:r>
              <a:rPr lang="en-US" b="0" i="0" dirty="0">
                <a:solidFill>
                  <a:srgbClr val="FF0000"/>
                </a:solidFill>
                <a:effectLst/>
                <a:latin typeface="Arial" panose="020B0604020202020204" pitchFamily="34" charset="0"/>
              </a:rPr>
              <a:t> u </a:t>
            </a:r>
            <a:r>
              <a:rPr lang="en-US" b="0" i="0" dirty="0" err="1">
                <a:solidFill>
                  <a:srgbClr val="FF0000"/>
                </a:solidFill>
                <a:effectLst/>
                <a:latin typeface="Arial" panose="020B0604020202020204" pitchFamily="34" charset="0"/>
              </a:rPr>
              <a:t>iznosu</a:t>
            </a:r>
            <a:r>
              <a:rPr lang="en-US" b="0" i="0" dirty="0">
                <a:solidFill>
                  <a:srgbClr val="FF0000"/>
                </a:solidFill>
                <a:effectLst/>
                <a:latin typeface="Arial" panose="020B0604020202020204" pitchFamily="34" charset="0"/>
              </a:rPr>
              <a:t> od </a:t>
            </a:r>
            <a:r>
              <a:rPr lang="en-US" b="1" i="0" dirty="0">
                <a:solidFill>
                  <a:srgbClr val="FF0000"/>
                </a:solidFill>
                <a:effectLst/>
                <a:latin typeface="Arial" panose="020B0604020202020204" pitchFamily="34" charset="0"/>
              </a:rPr>
              <a:t>3.000</a:t>
            </a:r>
            <a:r>
              <a:rPr lang="en-US" b="0" i="0" dirty="0">
                <a:solidFill>
                  <a:srgbClr val="FF0000"/>
                </a:solidFill>
                <a:effectLst/>
                <a:latin typeface="Arial" panose="020B0604020202020204" pitchFamily="34" charset="0"/>
              </a:rPr>
              <a:t> do </a:t>
            </a:r>
            <a:r>
              <a:rPr lang="en-US" b="1" i="0" dirty="0">
                <a:solidFill>
                  <a:srgbClr val="FF0000"/>
                </a:solidFill>
                <a:effectLst/>
                <a:latin typeface="Arial" panose="020B0604020202020204" pitchFamily="34" charset="0"/>
              </a:rPr>
              <a:t>12.000</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konvertibilnih</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maraka</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kazniće</a:t>
            </a:r>
            <a:r>
              <a:rPr lang="en-US" b="0" i="0" dirty="0">
                <a:solidFill>
                  <a:srgbClr val="FF0000"/>
                </a:solidFill>
                <a:effectLst/>
                <a:latin typeface="Arial" panose="020B0604020202020204" pitchFamily="34" charset="0"/>
              </a:rPr>
              <a:t> se za </a:t>
            </a:r>
            <a:r>
              <a:rPr lang="en-US" b="0" i="0" dirty="0" err="1">
                <a:solidFill>
                  <a:srgbClr val="FF0000"/>
                </a:solidFill>
                <a:effectLst/>
                <a:latin typeface="Arial" panose="020B0604020202020204" pitchFamily="34" charset="0"/>
              </a:rPr>
              <a:t>prekršaj</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poslodavac</a:t>
            </a:r>
            <a:r>
              <a:rPr lang="en-US" b="0" i="0" dirty="0">
                <a:solidFill>
                  <a:srgbClr val="FF0000"/>
                </a:solidFill>
                <a:effectLst/>
                <a:latin typeface="Arial" panose="020B0604020202020204" pitchFamily="34" charset="0"/>
              </a:rPr>
              <a:t> </a:t>
            </a:r>
            <a:endParaRPr lang="sr-Latn-BA" b="0" i="0" dirty="0">
              <a:solidFill>
                <a:srgbClr val="FF0000"/>
              </a:solidFill>
              <a:effectLst/>
              <a:latin typeface="Arial" panose="020B0604020202020204" pitchFamily="34" charset="0"/>
            </a:endParaRPr>
          </a:p>
          <a:p>
            <a:pPr algn="just"/>
            <a:r>
              <a:rPr lang="en-US" b="0" i="0" dirty="0" err="1">
                <a:solidFill>
                  <a:srgbClr val="FF0000"/>
                </a:solidFill>
                <a:effectLst/>
                <a:latin typeface="Arial" panose="020B0604020202020204" pitchFamily="34" charset="0"/>
              </a:rPr>
              <a:t>Novčanom</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kaznom</a:t>
            </a:r>
            <a:r>
              <a:rPr lang="en-US" b="0" i="0" dirty="0">
                <a:solidFill>
                  <a:srgbClr val="FF0000"/>
                </a:solidFill>
                <a:effectLst/>
                <a:latin typeface="Arial" panose="020B0604020202020204" pitchFamily="34" charset="0"/>
              </a:rPr>
              <a:t> u </a:t>
            </a:r>
            <a:r>
              <a:rPr lang="en-US" b="0" i="0" dirty="0" err="1">
                <a:solidFill>
                  <a:srgbClr val="FF0000"/>
                </a:solidFill>
                <a:effectLst/>
                <a:latin typeface="Arial" panose="020B0604020202020204" pitchFamily="34" charset="0"/>
              </a:rPr>
              <a:t>iznosu</a:t>
            </a:r>
            <a:r>
              <a:rPr lang="en-US" b="0" i="0" dirty="0">
                <a:solidFill>
                  <a:srgbClr val="FF0000"/>
                </a:solidFill>
                <a:effectLst/>
                <a:latin typeface="Arial" panose="020B0604020202020204" pitchFamily="34" charset="0"/>
              </a:rPr>
              <a:t> od </a:t>
            </a:r>
            <a:r>
              <a:rPr lang="en-US" b="1" i="0" dirty="0">
                <a:solidFill>
                  <a:srgbClr val="FF0000"/>
                </a:solidFill>
                <a:effectLst/>
                <a:latin typeface="Arial" panose="020B0604020202020204" pitchFamily="34" charset="0"/>
              </a:rPr>
              <a:t>5.000</a:t>
            </a:r>
            <a:r>
              <a:rPr lang="en-US" b="0" i="0" dirty="0">
                <a:solidFill>
                  <a:srgbClr val="FF0000"/>
                </a:solidFill>
                <a:effectLst/>
                <a:latin typeface="Arial" panose="020B0604020202020204" pitchFamily="34" charset="0"/>
              </a:rPr>
              <a:t> do </a:t>
            </a:r>
            <a:r>
              <a:rPr lang="en-US" b="1" i="0" dirty="0">
                <a:solidFill>
                  <a:srgbClr val="FF0000"/>
                </a:solidFill>
                <a:effectLst/>
                <a:latin typeface="Arial" panose="020B0604020202020204" pitchFamily="34" charset="0"/>
              </a:rPr>
              <a:t>20.000</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konvertibilnih</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maraka</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kazniće</a:t>
            </a:r>
            <a:r>
              <a:rPr lang="en-US" b="0" i="0" dirty="0">
                <a:solidFill>
                  <a:srgbClr val="FF0000"/>
                </a:solidFill>
                <a:effectLst/>
                <a:latin typeface="Arial" panose="020B0604020202020204" pitchFamily="34" charset="0"/>
              </a:rPr>
              <a:t> se za </a:t>
            </a:r>
            <a:r>
              <a:rPr lang="en-US" b="0" i="0" dirty="0" err="1">
                <a:solidFill>
                  <a:srgbClr val="FF0000"/>
                </a:solidFill>
                <a:effectLst/>
                <a:latin typeface="Arial" panose="020B0604020202020204" pitchFamily="34" charset="0"/>
              </a:rPr>
              <a:t>prekršaj</a:t>
            </a:r>
            <a:r>
              <a:rPr lang="en-US" b="0" i="0" dirty="0">
                <a:solidFill>
                  <a:srgbClr val="FF0000"/>
                </a:solidFill>
                <a:effectLst/>
                <a:latin typeface="Arial" panose="020B0604020202020204" pitchFamily="34" charset="0"/>
              </a:rPr>
              <a:t> </a:t>
            </a:r>
            <a:r>
              <a:rPr lang="en-US" b="0" i="0" dirty="0" err="1">
                <a:solidFill>
                  <a:srgbClr val="FF0000"/>
                </a:solidFill>
                <a:effectLst/>
                <a:latin typeface="Arial" panose="020B0604020202020204" pitchFamily="34" charset="0"/>
              </a:rPr>
              <a:t>poslodavac</a:t>
            </a:r>
            <a:endParaRPr lang="sr-Latn-RS" b="0" i="0" dirty="0">
              <a:solidFill>
                <a:srgbClr val="FF0000"/>
              </a:solidFill>
              <a:effectLst/>
              <a:latin typeface="Arial" panose="020B0604020202020204" pitchFamily="34" charset="0"/>
            </a:endParaRPr>
          </a:p>
          <a:p>
            <a:pPr algn="just"/>
            <a:r>
              <a:rPr lang="sr-Latn-RS" dirty="0">
                <a:solidFill>
                  <a:srgbClr val="FF0000"/>
                </a:solidFill>
                <a:latin typeface="Arial" panose="020B0604020202020204" pitchFamily="34" charset="0"/>
              </a:rPr>
              <a:t>Sankcije propisane odredbama člana 264</a:t>
            </a:r>
            <a:r>
              <a:rPr lang="en-US" dirty="0">
                <a:solidFill>
                  <a:srgbClr val="FF0000"/>
                </a:solidFill>
                <a:latin typeface="Arial" panose="020B0604020202020204" pitchFamily="34" charset="0"/>
              </a:rPr>
              <a:t>.</a:t>
            </a:r>
            <a:r>
              <a:rPr lang="sr-Latn-RS" dirty="0">
                <a:solidFill>
                  <a:srgbClr val="FF0000"/>
                </a:solidFill>
                <a:latin typeface="Arial" panose="020B0604020202020204" pitchFamily="34" charset="0"/>
              </a:rPr>
              <a:t>,265</a:t>
            </a:r>
            <a:r>
              <a:rPr lang="en-US" dirty="0">
                <a:solidFill>
                  <a:srgbClr val="FF0000"/>
                </a:solidFill>
                <a:latin typeface="Arial" panose="020B0604020202020204" pitchFamily="34" charset="0"/>
              </a:rPr>
              <a:t>.</a:t>
            </a:r>
            <a:r>
              <a:rPr lang="sr-Latn-RS" dirty="0">
                <a:solidFill>
                  <a:srgbClr val="FF0000"/>
                </a:solidFill>
                <a:latin typeface="Arial" panose="020B0604020202020204" pitchFamily="34" charset="0"/>
              </a:rPr>
              <a:t> i 266.</a:t>
            </a:r>
            <a:r>
              <a:rPr lang="en-US" dirty="0">
                <a:solidFill>
                  <a:srgbClr val="FF0000"/>
                </a:solidFill>
                <a:latin typeface="Arial" panose="020B0604020202020204" pitchFamily="34" charset="0"/>
              </a:rPr>
              <a:t> </a:t>
            </a:r>
            <a:r>
              <a:rPr lang="sr-Latn-RS" dirty="0">
                <a:solidFill>
                  <a:srgbClr val="FF0000"/>
                </a:solidFill>
                <a:latin typeface="Arial" panose="020B0604020202020204" pitchFamily="34" charset="0"/>
              </a:rPr>
              <a:t>Zakona o radu.</a:t>
            </a:r>
            <a:endParaRPr lang="en-US" dirty="0">
              <a:solidFill>
                <a:srgbClr val="FF0000"/>
              </a:solidFill>
            </a:endParaRPr>
          </a:p>
        </p:txBody>
      </p:sp>
    </p:spTree>
    <p:extLst>
      <p:ext uri="{BB962C8B-B14F-4D97-AF65-F5344CB8AC3E}">
        <p14:creationId xmlns:p14="http://schemas.microsoft.com/office/powerpoint/2010/main" val="316142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329FB9-4323-9F4C-2EDC-9070C5BB3A4F}"/>
              </a:ext>
            </a:extLst>
          </p:cNvPr>
          <p:cNvSpPr>
            <a:spLocks noGrp="1"/>
          </p:cNvSpPr>
          <p:nvPr>
            <p:ph idx="1"/>
          </p:nvPr>
        </p:nvSpPr>
        <p:spPr>
          <a:xfrm>
            <a:off x="628650" y="1916112"/>
            <a:ext cx="7886700" cy="3455988"/>
          </a:xfrm>
        </p:spPr>
        <p:txBody>
          <a:bodyPr>
            <a:normAutofit fontScale="55000" lnSpcReduction="20000"/>
          </a:bodyPr>
          <a:lstStyle/>
          <a:p>
            <a:pPr algn="just"/>
            <a:r>
              <a:rPr lang="sr-Latn-BA" sz="3800" dirty="0">
                <a:effectLst/>
                <a:latin typeface="Calibri" panose="020F0502020204030204" pitchFamily="34" charset="0"/>
                <a:ea typeface="Calibri" panose="020F0502020204030204" pitchFamily="34" charset="0"/>
                <a:cs typeface="Times New Roman" panose="02020603050405020304" pitchFamily="18" charset="0"/>
              </a:rPr>
              <a:t>Inspekcijske provjere </a:t>
            </a:r>
            <a:r>
              <a:rPr lang="sr-Latn-BA" sz="3800" b="1" dirty="0">
                <a:effectLst/>
                <a:latin typeface="Calibri" panose="020F0502020204030204" pitchFamily="34" charset="0"/>
                <a:ea typeface="Calibri" panose="020F0502020204030204" pitchFamily="34" charset="0"/>
                <a:cs typeface="Times New Roman" panose="02020603050405020304" pitchFamily="18" charset="0"/>
              </a:rPr>
              <a:t>(ček lista) </a:t>
            </a:r>
            <a:r>
              <a:rPr lang="sr-Latn-BA" sz="3800" dirty="0">
                <a:effectLst/>
                <a:latin typeface="Calibri" panose="020F0502020204030204" pitchFamily="34" charset="0"/>
                <a:ea typeface="Calibri" panose="020F0502020204030204" pitchFamily="34" charset="0"/>
                <a:cs typeface="Times New Roman" panose="02020603050405020304" pitchFamily="18" charset="0"/>
              </a:rPr>
              <a:t>iz oblasti radnih odnosa.</a:t>
            </a:r>
          </a:p>
          <a:p>
            <a:pPr algn="just"/>
            <a:r>
              <a:rPr lang="sr-Latn-BA" sz="3800" dirty="0">
                <a:latin typeface="Calibri" panose="020F0502020204030204" pitchFamily="34" charset="0"/>
                <a:ea typeface="Calibri" panose="020F0502020204030204" pitchFamily="34" charset="0"/>
                <a:cs typeface="Times New Roman" panose="02020603050405020304" pitchFamily="18" charset="0"/>
              </a:rPr>
              <a:t>Sadržaj ček liste, pri vršenju inspekcijskog nadzora…</a:t>
            </a:r>
          </a:p>
          <a:p>
            <a:pPr algn="just"/>
            <a:r>
              <a:rPr lang="sr-Latn-BA" sz="3800" dirty="0">
                <a:effectLst/>
                <a:latin typeface="Calibri" panose="020F0502020204030204" pitchFamily="34" charset="0"/>
                <a:ea typeface="Calibri" panose="020F0502020204030204" pitchFamily="34" charset="0"/>
                <a:cs typeface="Times New Roman" panose="02020603050405020304" pitchFamily="18" charset="0"/>
              </a:rPr>
              <a:t>Članom 25.Zakona o inspekcijama RS (Službeni glasnik RS 18/20) propisana nadležnost inspektora rada za vršewe inspekcijskog nadzora u vezi sa pridržavanjem propisa koji se odnose na zapošljavanje, rad, radne odnose, bezbjednost i zdravlje na radu i u drugim upravnim područjima kad je to određeno posebnim propisom.</a:t>
            </a:r>
          </a:p>
          <a:p>
            <a:pPr algn="just"/>
            <a:r>
              <a:rPr lang="sr-Latn-BA" sz="3800" dirty="0">
                <a:latin typeface="Calibri" panose="020F0502020204030204" pitchFamily="34" charset="0"/>
                <a:ea typeface="Calibri" panose="020F0502020204030204" pitchFamily="34" charset="0"/>
                <a:cs typeface="Times New Roman" panose="02020603050405020304" pitchFamily="18" charset="0"/>
              </a:rPr>
              <a:t>Članom 263. Zakona o radu (Službeni glasnik RS broj 1/16,66/18,119/21,112/23) propisana je nadležnost inspekcije rada nad poštovanjem Zakona o radu i propisa donesenih za njegovo sprovođenje</a:t>
            </a:r>
            <a:endParaRPr lang="sr-Latn-BA" sz="3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1444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E83DFF-A893-D03E-DE6D-4F99FB4A8FF0}"/>
              </a:ext>
            </a:extLst>
          </p:cNvPr>
          <p:cNvSpPr>
            <a:spLocks noGrp="1"/>
          </p:cNvSpPr>
          <p:nvPr>
            <p:ph idx="1"/>
          </p:nvPr>
        </p:nvSpPr>
        <p:spPr>
          <a:xfrm>
            <a:off x="257174" y="1352550"/>
            <a:ext cx="8715375" cy="5391150"/>
          </a:xfrm>
        </p:spPr>
        <p:txBody>
          <a:bodyPr>
            <a:normAutofit fontScale="55000" lnSpcReduction="20000"/>
          </a:bodyPr>
          <a:lstStyle/>
          <a:p>
            <a:pPr algn="just"/>
            <a:r>
              <a:rPr lang="sr-Latn-BA" b="1" dirty="0"/>
              <a:t>Zakon o zapošljavanju stranih državljana i lica bez državljanstava (Službeni glasnik RS broj 117/11, 56/22)</a:t>
            </a:r>
          </a:p>
          <a:p>
            <a:pPr algn="just"/>
            <a:r>
              <a:rPr lang="sr-Latn-BA" dirty="0"/>
              <a:t>Ovim zakonom propisuju se posebni uslovi, kao i postupak i način zapošljavanja stranih državljana i lica bez državljanstva.</a:t>
            </a:r>
          </a:p>
          <a:p>
            <a:pPr algn="just"/>
            <a:r>
              <a:rPr lang="sr-Latn-BA" dirty="0"/>
              <a:t>Zaposlenjem u smislu ovog zakona smatra se zasnivanje radnog odnosa na neodređeno, određeno vrijeme po osnovu ugovora o radu, kao i radno angažovanje na osnovu ugovora o povremenim i privremenim poslovima kao i svaki drugi plaćeni rad.</a:t>
            </a:r>
          </a:p>
          <a:p>
            <a:pPr algn="just"/>
            <a:r>
              <a:rPr lang="sr-Latn-BA" dirty="0"/>
              <a:t>Poslodavcem se smatra pravno ili fizičko lice koje obavlja privrednu ili društvenu djelatnost i zapošljavanje radnika na teritoriji RS, kao i pravno lice koje radno angažuje radnike po osnovu ugovora o kulturnoj, poslovnoj i tehničkoj saradnji.</a:t>
            </a:r>
          </a:p>
          <a:p>
            <a:pPr algn="just"/>
            <a:r>
              <a:rPr lang="sr-Latn-BA" dirty="0"/>
              <a:t>Pored opštih uslova utvrđenih zakonom, KU, opštim aktom, stranac mora da ispunjava i poseban uslov da ima radnu dozvolu izdatu od Zavoda za zapošljavanje.</a:t>
            </a:r>
          </a:p>
          <a:p>
            <a:pPr marL="0" indent="0" algn="just">
              <a:buNone/>
            </a:pPr>
            <a:r>
              <a:rPr lang="sr-Latn-BA" dirty="0"/>
              <a:t>Radna dozvola: dozvola za plaćeni rad stranca</a:t>
            </a:r>
          </a:p>
          <a:p>
            <a:pPr marL="0" indent="0" algn="just">
              <a:buNone/>
            </a:pPr>
            <a:r>
              <a:rPr lang="sr-Latn-BA" dirty="0"/>
              <a:t>Izdaje: nadležna služba Zavoda za zapošljavanje</a:t>
            </a:r>
          </a:p>
          <a:p>
            <a:pPr marL="0" indent="0" algn="just">
              <a:buNone/>
            </a:pPr>
            <a:r>
              <a:rPr lang="sr-Latn-BA" dirty="0">
                <a:solidFill>
                  <a:srgbClr val="FF0000"/>
                </a:solidFill>
              </a:rPr>
              <a:t>Član: 2.,8.,9. su kažnjivi </a:t>
            </a:r>
            <a:r>
              <a:rPr lang="sr-Latn-BA" dirty="0"/>
              <a:t>(ako stranca zaposli bez radne dozvole, ako ne zaključi ugovor o radu u skladu sa radnom dozvolom, ako rasporedi stranca na poslove koji nisu u skladu sa radnom dozvolom i ugovorom o radu, ako prenese radnu dozvolu na drugog poslodavca, produži rad nakon prestanka važenja radne dozvole).</a:t>
            </a:r>
          </a:p>
          <a:p>
            <a:pPr marL="0" indent="0" algn="just">
              <a:buNone/>
            </a:pPr>
            <a:r>
              <a:rPr lang="sr-Latn-BA" dirty="0"/>
              <a:t>Sankcija: član 15. istog zakona</a:t>
            </a:r>
          </a:p>
          <a:p>
            <a:pPr marL="0" indent="0" algn="just">
              <a:buNone/>
            </a:pPr>
            <a:r>
              <a:rPr lang="sr-Latn-BA" dirty="0"/>
              <a:t>Članom 10.Zakona o zapošljavanu stranih državljana je propisano koje kategorije stranaca ne moraju imati radnu dozvolu.</a:t>
            </a:r>
          </a:p>
          <a:p>
            <a:pPr marL="0" indent="0" algn="just">
              <a:buNone/>
            </a:pPr>
            <a:r>
              <a:rPr lang="sr-Latn-BA" dirty="0"/>
              <a:t>Članom 11.istog zakona je propisano kada radna dozvola prestaje da važi:</a:t>
            </a:r>
          </a:p>
          <a:p>
            <a:pPr marL="0" indent="0" algn="just">
              <a:buNone/>
            </a:pPr>
            <a:r>
              <a:rPr lang="sr-Latn-BA" dirty="0"/>
              <a:t>-istekom roka važenja i istekom godine dana od dana izdavanja, neodobravanjem, prestankom ili otkazom privremenog boravka u BIH, prestankom važenja ugovora o radu i stavljanjem radne dozvole van snage.</a:t>
            </a:r>
          </a:p>
          <a:p>
            <a:pPr marL="0" indent="0" algn="just">
              <a:buNone/>
            </a:pPr>
            <a:r>
              <a:rPr lang="sr-Latn-BA" dirty="0"/>
              <a:t>Zahtjev za produženje radne dozvole poslodavac je dužan da podnese u roku od 30 dana prije njenog isteka.</a:t>
            </a:r>
            <a:endParaRPr lang="en-US" dirty="0"/>
          </a:p>
        </p:txBody>
      </p:sp>
    </p:spTree>
    <p:extLst>
      <p:ext uri="{BB962C8B-B14F-4D97-AF65-F5344CB8AC3E}">
        <p14:creationId xmlns:p14="http://schemas.microsoft.com/office/powerpoint/2010/main" val="202594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par>
                                <p:cTn id="93" presetID="26" presetClass="entr" presetSubtype="0" fill="hold" nodeType="withEffect">
                                  <p:stCondLst>
                                    <p:cond delay="0"/>
                                  </p:stCondLst>
                                  <p:childTnLst>
                                    <p:set>
                                      <p:cBhvr>
                                        <p:cTn id="94" dur="1" fill="hold">
                                          <p:stCondLst>
                                            <p:cond delay="0"/>
                                          </p:stCondLst>
                                        </p:cTn>
                                        <p:tgtEl>
                                          <p:spTgt spid="3">
                                            <p:txEl>
                                              <p:pRg st="5" end="5"/>
                                            </p:txEl>
                                          </p:spTgt>
                                        </p:tgtEl>
                                        <p:attrNameLst>
                                          <p:attrName>style.visibility</p:attrName>
                                        </p:attrNameLst>
                                      </p:cBhvr>
                                      <p:to>
                                        <p:strVal val="visible"/>
                                      </p:to>
                                    </p:set>
                                    <p:animEffect transition="in" filter="wipe(down)">
                                      <p:cBhvr>
                                        <p:cTn id="95" dur="580">
                                          <p:stCondLst>
                                            <p:cond delay="0"/>
                                          </p:stCondLst>
                                        </p:cTn>
                                        <p:tgtEl>
                                          <p:spTgt spid="3">
                                            <p:txEl>
                                              <p:pRg st="5" end="5"/>
                                            </p:txEl>
                                          </p:spTgt>
                                        </p:tgtEl>
                                      </p:cBhvr>
                                    </p:animEffect>
                                    <p:anim calcmode="lin" valueType="num">
                                      <p:cBhvr>
                                        <p:cTn id="9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1" dur="26">
                                          <p:stCondLst>
                                            <p:cond delay="650"/>
                                          </p:stCondLst>
                                        </p:cTn>
                                        <p:tgtEl>
                                          <p:spTgt spid="3">
                                            <p:txEl>
                                              <p:pRg st="5" end="5"/>
                                            </p:txEl>
                                          </p:spTgt>
                                        </p:tgtEl>
                                      </p:cBhvr>
                                      <p:to x="100000" y="60000"/>
                                    </p:animScale>
                                    <p:animScale>
                                      <p:cBhvr>
                                        <p:cTn id="102" dur="166" decel="50000">
                                          <p:stCondLst>
                                            <p:cond delay="676"/>
                                          </p:stCondLst>
                                        </p:cTn>
                                        <p:tgtEl>
                                          <p:spTgt spid="3">
                                            <p:txEl>
                                              <p:pRg st="5" end="5"/>
                                            </p:txEl>
                                          </p:spTgt>
                                        </p:tgtEl>
                                      </p:cBhvr>
                                      <p:to x="100000" y="100000"/>
                                    </p:animScale>
                                    <p:animScale>
                                      <p:cBhvr>
                                        <p:cTn id="103" dur="26">
                                          <p:stCondLst>
                                            <p:cond delay="1312"/>
                                          </p:stCondLst>
                                        </p:cTn>
                                        <p:tgtEl>
                                          <p:spTgt spid="3">
                                            <p:txEl>
                                              <p:pRg st="5" end="5"/>
                                            </p:txEl>
                                          </p:spTgt>
                                        </p:tgtEl>
                                      </p:cBhvr>
                                      <p:to x="100000" y="80000"/>
                                    </p:animScale>
                                    <p:animScale>
                                      <p:cBhvr>
                                        <p:cTn id="104" dur="166" decel="50000">
                                          <p:stCondLst>
                                            <p:cond delay="1338"/>
                                          </p:stCondLst>
                                        </p:cTn>
                                        <p:tgtEl>
                                          <p:spTgt spid="3">
                                            <p:txEl>
                                              <p:pRg st="5" end="5"/>
                                            </p:txEl>
                                          </p:spTgt>
                                        </p:tgtEl>
                                      </p:cBhvr>
                                      <p:to x="100000" y="100000"/>
                                    </p:animScale>
                                    <p:animScale>
                                      <p:cBhvr>
                                        <p:cTn id="105" dur="26">
                                          <p:stCondLst>
                                            <p:cond delay="1642"/>
                                          </p:stCondLst>
                                        </p:cTn>
                                        <p:tgtEl>
                                          <p:spTgt spid="3">
                                            <p:txEl>
                                              <p:pRg st="5" end="5"/>
                                            </p:txEl>
                                          </p:spTgt>
                                        </p:tgtEl>
                                      </p:cBhvr>
                                      <p:to x="100000" y="90000"/>
                                    </p:animScale>
                                    <p:animScale>
                                      <p:cBhvr>
                                        <p:cTn id="106" dur="166" decel="50000">
                                          <p:stCondLst>
                                            <p:cond delay="1668"/>
                                          </p:stCondLst>
                                        </p:cTn>
                                        <p:tgtEl>
                                          <p:spTgt spid="3">
                                            <p:txEl>
                                              <p:pRg st="5" end="5"/>
                                            </p:txEl>
                                          </p:spTgt>
                                        </p:tgtEl>
                                      </p:cBhvr>
                                      <p:to x="100000" y="100000"/>
                                    </p:animScale>
                                    <p:animScale>
                                      <p:cBhvr>
                                        <p:cTn id="107" dur="26">
                                          <p:stCondLst>
                                            <p:cond delay="1808"/>
                                          </p:stCondLst>
                                        </p:cTn>
                                        <p:tgtEl>
                                          <p:spTgt spid="3">
                                            <p:txEl>
                                              <p:pRg st="5" end="5"/>
                                            </p:txEl>
                                          </p:spTgt>
                                        </p:tgtEl>
                                      </p:cBhvr>
                                      <p:to x="100000" y="95000"/>
                                    </p:animScale>
                                    <p:animScale>
                                      <p:cBhvr>
                                        <p:cTn id="108" dur="166" decel="50000">
                                          <p:stCondLst>
                                            <p:cond delay="1834"/>
                                          </p:stCondLst>
                                        </p:cTn>
                                        <p:tgtEl>
                                          <p:spTgt spid="3">
                                            <p:txEl>
                                              <p:pRg st="5" end="5"/>
                                            </p:txEl>
                                          </p:spTgt>
                                        </p:tgtEl>
                                      </p:cBhvr>
                                      <p:to x="100000" y="100000"/>
                                    </p:animScale>
                                  </p:childTnLst>
                                </p:cTn>
                              </p:par>
                              <p:par>
                                <p:cTn id="109" presetID="26" presetClass="entr" presetSubtype="0" fill="hold" nodeType="withEffect">
                                  <p:stCondLst>
                                    <p:cond delay="0"/>
                                  </p:stCondLst>
                                  <p:childTnLst>
                                    <p:set>
                                      <p:cBhvr>
                                        <p:cTn id="110" dur="1" fill="hold">
                                          <p:stCondLst>
                                            <p:cond delay="0"/>
                                          </p:stCondLst>
                                        </p:cTn>
                                        <p:tgtEl>
                                          <p:spTgt spid="3">
                                            <p:txEl>
                                              <p:pRg st="6" end="6"/>
                                            </p:txEl>
                                          </p:spTgt>
                                        </p:tgtEl>
                                        <p:attrNameLst>
                                          <p:attrName>style.visibility</p:attrName>
                                        </p:attrNameLst>
                                      </p:cBhvr>
                                      <p:to>
                                        <p:strVal val="visible"/>
                                      </p:to>
                                    </p:set>
                                    <p:animEffect transition="in" filter="wipe(down)">
                                      <p:cBhvr>
                                        <p:cTn id="111" dur="580">
                                          <p:stCondLst>
                                            <p:cond delay="0"/>
                                          </p:stCondLst>
                                        </p:cTn>
                                        <p:tgtEl>
                                          <p:spTgt spid="3">
                                            <p:txEl>
                                              <p:pRg st="6" end="6"/>
                                            </p:txEl>
                                          </p:spTgt>
                                        </p:tgtEl>
                                      </p:cBhvr>
                                    </p:animEffect>
                                    <p:anim calcmode="lin" valueType="num">
                                      <p:cBhvr>
                                        <p:cTn id="11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17" dur="26">
                                          <p:stCondLst>
                                            <p:cond delay="650"/>
                                          </p:stCondLst>
                                        </p:cTn>
                                        <p:tgtEl>
                                          <p:spTgt spid="3">
                                            <p:txEl>
                                              <p:pRg st="6" end="6"/>
                                            </p:txEl>
                                          </p:spTgt>
                                        </p:tgtEl>
                                      </p:cBhvr>
                                      <p:to x="100000" y="60000"/>
                                    </p:animScale>
                                    <p:animScale>
                                      <p:cBhvr>
                                        <p:cTn id="118" dur="166" decel="50000">
                                          <p:stCondLst>
                                            <p:cond delay="676"/>
                                          </p:stCondLst>
                                        </p:cTn>
                                        <p:tgtEl>
                                          <p:spTgt spid="3">
                                            <p:txEl>
                                              <p:pRg st="6" end="6"/>
                                            </p:txEl>
                                          </p:spTgt>
                                        </p:tgtEl>
                                      </p:cBhvr>
                                      <p:to x="100000" y="100000"/>
                                    </p:animScale>
                                    <p:animScale>
                                      <p:cBhvr>
                                        <p:cTn id="119" dur="26">
                                          <p:stCondLst>
                                            <p:cond delay="1312"/>
                                          </p:stCondLst>
                                        </p:cTn>
                                        <p:tgtEl>
                                          <p:spTgt spid="3">
                                            <p:txEl>
                                              <p:pRg st="6" end="6"/>
                                            </p:txEl>
                                          </p:spTgt>
                                        </p:tgtEl>
                                      </p:cBhvr>
                                      <p:to x="100000" y="80000"/>
                                    </p:animScale>
                                    <p:animScale>
                                      <p:cBhvr>
                                        <p:cTn id="120" dur="166" decel="50000">
                                          <p:stCondLst>
                                            <p:cond delay="1338"/>
                                          </p:stCondLst>
                                        </p:cTn>
                                        <p:tgtEl>
                                          <p:spTgt spid="3">
                                            <p:txEl>
                                              <p:pRg st="6" end="6"/>
                                            </p:txEl>
                                          </p:spTgt>
                                        </p:tgtEl>
                                      </p:cBhvr>
                                      <p:to x="100000" y="100000"/>
                                    </p:animScale>
                                    <p:animScale>
                                      <p:cBhvr>
                                        <p:cTn id="121" dur="26">
                                          <p:stCondLst>
                                            <p:cond delay="1642"/>
                                          </p:stCondLst>
                                        </p:cTn>
                                        <p:tgtEl>
                                          <p:spTgt spid="3">
                                            <p:txEl>
                                              <p:pRg st="6" end="6"/>
                                            </p:txEl>
                                          </p:spTgt>
                                        </p:tgtEl>
                                      </p:cBhvr>
                                      <p:to x="100000" y="90000"/>
                                    </p:animScale>
                                    <p:animScale>
                                      <p:cBhvr>
                                        <p:cTn id="122" dur="166" decel="50000">
                                          <p:stCondLst>
                                            <p:cond delay="1668"/>
                                          </p:stCondLst>
                                        </p:cTn>
                                        <p:tgtEl>
                                          <p:spTgt spid="3">
                                            <p:txEl>
                                              <p:pRg st="6" end="6"/>
                                            </p:txEl>
                                          </p:spTgt>
                                        </p:tgtEl>
                                      </p:cBhvr>
                                      <p:to x="100000" y="100000"/>
                                    </p:animScale>
                                    <p:animScale>
                                      <p:cBhvr>
                                        <p:cTn id="123" dur="26">
                                          <p:stCondLst>
                                            <p:cond delay="1808"/>
                                          </p:stCondLst>
                                        </p:cTn>
                                        <p:tgtEl>
                                          <p:spTgt spid="3">
                                            <p:txEl>
                                              <p:pRg st="6" end="6"/>
                                            </p:txEl>
                                          </p:spTgt>
                                        </p:tgtEl>
                                      </p:cBhvr>
                                      <p:to x="100000" y="95000"/>
                                    </p:animScale>
                                    <p:animScale>
                                      <p:cBhvr>
                                        <p:cTn id="124" dur="166" decel="50000">
                                          <p:stCondLst>
                                            <p:cond delay="1834"/>
                                          </p:stCondLst>
                                        </p:cTn>
                                        <p:tgtEl>
                                          <p:spTgt spid="3">
                                            <p:txEl>
                                              <p:pRg st="6" end="6"/>
                                            </p:txEl>
                                          </p:spTgt>
                                        </p:tgtEl>
                                      </p:cBhvr>
                                      <p:to x="100000" y="100000"/>
                                    </p:animScale>
                                  </p:childTnLst>
                                </p:cTn>
                              </p:par>
                              <p:par>
                                <p:cTn id="125" presetID="26" presetClass="entr" presetSubtype="0" fill="hold" nodeType="withEffect">
                                  <p:stCondLst>
                                    <p:cond delay="0"/>
                                  </p:stCondLst>
                                  <p:childTnLst>
                                    <p:set>
                                      <p:cBhvr>
                                        <p:cTn id="126" dur="1" fill="hold">
                                          <p:stCondLst>
                                            <p:cond delay="0"/>
                                          </p:stCondLst>
                                        </p:cTn>
                                        <p:tgtEl>
                                          <p:spTgt spid="3">
                                            <p:txEl>
                                              <p:pRg st="7" end="7"/>
                                            </p:txEl>
                                          </p:spTgt>
                                        </p:tgtEl>
                                        <p:attrNameLst>
                                          <p:attrName>style.visibility</p:attrName>
                                        </p:attrNameLst>
                                      </p:cBhvr>
                                      <p:to>
                                        <p:strVal val="visible"/>
                                      </p:to>
                                    </p:set>
                                    <p:animEffect transition="in" filter="wipe(down)">
                                      <p:cBhvr>
                                        <p:cTn id="127" dur="580">
                                          <p:stCondLst>
                                            <p:cond delay="0"/>
                                          </p:stCondLst>
                                        </p:cTn>
                                        <p:tgtEl>
                                          <p:spTgt spid="3">
                                            <p:txEl>
                                              <p:pRg st="7" end="7"/>
                                            </p:txEl>
                                          </p:spTgt>
                                        </p:tgtEl>
                                      </p:cBhvr>
                                    </p:animEffect>
                                    <p:anim calcmode="lin" valueType="num">
                                      <p:cBhvr>
                                        <p:cTn id="12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3" dur="26">
                                          <p:stCondLst>
                                            <p:cond delay="650"/>
                                          </p:stCondLst>
                                        </p:cTn>
                                        <p:tgtEl>
                                          <p:spTgt spid="3">
                                            <p:txEl>
                                              <p:pRg st="7" end="7"/>
                                            </p:txEl>
                                          </p:spTgt>
                                        </p:tgtEl>
                                      </p:cBhvr>
                                      <p:to x="100000" y="60000"/>
                                    </p:animScale>
                                    <p:animScale>
                                      <p:cBhvr>
                                        <p:cTn id="134" dur="166" decel="50000">
                                          <p:stCondLst>
                                            <p:cond delay="676"/>
                                          </p:stCondLst>
                                        </p:cTn>
                                        <p:tgtEl>
                                          <p:spTgt spid="3">
                                            <p:txEl>
                                              <p:pRg st="7" end="7"/>
                                            </p:txEl>
                                          </p:spTgt>
                                        </p:tgtEl>
                                      </p:cBhvr>
                                      <p:to x="100000" y="100000"/>
                                    </p:animScale>
                                    <p:animScale>
                                      <p:cBhvr>
                                        <p:cTn id="135" dur="26">
                                          <p:stCondLst>
                                            <p:cond delay="1312"/>
                                          </p:stCondLst>
                                        </p:cTn>
                                        <p:tgtEl>
                                          <p:spTgt spid="3">
                                            <p:txEl>
                                              <p:pRg st="7" end="7"/>
                                            </p:txEl>
                                          </p:spTgt>
                                        </p:tgtEl>
                                      </p:cBhvr>
                                      <p:to x="100000" y="80000"/>
                                    </p:animScale>
                                    <p:animScale>
                                      <p:cBhvr>
                                        <p:cTn id="136" dur="166" decel="50000">
                                          <p:stCondLst>
                                            <p:cond delay="1338"/>
                                          </p:stCondLst>
                                        </p:cTn>
                                        <p:tgtEl>
                                          <p:spTgt spid="3">
                                            <p:txEl>
                                              <p:pRg st="7" end="7"/>
                                            </p:txEl>
                                          </p:spTgt>
                                        </p:tgtEl>
                                      </p:cBhvr>
                                      <p:to x="100000" y="100000"/>
                                    </p:animScale>
                                    <p:animScale>
                                      <p:cBhvr>
                                        <p:cTn id="137" dur="26">
                                          <p:stCondLst>
                                            <p:cond delay="1642"/>
                                          </p:stCondLst>
                                        </p:cTn>
                                        <p:tgtEl>
                                          <p:spTgt spid="3">
                                            <p:txEl>
                                              <p:pRg st="7" end="7"/>
                                            </p:txEl>
                                          </p:spTgt>
                                        </p:tgtEl>
                                      </p:cBhvr>
                                      <p:to x="100000" y="90000"/>
                                    </p:animScale>
                                    <p:animScale>
                                      <p:cBhvr>
                                        <p:cTn id="138" dur="166" decel="50000">
                                          <p:stCondLst>
                                            <p:cond delay="1668"/>
                                          </p:stCondLst>
                                        </p:cTn>
                                        <p:tgtEl>
                                          <p:spTgt spid="3">
                                            <p:txEl>
                                              <p:pRg st="7" end="7"/>
                                            </p:txEl>
                                          </p:spTgt>
                                        </p:tgtEl>
                                      </p:cBhvr>
                                      <p:to x="100000" y="100000"/>
                                    </p:animScale>
                                    <p:animScale>
                                      <p:cBhvr>
                                        <p:cTn id="139" dur="26">
                                          <p:stCondLst>
                                            <p:cond delay="1808"/>
                                          </p:stCondLst>
                                        </p:cTn>
                                        <p:tgtEl>
                                          <p:spTgt spid="3">
                                            <p:txEl>
                                              <p:pRg st="7" end="7"/>
                                            </p:txEl>
                                          </p:spTgt>
                                        </p:tgtEl>
                                      </p:cBhvr>
                                      <p:to x="100000" y="95000"/>
                                    </p:animScale>
                                    <p:animScale>
                                      <p:cBhvr>
                                        <p:cTn id="140" dur="166" decel="50000">
                                          <p:stCondLst>
                                            <p:cond delay="1834"/>
                                          </p:stCondLst>
                                        </p:cTn>
                                        <p:tgtEl>
                                          <p:spTgt spid="3">
                                            <p:txEl>
                                              <p:pRg st="7" end="7"/>
                                            </p:txEl>
                                          </p:spTgt>
                                        </p:tgtEl>
                                      </p:cBhvr>
                                      <p:to x="100000" y="100000"/>
                                    </p:animScale>
                                  </p:childTnLst>
                                </p:cTn>
                              </p:par>
                              <p:par>
                                <p:cTn id="141" presetID="26" presetClass="entr" presetSubtype="0" fill="hold" nodeType="withEffect">
                                  <p:stCondLst>
                                    <p:cond delay="0"/>
                                  </p:stCondLst>
                                  <p:childTnLst>
                                    <p:set>
                                      <p:cBhvr>
                                        <p:cTn id="142" dur="1" fill="hold">
                                          <p:stCondLst>
                                            <p:cond delay="0"/>
                                          </p:stCondLst>
                                        </p:cTn>
                                        <p:tgtEl>
                                          <p:spTgt spid="3">
                                            <p:txEl>
                                              <p:pRg st="8" end="8"/>
                                            </p:txEl>
                                          </p:spTgt>
                                        </p:tgtEl>
                                        <p:attrNameLst>
                                          <p:attrName>style.visibility</p:attrName>
                                        </p:attrNameLst>
                                      </p:cBhvr>
                                      <p:to>
                                        <p:strVal val="visible"/>
                                      </p:to>
                                    </p:set>
                                    <p:animEffect transition="in" filter="wipe(down)">
                                      <p:cBhvr>
                                        <p:cTn id="143" dur="580">
                                          <p:stCondLst>
                                            <p:cond delay="0"/>
                                          </p:stCondLst>
                                        </p:cTn>
                                        <p:tgtEl>
                                          <p:spTgt spid="3">
                                            <p:txEl>
                                              <p:pRg st="8" end="8"/>
                                            </p:txEl>
                                          </p:spTgt>
                                        </p:tgtEl>
                                      </p:cBhvr>
                                    </p:animEffect>
                                    <p:anim calcmode="lin" valueType="num">
                                      <p:cBhvr>
                                        <p:cTn id="144"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45"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46"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47"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8"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9" dur="26">
                                          <p:stCondLst>
                                            <p:cond delay="650"/>
                                          </p:stCondLst>
                                        </p:cTn>
                                        <p:tgtEl>
                                          <p:spTgt spid="3">
                                            <p:txEl>
                                              <p:pRg st="8" end="8"/>
                                            </p:txEl>
                                          </p:spTgt>
                                        </p:tgtEl>
                                      </p:cBhvr>
                                      <p:to x="100000" y="60000"/>
                                    </p:animScale>
                                    <p:animScale>
                                      <p:cBhvr>
                                        <p:cTn id="150" dur="166" decel="50000">
                                          <p:stCondLst>
                                            <p:cond delay="676"/>
                                          </p:stCondLst>
                                        </p:cTn>
                                        <p:tgtEl>
                                          <p:spTgt spid="3">
                                            <p:txEl>
                                              <p:pRg st="8" end="8"/>
                                            </p:txEl>
                                          </p:spTgt>
                                        </p:tgtEl>
                                      </p:cBhvr>
                                      <p:to x="100000" y="100000"/>
                                    </p:animScale>
                                    <p:animScale>
                                      <p:cBhvr>
                                        <p:cTn id="151" dur="26">
                                          <p:stCondLst>
                                            <p:cond delay="1312"/>
                                          </p:stCondLst>
                                        </p:cTn>
                                        <p:tgtEl>
                                          <p:spTgt spid="3">
                                            <p:txEl>
                                              <p:pRg st="8" end="8"/>
                                            </p:txEl>
                                          </p:spTgt>
                                        </p:tgtEl>
                                      </p:cBhvr>
                                      <p:to x="100000" y="80000"/>
                                    </p:animScale>
                                    <p:animScale>
                                      <p:cBhvr>
                                        <p:cTn id="152" dur="166" decel="50000">
                                          <p:stCondLst>
                                            <p:cond delay="1338"/>
                                          </p:stCondLst>
                                        </p:cTn>
                                        <p:tgtEl>
                                          <p:spTgt spid="3">
                                            <p:txEl>
                                              <p:pRg st="8" end="8"/>
                                            </p:txEl>
                                          </p:spTgt>
                                        </p:tgtEl>
                                      </p:cBhvr>
                                      <p:to x="100000" y="100000"/>
                                    </p:animScale>
                                    <p:animScale>
                                      <p:cBhvr>
                                        <p:cTn id="153" dur="26">
                                          <p:stCondLst>
                                            <p:cond delay="1642"/>
                                          </p:stCondLst>
                                        </p:cTn>
                                        <p:tgtEl>
                                          <p:spTgt spid="3">
                                            <p:txEl>
                                              <p:pRg st="8" end="8"/>
                                            </p:txEl>
                                          </p:spTgt>
                                        </p:tgtEl>
                                      </p:cBhvr>
                                      <p:to x="100000" y="90000"/>
                                    </p:animScale>
                                    <p:animScale>
                                      <p:cBhvr>
                                        <p:cTn id="154" dur="166" decel="50000">
                                          <p:stCondLst>
                                            <p:cond delay="1668"/>
                                          </p:stCondLst>
                                        </p:cTn>
                                        <p:tgtEl>
                                          <p:spTgt spid="3">
                                            <p:txEl>
                                              <p:pRg st="8" end="8"/>
                                            </p:txEl>
                                          </p:spTgt>
                                        </p:tgtEl>
                                      </p:cBhvr>
                                      <p:to x="100000" y="100000"/>
                                    </p:animScale>
                                    <p:animScale>
                                      <p:cBhvr>
                                        <p:cTn id="155" dur="26">
                                          <p:stCondLst>
                                            <p:cond delay="1808"/>
                                          </p:stCondLst>
                                        </p:cTn>
                                        <p:tgtEl>
                                          <p:spTgt spid="3">
                                            <p:txEl>
                                              <p:pRg st="8" end="8"/>
                                            </p:txEl>
                                          </p:spTgt>
                                        </p:tgtEl>
                                      </p:cBhvr>
                                      <p:to x="100000" y="95000"/>
                                    </p:animScale>
                                    <p:animScale>
                                      <p:cBhvr>
                                        <p:cTn id="156" dur="166" decel="50000">
                                          <p:stCondLst>
                                            <p:cond delay="1834"/>
                                          </p:stCondLst>
                                        </p:cTn>
                                        <p:tgtEl>
                                          <p:spTgt spid="3">
                                            <p:txEl>
                                              <p:pRg st="8" end="8"/>
                                            </p:txEl>
                                          </p:spTgt>
                                        </p:tgtEl>
                                      </p:cBhvr>
                                      <p:to x="100000" y="100000"/>
                                    </p:animScale>
                                  </p:childTnLst>
                                </p:cTn>
                              </p:par>
                              <p:par>
                                <p:cTn id="157" presetID="26" presetClass="entr" presetSubtype="0" fill="hold" nodeType="withEffect">
                                  <p:stCondLst>
                                    <p:cond delay="0"/>
                                  </p:stCondLst>
                                  <p:childTnLst>
                                    <p:set>
                                      <p:cBhvr>
                                        <p:cTn id="158" dur="1" fill="hold">
                                          <p:stCondLst>
                                            <p:cond delay="0"/>
                                          </p:stCondLst>
                                        </p:cTn>
                                        <p:tgtEl>
                                          <p:spTgt spid="3">
                                            <p:txEl>
                                              <p:pRg st="9" end="9"/>
                                            </p:txEl>
                                          </p:spTgt>
                                        </p:tgtEl>
                                        <p:attrNameLst>
                                          <p:attrName>style.visibility</p:attrName>
                                        </p:attrNameLst>
                                      </p:cBhvr>
                                      <p:to>
                                        <p:strVal val="visible"/>
                                      </p:to>
                                    </p:set>
                                    <p:animEffect transition="in" filter="wipe(down)">
                                      <p:cBhvr>
                                        <p:cTn id="159" dur="580">
                                          <p:stCondLst>
                                            <p:cond delay="0"/>
                                          </p:stCondLst>
                                        </p:cTn>
                                        <p:tgtEl>
                                          <p:spTgt spid="3">
                                            <p:txEl>
                                              <p:pRg st="9" end="9"/>
                                            </p:txEl>
                                          </p:spTgt>
                                        </p:tgtEl>
                                      </p:cBhvr>
                                    </p:animEffect>
                                    <p:anim calcmode="lin" valueType="num">
                                      <p:cBhvr>
                                        <p:cTn id="160"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65" dur="26">
                                          <p:stCondLst>
                                            <p:cond delay="650"/>
                                          </p:stCondLst>
                                        </p:cTn>
                                        <p:tgtEl>
                                          <p:spTgt spid="3">
                                            <p:txEl>
                                              <p:pRg st="9" end="9"/>
                                            </p:txEl>
                                          </p:spTgt>
                                        </p:tgtEl>
                                      </p:cBhvr>
                                      <p:to x="100000" y="60000"/>
                                    </p:animScale>
                                    <p:animScale>
                                      <p:cBhvr>
                                        <p:cTn id="166" dur="166" decel="50000">
                                          <p:stCondLst>
                                            <p:cond delay="676"/>
                                          </p:stCondLst>
                                        </p:cTn>
                                        <p:tgtEl>
                                          <p:spTgt spid="3">
                                            <p:txEl>
                                              <p:pRg st="9" end="9"/>
                                            </p:txEl>
                                          </p:spTgt>
                                        </p:tgtEl>
                                      </p:cBhvr>
                                      <p:to x="100000" y="100000"/>
                                    </p:animScale>
                                    <p:animScale>
                                      <p:cBhvr>
                                        <p:cTn id="167" dur="26">
                                          <p:stCondLst>
                                            <p:cond delay="1312"/>
                                          </p:stCondLst>
                                        </p:cTn>
                                        <p:tgtEl>
                                          <p:spTgt spid="3">
                                            <p:txEl>
                                              <p:pRg st="9" end="9"/>
                                            </p:txEl>
                                          </p:spTgt>
                                        </p:tgtEl>
                                      </p:cBhvr>
                                      <p:to x="100000" y="80000"/>
                                    </p:animScale>
                                    <p:animScale>
                                      <p:cBhvr>
                                        <p:cTn id="168" dur="166" decel="50000">
                                          <p:stCondLst>
                                            <p:cond delay="1338"/>
                                          </p:stCondLst>
                                        </p:cTn>
                                        <p:tgtEl>
                                          <p:spTgt spid="3">
                                            <p:txEl>
                                              <p:pRg st="9" end="9"/>
                                            </p:txEl>
                                          </p:spTgt>
                                        </p:tgtEl>
                                      </p:cBhvr>
                                      <p:to x="100000" y="100000"/>
                                    </p:animScale>
                                    <p:animScale>
                                      <p:cBhvr>
                                        <p:cTn id="169" dur="26">
                                          <p:stCondLst>
                                            <p:cond delay="1642"/>
                                          </p:stCondLst>
                                        </p:cTn>
                                        <p:tgtEl>
                                          <p:spTgt spid="3">
                                            <p:txEl>
                                              <p:pRg st="9" end="9"/>
                                            </p:txEl>
                                          </p:spTgt>
                                        </p:tgtEl>
                                      </p:cBhvr>
                                      <p:to x="100000" y="90000"/>
                                    </p:animScale>
                                    <p:animScale>
                                      <p:cBhvr>
                                        <p:cTn id="170" dur="166" decel="50000">
                                          <p:stCondLst>
                                            <p:cond delay="1668"/>
                                          </p:stCondLst>
                                        </p:cTn>
                                        <p:tgtEl>
                                          <p:spTgt spid="3">
                                            <p:txEl>
                                              <p:pRg st="9" end="9"/>
                                            </p:txEl>
                                          </p:spTgt>
                                        </p:tgtEl>
                                      </p:cBhvr>
                                      <p:to x="100000" y="100000"/>
                                    </p:animScale>
                                    <p:animScale>
                                      <p:cBhvr>
                                        <p:cTn id="171" dur="26">
                                          <p:stCondLst>
                                            <p:cond delay="1808"/>
                                          </p:stCondLst>
                                        </p:cTn>
                                        <p:tgtEl>
                                          <p:spTgt spid="3">
                                            <p:txEl>
                                              <p:pRg st="9" end="9"/>
                                            </p:txEl>
                                          </p:spTgt>
                                        </p:tgtEl>
                                      </p:cBhvr>
                                      <p:to x="100000" y="95000"/>
                                    </p:animScale>
                                    <p:animScale>
                                      <p:cBhvr>
                                        <p:cTn id="172" dur="166" decel="50000">
                                          <p:stCondLst>
                                            <p:cond delay="1834"/>
                                          </p:stCondLst>
                                        </p:cTn>
                                        <p:tgtEl>
                                          <p:spTgt spid="3">
                                            <p:txEl>
                                              <p:pRg st="9" end="9"/>
                                            </p:txEl>
                                          </p:spTgt>
                                        </p:tgtEl>
                                      </p:cBhvr>
                                      <p:to x="100000" y="100000"/>
                                    </p:animScale>
                                  </p:childTnLst>
                                </p:cTn>
                              </p:par>
                              <p:par>
                                <p:cTn id="173" presetID="26" presetClass="entr" presetSubtype="0" fill="hold" nodeType="withEffect">
                                  <p:stCondLst>
                                    <p:cond delay="0"/>
                                  </p:stCondLst>
                                  <p:childTnLst>
                                    <p:set>
                                      <p:cBhvr>
                                        <p:cTn id="174" dur="1" fill="hold">
                                          <p:stCondLst>
                                            <p:cond delay="0"/>
                                          </p:stCondLst>
                                        </p:cTn>
                                        <p:tgtEl>
                                          <p:spTgt spid="3">
                                            <p:txEl>
                                              <p:pRg st="10" end="10"/>
                                            </p:txEl>
                                          </p:spTgt>
                                        </p:tgtEl>
                                        <p:attrNameLst>
                                          <p:attrName>style.visibility</p:attrName>
                                        </p:attrNameLst>
                                      </p:cBhvr>
                                      <p:to>
                                        <p:strVal val="visible"/>
                                      </p:to>
                                    </p:set>
                                    <p:animEffect transition="in" filter="wipe(down)">
                                      <p:cBhvr>
                                        <p:cTn id="175" dur="580">
                                          <p:stCondLst>
                                            <p:cond delay="0"/>
                                          </p:stCondLst>
                                        </p:cTn>
                                        <p:tgtEl>
                                          <p:spTgt spid="3">
                                            <p:txEl>
                                              <p:pRg st="10" end="10"/>
                                            </p:txEl>
                                          </p:spTgt>
                                        </p:tgtEl>
                                      </p:cBhvr>
                                    </p:animEffect>
                                    <p:anim calcmode="lin" valueType="num">
                                      <p:cBhvr>
                                        <p:cTn id="176"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81" dur="26">
                                          <p:stCondLst>
                                            <p:cond delay="650"/>
                                          </p:stCondLst>
                                        </p:cTn>
                                        <p:tgtEl>
                                          <p:spTgt spid="3">
                                            <p:txEl>
                                              <p:pRg st="10" end="10"/>
                                            </p:txEl>
                                          </p:spTgt>
                                        </p:tgtEl>
                                      </p:cBhvr>
                                      <p:to x="100000" y="60000"/>
                                    </p:animScale>
                                    <p:animScale>
                                      <p:cBhvr>
                                        <p:cTn id="182" dur="166" decel="50000">
                                          <p:stCondLst>
                                            <p:cond delay="676"/>
                                          </p:stCondLst>
                                        </p:cTn>
                                        <p:tgtEl>
                                          <p:spTgt spid="3">
                                            <p:txEl>
                                              <p:pRg st="10" end="10"/>
                                            </p:txEl>
                                          </p:spTgt>
                                        </p:tgtEl>
                                      </p:cBhvr>
                                      <p:to x="100000" y="100000"/>
                                    </p:animScale>
                                    <p:animScale>
                                      <p:cBhvr>
                                        <p:cTn id="183" dur="26">
                                          <p:stCondLst>
                                            <p:cond delay="1312"/>
                                          </p:stCondLst>
                                        </p:cTn>
                                        <p:tgtEl>
                                          <p:spTgt spid="3">
                                            <p:txEl>
                                              <p:pRg st="10" end="10"/>
                                            </p:txEl>
                                          </p:spTgt>
                                        </p:tgtEl>
                                      </p:cBhvr>
                                      <p:to x="100000" y="80000"/>
                                    </p:animScale>
                                    <p:animScale>
                                      <p:cBhvr>
                                        <p:cTn id="184" dur="166" decel="50000">
                                          <p:stCondLst>
                                            <p:cond delay="1338"/>
                                          </p:stCondLst>
                                        </p:cTn>
                                        <p:tgtEl>
                                          <p:spTgt spid="3">
                                            <p:txEl>
                                              <p:pRg st="10" end="10"/>
                                            </p:txEl>
                                          </p:spTgt>
                                        </p:tgtEl>
                                      </p:cBhvr>
                                      <p:to x="100000" y="100000"/>
                                    </p:animScale>
                                    <p:animScale>
                                      <p:cBhvr>
                                        <p:cTn id="185" dur="26">
                                          <p:stCondLst>
                                            <p:cond delay="1642"/>
                                          </p:stCondLst>
                                        </p:cTn>
                                        <p:tgtEl>
                                          <p:spTgt spid="3">
                                            <p:txEl>
                                              <p:pRg st="10" end="10"/>
                                            </p:txEl>
                                          </p:spTgt>
                                        </p:tgtEl>
                                      </p:cBhvr>
                                      <p:to x="100000" y="90000"/>
                                    </p:animScale>
                                    <p:animScale>
                                      <p:cBhvr>
                                        <p:cTn id="186" dur="166" decel="50000">
                                          <p:stCondLst>
                                            <p:cond delay="1668"/>
                                          </p:stCondLst>
                                        </p:cTn>
                                        <p:tgtEl>
                                          <p:spTgt spid="3">
                                            <p:txEl>
                                              <p:pRg st="10" end="10"/>
                                            </p:txEl>
                                          </p:spTgt>
                                        </p:tgtEl>
                                      </p:cBhvr>
                                      <p:to x="100000" y="100000"/>
                                    </p:animScale>
                                    <p:animScale>
                                      <p:cBhvr>
                                        <p:cTn id="187" dur="26">
                                          <p:stCondLst>
                                            <p:cond delay="1808"/>
                                          </p:stCondLst>
                                        </p:cTn>
                                        <p:tgtEl>
                                          <p:spTgt spid="3">
                                            <p:txEl>
                                              <p:pRg st="10" end="10"/>
                                            </p:txEl>
                                          </p:spTgt>
                                        </p:tgtEl>
                                      </p:cBhvr>
                                      <p:to x="100000" y="95000"/>
                                    </p:animScale>
                                    <p:animScale>
                                      <p:cBhvr>
                                        <p:cTn id="188" dur="166" decel="50000">
                                          <p:stCondLst>
                                            <p:cond delay="1834"/>
                                          </p:stCondLst>
                                        </p:cTn>
                                        <p:tgtEl>
                                          <p:spTgt spid="3">
                                            <p:txEl>
                                              <p:pRg st="10" end="10"/>
                                            </p:txEl>
                                          </p:spTgt>
                                        </p:tgtEl>
                                      </p:cBhvr>
                                      <p:to x="100000" y="100000"/>
                                    </p:animScale>
                                  </p:childTnLst>
                                </p:cTn>
                              </p:par>
                              <p:par>
                                <p:cTn id="189" presetID="26" presetClass="entr" presetSubtype="0" fill="hold" nodeType="withEffect">
                                  <p:stCondLst>
                                    <p:cond delay="0"/>
                                  </p:stCondLst>
                                  <p:childTnLst>
                                    <p:set>
                                      <p:cBhvr>
                                        <p:cTn id="190" dur="1" fill="hold">
                                          <p:stCondLst>
                                            <p:cond delay="0"/>
                                          </p:stCondLst>
                                        </p:cTn>
                                        <p:tgtEl>
                                          <p:spTgt spid="3">
                                            <p:txEl>
                                              <p:pRg st="11" end="11"/>
                                            </p:txEl>
                                          </p:spTgt>
                                        </p:tgtEl>
                                        <p:attrNameLst>
                                          <p:attrName>style.visibility</p:attrName>
                                        </p:attrNameLst>
                                      </p:cBhvr>
                                      <p:to>
                                        <p:strVal val="visible"/>
                                      </p:to>
                                    </p:set>
                                    <p:animEffect transition="in" filter="wipe(down)">
                                      <p:cBhvr>
                                        <p:cTn id="191" dur="580">
                                          <p:stCondLst>
                                            <p:cond delay="0"/>
                                          </p:stCondLst>
                                        </p:cTn>
                                        <p:tgtEl>
                                          <p:spTgt spid="3">
                                            <p:txEl>
                                              <p:pRg st="11" end="11"/>
                                            </p:txEl>
                                          </p:spTgt>
                                        </p:tgtEl>
                                      </p:cBhvr>
                                    </p:animEffect>
                                    <p:anim calcmode="lin" valueType="num">
                                      <p:cBhvr>
                                        <p:cTn id="192"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97" dur="26">
                                          <p:stCondLst>
                                            <p:cond delay="650"/>
                                          </p:stCondLst>
                                        </p:cTn>
                                        <p:tgtEl>
                                          <p:spTgt spid="3">
                                            <p:txEl>
                                              <p:pRg st="11" end="11"/>
                                            </p:txEl>
                                          </p:spTgt>
                                        </p:tgtEl>
                                      </p:cBhvr>
                                      <p:to x="100000" y="60000"/>
                                    </p:animScale>
                                    <p:animScale>
                                      <p:cBhvr>
                                        <p:cTn id="198" dur="166" decel="50000">
                                          <p:stCondLst>
                                            <p:cond delay="676"/>
                                          </p:stCondLst>
                                        </p:cTn>
                                        <p:tgtEl>
                                          <p:spTgt spid="3">
                                            <p:txEl>
                                              <p:pRg st="11" end="11"/>
                                            </p:txEl>
                                          </p:spTgt>
                                        </p:tgtEl>
                                      </p:cBhvr>
                                      <p:to x="100000" y="100000"/>
                                    </p:animScale>
                                    <p:animScale>
                                      <p:cBhvr>
                                        <p:cTn id="199" dur="26">
                                          <p:stCondLst>
                                            <p:cond delay="1312"/>
                                          </p:stCondLst>
                                        </p:cTn>
                                        <p:tgtEl>
                                          <p:spTgt spid="3">
                                            <p:txEl>
                                              <p:pRg st="11" end="11"/>
                                            </p:txEl>
                                          </p:spTgt>
                                        </p:tgtEl>
                                      </p:cBhvr>
                                      <p:to x="100000" y="80000"/>
                                    </p:animScale>
                                    <p:animScale>
                                      <p:cBhvr>
                                        <p:cTn id="200" dur="166" decel="50000">
                                          <p:stCondLst>
                                            <p:cond delay="1338"/>
                                          </p:stCondLst>
                                        </p:cTn>
                                        <p:tgtEl>
                                          <p:spTgt spid="3">
                                            <p:txEl>
                                              <p:pRg st="11" end="11"/>
                                            </p:txEl>
                                          </p:spTgt>
                                        </p:tgtEl>
                                      </p:cBhvr>
                                      <p:to x="100000" y="100000"/>
                                    </p:animScale>
                                    <p:animScale>
                                      <p:cBhvr>
                                        <p:cTn id="201" dur="26">
                                          <p:stCondLst>
                                            <p:cond delay="1642"/>
                                          </p:stCondLst>
                                        </p:cTn>
                                        <p:tgtEl>
                                          <p:spTgt spid="3">
                                            <p:txEl>
                                              <p:pRg st="11" end="11"/>
                                            </p:txEl>
                                          </p:spTgt>
                                        </p:tgtEl>
                                      </p:cBhvr>
                                      <p:to x="100000" y="90000"/>
                                    </p:animScale>
                                    <p:animScale>
                                      <p:cBhvr>
                                        <p:cTn id="202" dur="166" decel="50000">
                                          <p:stCondLst>
                                            <p:cond delay="1668"/>
                                          </p:stCondLst>
                                        </p:cTn>
                                        <p:tgtEl>
                                          <p:spTgt spid="3">
                                            <p:txEl>
                                              <p:pRg st="11" end="11"/>
                                            </p:txEl>
                                          </p:spTgt>
                                        </p:tgtEl>
                                      </p:cBhvr>
                                      <p:to x="100000" y="100000"/>
                                    </p:animScale>
                                    <p:animScale>
                                      <p:cBhvr>
                                        <p:cTn id="203" dur="26">
                                          <p:stCondLst>
                                            <p:cond delay="1808"/>
                                          </p:stCondLst>
                                        </p:cTn>
                                        <p:tgtEl>
                                          <p:spTgt spid="3">
                                            <p:txEl>
                                              <p:pRg st="11" end="11"/>
                                            </p:txEl>
                                          </p:spTgt>
                                        </p:tgtEl>
                                      </p:cBhvr>
                                      <p:to x="100000" y="95000"/>
                                    </p:animScale>
                                    <p:animScale>
                                      <p:cBhvr>
                                        <p:cTn id="204" dur="166" decel="50000">
                                          <p:stCondLst>
                                            <p:cond delay="1834"/>
                                          </p:stCondLst>
                                        </p:cTn>
                                        <p:tgtEl>
                                          <p:spTgt spid="3">
                                            <p:txEl>
                                              <p:pRg st="11" end="11"/>
                                            </p:txEl>
                                          </p:spTgt>
                                        </p:tgtEl>
                                      </p:cBhvr>
                                      <p:to x="100000" y="100000"/>
                                    </p:animScale>
                                  </p:childTnLst>
                                </p:cTn>
                              </p:par>
                              <p:par>
                                <p:cTn id="205" presetID="26" presetClass="entr" presetSubtype="0" fill="hold" nodeType="withEffect">
                                  <p:stCondLst>
                                    <p:cond delay="0"/>
                                  </p:stCondLst>
                                  <p:childTnLst>
                                    <p:set>
                                      <p:cBhvr>
                                        <p:cTn id="206" dur="1" fill="hold">
                                          <p:stCondLst>
                                            <p:cond delay="0"/>
                                          </p:stCondLst>
                                        </p:cTn>
                                        <p:tgtEl>
                                          <p:spTgt spid="3">
                                            <p:txEl>
                                              <p:pRg st="12" end="12"/>
                                            </p:txEl>
                                          </p:spTgt>
                                        </p:tgtEl>
                                        <p:attrNameLst>
                                          <p:attrName>style.visibility</p:attrName>
                                        </p:attrNameLst>
                                      </p:cBhvr>
                                      <p:to>
                                        <p:strVal val="visible"/>
                                      </p:to>
                                    </p:set>
                                    <p:animEffect transition="in" filter="wipe(down)">
                                      <p:cBhvr>
                                        <p:cTn id="207" dur="580">
                                          <p:stCondLst>
                                            <p:cond delay="0"/>
                                          </p:stCondLst>
                                        </p:cTn>
                                        <p:tgtEl>
                                          <p:spTgt spid="3">
                                            <p:txEl>
                                              <p:pRg st="12" end="12"/>
                                            </p:txEl>
                                          </p:spTgt>
                                        </p:tgtEl>
                                      </p:cBhvr>
                                    </p:animEffect>
                                    <p:anim calcmode="lin" valueType="num">
                                      <p:cBhvr>
                                        <p:cTn id="208" dur="1822"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209" dur="664"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210" dur="664" tmFilter="0, 0; 0.125,0.2665; 0.25,0.4; 0.375,0.465; 0.5,0.5;  0.625,0.535; 0.75,0.6; 0.875,0.7335; 1,1">
                                          <p:stCondLst>
                                            <p:cond delay="664"/>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211" dur="332" tmFilter="0, 0; 0.125,0.2665; 0.25,0.4; 0.375,0.465; 0.5,0.5;  0.625,0.535; 0.75,0.6; 0.875,0.7335; 1,1">
                                          <p:stCondLst>
                                            <p:cond delay="1324"/>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212" dur="164" tmFilter="0, 0; 0.125,0.2665; 0.25,0.4; 0.375,0.465; 0.5,0.5;  0.625,0.535; 0.75,0.6; 0.875,0.7335; 1,1">
                                          <p:stCondLst>
                                            <p:cond delay="1656"/>
                                          </p:stCondLst>
                                        </p:cTn>
                                        <p:tgtEl>
                                          <p:spTgt spid="3">
                                            <p:txEl>
                                              <p:pRg st="12" end="12"/>
                                            </p:txEl>
                                          </p:spTgt>
                                        </p:tgtEl>
                                        <p:attrNameLst>
                                          <p:attrName>ppt_y</p:attrName>
                                        </p:attrNameLst>
                                      </p:cBhvr>
                                      <p:tavLst>
                                        <p:tav tm="0" fmla="#ppt_y-sin(pi*$)/81">
                                          <p:val>
                                            <p:fltVal val="0"/>
                                          </p:val>
                                        </p:tav>
                                        <p:tav tm="100000">
                                          <p:val>
                                            <p:fltVal val="1"/>
                                          </p:val>
                                        </p:tav>
                                      </p:tavLst>
                                    </p:anim>
                                    <p:animScale>
                                      <p:cBhvr>
                                        <p:cTn id="213" dur="26">
                                          <p:stCondLst>
                                            <p:cond delay="650"/>
                                          </p:stCondLst>
                                        </p:cTn>
                                        <p:tgtEl>
                                          <p:spTgt spid="3">
                                            <p:txEl>
                                              <p:pRg st="12" end="12"/>
                                            </p:txEl>
                                          </p:spTgt>
                                        </p:tgtEl>
                                      </p:cBhvr>
                                      <p:to x="100000" y="60000"/>
                                    </p:animScale>
                                    <p:animScale>
                                      <p:cBhvr>
                                        <p:cTn id="214" dur="166" decel="50000">
                                          <p:stCondLst>
                                            <p:cond delay="676"/>
                                          </p:stCondLst>
                                        </p:cTn>
                                        <p:tgtEl>
                                          <p:spTgt spid="3">
                                            <p:txEl>
                                              <p:pRg st="12" end="12"/>
                                            </p:txEl>
                                          </p:spTgt>
                                        </p:tgtEl>
                                      </p:cBhvr>
                                      <p:to x="100000" y="100000"/>
                                    </p:animScale>
                                    <p:animScale>
                                      <p:cBhvr>
                                        <p:cTn id="215" dur="26">
                                          <p:stCondLst>
                                            <p:cond delay="1312"/>
                                          </p:stCondLst>
                                        </p:cTn>
                                        <p:tgtEl>
                                          <p:spTgt spid="3">
                                            <p:txEl>
                                              <p:pRg st="12" end="12"/>
                                            </p:txEl>
                                          </p:spTgt>
                                        </p:tgtEl>
                                      </p:cBhvr>
                                      <p:to x="100000" y="80000"/>
                                    </p:animScale>
                                    <p:animScale>
                                      <p:cBhvr>
                                        <p:cTn id="216" dur="166" decel="50000">
                                          <p:stCondLst>
                                            <p:cond delay="1338"/>
                                          </p:stCondLst>
                                        </p:cTn>
                                        <p:tgtEl>
                                          <p:spTgt spid="3">
                                            <p:txEl>
                                              <p:pRg st="12" end="12"/>
                                            </p:txEl>
                                          </p:spTgt>
                                        </p:tgtEl>
                                      </p:cBhvr>
                                      <p:to x="100000" y="100000"/>
                                    </p:animScale>
                                    <p:animScale>
                                      <p:cBhvr>
                                        <p:cTn id="217" dur="26">
                                          <p:stCondLst>
                                            <p:cond delay="1642"/>
                                          </p:stCondLst>
                                        </p:cTn>
                                        <p:tgtEl>
                                          <p:spTgt spid="3">
                                            <p:txEl>
                                              <p:pRg st="12" end="12"/>
                                            </p:txEl>
                                          </p:spTgt>
                                        </p:tgtEl>
                                      </p:cBhvr>
                                      <p:to x="100000" y="90000"/>
                                    </p:animScale>
                                    <p:animScale>
                                      <p:cBhvr>
                                        <p:cTn id="218" dur="166" decel="50000">
                                          <p:stCondLst>
                                            <p:cond delay="1668"/>
                                          </p:stCondLst>
                                        </p:cTn>
                                        <p:tgtEl>
                                          <p:spTgt spid="3">
                                            <p:txEl>
                                              <p:pRg st="12" end="12"/>
                                            </p:txEl>
                                          </p:spTgt>
                                        </p:tgtEl>
                                      </p:cBhvr>
                                      <p:to x="100000" y="100000"/>
                                    </p:animScale>
                                    <p:animScale>
                                      <p:cBhvr>
                                        <p:cTn id="219" dur="26">
                                          <p:stCondLst>
                                            <p:cond delay="1808"/>
                                          </p:stCondLst>
                                        </p:cTn>
                                        <p:tgtEl>
                                          <p:spTgt spid="3">
                                            <p:txEl>
                                              <p:pRg st="12" end="12"/>
                                            </p:txEl>
                                          </p:spTgt>
                                        </p:tgtEl>
                                      </p:cBhvr>
                                      <p:to x="100000" y="95000"/>
                                    </p:animScale>
                                    <p:animScale>
                                      <p:cBhvr>
                                        <p:cTn id="220" dur="166" decel="50000">
                                          <p:stCondLst>
                                            <p:cond delay="1834"/>
                                          </p:stCondLst>
                                        </p:cTn>
                                        <p:tgtEl>
                                          <p:spTgt spid="3">
                                            <p:txEl>
                                              <p:pRg st="12" end="1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326990-294B-D232-6487-F5FCF0F05026}"/>
              </a:ext>
            </a:extLst>
          </p:cNvPr>
          <p:cNvSpPr>
            <a:spLocks noGrp="1"/>
          </p:cNvSpPr>
          <p:nvPr>
            <p:ph idx="1"/>
          </p:nvPr>
        </p:nvSpPr>
        <p:spPr>
          <a:xfrm>
            <a:off x="390698" y="1263535"/>
            <a:ext cx="8429106" cy="5145578"/>
          </a:xfrm>
        </p:spPr>
        <p:txBody>
          <a:bodyPr>
            <a:normAutofit fontScale="92500" lnSpcReduction="10000"/>
          </a:bodyPr>
          <a:lstStyle/>
          <a:p>
            <a:pPr algn="just"/>
            <a:r>
              <a:rPr lang="sr-Latn-BA" dirty="0"/>
              <a:t>Član 15. Zakon o zapošljavanju stranih državljana i lica bez državljanstava (Službeni glasnik RS broj 117/11, 56/22)</a:t>
            </a:r>
          </a:p>
          <a:p>
            <a:pPr marL="0" indent="0" algn="just">
              <a:buNone/>
            </a:pPr>
            <a:r>
              <a:rPr lang="sr-Latn-BA" dirty="0"/>
              <a:t>(1) Novčanom kaznom od 500 do 50.000 KM kazniće se za prekršaj poslodavac, ako: </a:t>
            </a:r>
          </a:p>
          <a:p>
            <a:pPr marL="514350" indent="-514350" algn="just">
              <a:buFont typeface="+mj-lt"/>
              <a:buAutoNum type="arabicPeriod"/>
            </a:pPr>
            <a:r>
              <a:rPr lang="sr-Latn-BA" dirty="0"/>
              <a:t>zaposli stranca bez radne dozvole, </a:t>
            </a:r>
          </a:p>
          <a:p>
            <a:pPr marL="514350" indent="-514350" algn="just">
              <a:buFont typeface="+mj-lt"/>
              <a:buAutoNum type="arabicPeriod"/>
            </a:pPr>
            <a:r>
              <a:rPr lang="sr-Latn-BA" dirty="0"/>
              <a:t>Sa strancem ne zaključi ugovor o radu, u skladu sa članom 2. ovog zakona</a:t>
            </a:r>
          </a:p>
          <a:p>
            <a:pPr marL="514350" indent="-514350" algn="just">
              <a:buFont typeface="+mj-lt"/>
              <a:buAutoNum type="arabicPeriod"/>
            </a:pPr>
            <a:r>
              <a:rPr lang="sr-Latn-BA" dirty="0"/>
              <a:t>Stranca rasporedi na poslove koji nisu u skladu sa radnom dozvolom i ugovorom o radu</a:t>
            </a:r>
          </a:p>
          <a:p>
            <a:pPr marL="514350" indent="-514350" algn="just">
              <a:buFont typeface="+mj-lt"/>
              <a:buAutoNum type="arabicPeriod"/>
            </a:pPr>
            <a:r>
              <a:rPr lang="sr-Latn-BA" dirty="0"/>
              <a:t>Radnu dozvolu izdatu strancu prenese na drugog poslodavca, protivno članu 8. ovog zakona </a:t>
            </a:r>
          </a:p>
          <a:p>
            <a:pPr marL="514350" indent="-514350" algn="just">
              <a:buFont typeface="+mj-lt"/>
              <a:buAutoNum type="arabicPeriod"/>
            </a:pPr>
            <a:r>
              <a:rPr lang="sr-Latn-BA" dirty="0"/>
              <a:t>Strancu </a:t>
            </a:r>
            <a:r>
              <a:rPr lang="sr-Latn-BA" dirty="0" err="1"/>
              <a:t>produ</a:t>
            </a:r>
            <a:r>
              <a:rPr lang="sr-Latn-BA" dirty="0"/>
              <a:t> rad nakon prestanka važenja radne dozvole, protivno članu 9 ovog zakona </a:t>
            </a:r>
            <a:endParaRPr lang="en-US" dirty="0"/>
          </a:p>
        </p:txBody>
      </p:sp>
    </p:spTree>
    <p:extLst>
      <p:ext uri="{BB962C8B-B14F-4D97-AF65-F5344CB8AC3E}">
        <p14:creationId xmlns:p14="http://schemas.microsoft.com/office/powerpoint/2010/main" val="960459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456983-DFB6-5049-C15A-24CBD82F4B8D}"/>
              </a:ext>
            </a:extLst>
          </p:cNvPr>
          <p:cNvSpPr>
            <a:spLocks noGrp="1"/>
          </p:cNvSpPr>
          <p:nvPr>
            <p:ph idx="1"/>
          </p:nvPr>
        </p:nvSpPr>
        <p:spPr>
          <a:xfrm>
            <a:off x="628650" y="1346661"/>
            <a:ext cx="7886700" cy="5295207"/>
          </a:xfrm>
        </p:spPr>
        <p:txBody>
          <a:bodyPr>
            <a:normAutofit/>
          </a:bodyPr>
          <a:lstStyle/>
          <a:p>
            <a:pPr marL="0" indent="0" algn="ctr">
              <a:buNone/>
            </a:pPr>
            <a:r>
              <a:rPr lang="sr-Latn-BA" b="1" dirty="0"/>
              <a:t>Član 15. stav 2. i stav 3. </a:t>
            </a:r>
            <a:r>
              <a:rPr lang="en-US" b="1" dirty="0" err="1"/>
              <a:t>Zakon</a:t>
            </a:r>
            <a:r>
              <a:rPr lang="en-US" b="1" dirty="0"/>
              <a:t> o </a:t>
            </a:r>
            <a:r>
              <a:rPr lang="en-US" b="1" dirty="0" err="1"/>
              <a:t>zapošljavanju</a:t>
            </a:r>
            <a:r>
              <a:rPr lang="en-US" b="1" dirty="0"/>
              <a:t> </a:t>
            </a:r>
            <a:r>
              <a:rPr lang="en-US" b="1" dirty="0" err="1"/>
              <a:t>stranih</a:t>
            </a:r>
            <a:r>
              <a:rPr lang="en-US" b="1" dirty="0"/>
              <a:t> </a:t>
            </a:r>
            <a:r>
              <a:rPr lang="en-US" b="1" dirty="0" err="1"/>
              <a:t>državljana</a:t>
            </a:r>
            <a:r>
              <a:rPr lang="en-US" b="1" dirty="0"/>
              <a:t> i </a:t>
            </a:r>
            <a:r>
              <a:rPr lang="en-US" b="1" dirty="0" err="1"/>
              <a:t>lica</a:t>
            </a:r>
            <a:r>
              <a:rPr lang="en-US" b="1" dirty="0"/>
              <a:t> bez </a:t>
            </a:r>
            <a:r>
              <a:rPr lang="en-US" b="1" dirty="0" err="1"/>
              <a:t>državljanstava</a:t>
            </a:r>
            <a:r>
              <a:rPr lang="en-US" b="1" dirty="0"/>
              <a:t> (</a:t>
            </a:r>
            <a:r>
              <a:rPr lang="en-US" b="1" dirty="0" err="1"/>
              <a:t>Službeni</a:t>
            </a:r>
            <a:r>
              <a:rPr lang="en-US" b="1" dirty="0"/>
              <a:t> </a:t>
            </a:r>
            <a:r>
              <a:rPr lang="en-US" b="1" dirty="0" err="1"/>
              <a:t>glasnik</a:t>
            </a:r>
            <a:r>
              <a:rPr lang="en-US" b="1" dirty="0"/>
              <a:t> RS </a:t>
            </a:r>
            <a:r>
              <a:rPr lang="en-US" b="1" dirty="0" err="1"/>
              <a:t>broj</a:t>
            </a:r>
            <a:r>
              <a:rPr lang="en-US" b="1" dirty="0"/>
              <a:t> 117/11, 56/22)</a:t>
            </a:r>
            <a:endParaRPr lang="en-US" dirty="0"/>
          </a:p>
          <a:p>
            <a:pPr marL="0" indent="0" algn="just">
              <a:buNone/>
            </a:pPr>
            <a:r>
              <a:rPr lang="sr-Latn-BA" dirty="0"/>
              <a:t>(2) Poslodavcu koji ponovi prekršaj iz stava 1. ovog člana, inspektor rada će izreći mjeru zabrane obavljanja djelatnosti, u trajanju do šest mjeseci</a:t>
            </a:r>
          </a:p>
          <a:p>
            <a:pPr marL="0" indent="0" algn="just">
              <a:buNone/>
            </a:pPr>
            <a:r>
              <a:rPr lang="sr-Latn-BA" dirty="0"/>
              <a:t>(3) Za prekršaj iz stava 1. ovog člana kazniće se odgovorno lice kod poslodavca novčanom kaznom od 50 do 15.000 KM</a:t>
            </a:r>
            <a:endParaRPr lang="en-US" dirty="0"/>
          </a:p>
        </p:txBody>
      </p:sp>
    </p:spTree>
    <p:extLst>
      <p:ext uri="{BB962C8B-B14F-4D97-AF65-F5344CB8AC3E}">
        <p14:creationId xmlns:p14="http://schemas.microsoft.com/office/powerpoint/2010/main" val="74697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BEB72B-3818-5036-CF52-47D33A04364B}"/>
              </a:ext>
            </a:extLst>
          </p:cNvPr>
          <p:cNvSpPr>
            <a:spLocks noGrp="1"/>
          </p:cNvSpPr>
          <p:nvPr>
            <p:ph idx="1"/>
          </p:nvPr>
        </p:nvSpPr>
        <p:spPr>
          <a:xfrm>
            <a:off x="116377" y="1253330"/>
            <a:ext cx="8836429" cy="5538167"/>
          </a:xfrm>
        </p:spPr>
        <p:txBody>
          <a:bodyPr>
            <a:noAutofit/>
          </a:bodyPr>
          <a:lstStyle/>
          <a:p>
            <a:pPr>
              <a:lnSpc>
                <a:spcPct val="107000"/>
              </a:lnSpc>
              <a:spcAft>
                <a:spcPts val="800"/>
              </a:spcAft>
            </a:pPr>
            <a:r>
              <a:rPr lang="sr-Latn-BA" sz="2000" b="1" dirty="0">
                <a:effectLst/>
                <a:ea typeface="Calibri" panose="020F0502020204030204" pitchFamily="34" charset="0"/>
                <a:cs typeface="Times New Roman" panose="02020603050405020304" pitchFamily="18" charset="0"/>
              </a:rPr>
              <a:t>Zakon o inspekcijama RS (Sl. Glasnik RS broj 18/20</a:t>
            </a:r>
            <a:r>
              <a:rPr lang="sr-Latn-BA" sz="2000" b="1" dirty="0">
                <a:ea typeface="Calibri" panose="020F0502020204030204" pitchFamily="34" charset="0"/>
                <a:cs typeface="Times New Roman" panose="02020603050405020304" pitchFamily="18" charset="0"/>
              </a:rPr>
              <a:t>)</a:t>
            </a:r>
            <a:endParaRPr lang="sr-Latn-BA" sz="2000" b="1"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US" sz="2000" b="0" i="0" dirty="0" err="1">
                <a:effectLst/>
              </a:rPr>
              <a:t>Ovim</a:t>
            </a:r>
            <a:r>
              <a:rPr lang="en-US" sz="2000" b="0" i="0" dirty="0">
                <a:effectLst/>
              </a:rPr>
              <a:t> </a:t>
            </a:r>
            <a:r>
              <a:rPr lang="en-US" sz="2000" b="0" i="0" dirty="0" err="1">
                <a:effectLst/>
              </a:rPr>
              <a:t>zakonom</a:t>
            </a:r>
            <a:r>
              <a:rPr lang="en-US" sz="2000" b="0" i="0" dirty="0">
                <a:effectLst/>
              </a:rPr>
              <a:t> </a:t>
            </a:r>
            <a:r>
              <a:rPr lang="en-US" sz="2000" b="0" i="0" dirty="0" err="1">
                <a:effectLst/>
              </a:rPr>
              <a:t>uređuju</a:t>
            </a:r>
            <a:r>
              <a:rPr lang="en-US" sz="2000" b="0" i="0" dirty="0">
                <a:effectLst/>
              </a:rPr>
              <a:t> se </a:t>
            </a:r>
            <a:r>
              <a:rPr lang="en-US" sz="2000" b="0" i="0" dirty="0" err="1">
                <a:effectLst/>
              </a:rPr>
              <a:t>obavljanje</a:t>
            </a:r>
            <a:r>
              <a:rPr lang="en-US" sz="2000" b="0" i="0" dirty="0">
                <a:effectLst/>
              </a:rPr>
              <a:t> </a:t>
            </a:r>
            <a:r>
              <a:rPr lang="en-US" sz="2000" b="0" i="0" dirty="0" err="1">
                <a:effectLst/>
              </a:rPr>
              <a:t>inspekcijskog</a:t>
            </a:r>
            <a:r>
              <a:rPr lang="en-US" sz="2000" b="0" i="0" dirty="0">
                <a:effectLst/>
              </a:rPr>
              <a:t> </a:t>
            </a:r>
            <a:r>
              <a:rPr lang="en-US" sz="2000" b="0" i="0" dirty="0" err="1">
                <a:effectLst/>
              </a:rPr>
              <a:t>nadzora</a:t>
            </a:r>
            <a:r>
              <a:rPr lang="en-US" sz="2000" b="0" i="0" dirty="0">
                <a:effectLst/>
              </a:rPr>
              <a:t> u </a:t>
            </a:r>
            <a:r>
              <a:rPr lang="en-US" sz="2000" b="0" i="0" dirty="0" err="1">
                <a:effectLst/>
              </a:rPr>
              <a:t>okviru</a:t>
            </a:r>
            <a:r>
              <a:rPr lang="en-US" sz="2000" b="0" i="0" dirty="0">
                <a:effectLst/>
              </a:rPr>
              <a:t> </a:t>
            </a:r>
            <a:r>
              <a:rPr lang="en-US" sz="2000" b="0" i="0" dirty="0" err="1">
                <a:effectLst/>
              </a:rPr>
              <a:t>inspekcijskog</a:t>
            </a:r>
            <a:r>
              <a:rPr lang="en-US" sz="2000" b="0" i="0" dirty="0">
                <a:effectLst/>
              </a:rPr>
              <a:t> </a:t>
            </a:r>
            <a:r>
              <a:rPr lang="en-US" sz="2000" b="0" i="0" dirty="0" err="1">
                <a:effectLst/>
              </a:rPr>
              <a:t>sistema</a:t>
            </a:r>
            <a:r>
              <a:rPr lang="en-US" sz="2000" b="0" i="0" dirty="0">
                <a:effectLst/>
              </a:rPr>
              <a:t>, </a:t>
            </a:r>
            <a:r>
              <a:rPr lang="en-US" sz="2000" b="0" i="0" dirty="0" err="1">
                <a:effectLst/>
              </a:rPr>
              <a:t>nadležnost</a:t>
            </a:r>
            <a:r>
              <a:rPr lang="en-US" sz="2000" b="0" i="0" dirty="0">
                <a:effectLst/>
              </a:rPr>
              <a:t> </a:t>
            </a:r>
            <a:r>
              <a:rPr lang="en-US" sz="2000" b="0" i="0" dirty="0" err="1">
                <a:effectLst/>
              </a:rPr>
              <a:t>inspekcijskih</a:t>
            </a:r>
            <a:r>
              <a:rPr lang="en-US" sz="2000" b="0" i="0" dirty="0">
                <a:effectLst/>
              </a:rPr>
              <a:t> organa, </a:t>
            </a:r>
            <a:r>
              <a:rPr lang="en-US" sz="2000" b="0" i="0" dirty="0" err="1">
                <a:effectLst/>
              </a:rPr>
              <a:t>inspekcijska</a:t>
            </a:r>
            <a:r>
              <a:rPr lang="en-US" sz="2000" b="0" i="0" dirty="0">
                <a:effectLst/>
              </a:rPr>
              <a:t> </a:t>
            </a:r>
            <a:r>
              <a:rPr lang="en-US" sz="2000" b="0" i="0" dirty="0" err="1">
                <a:effectLst/>
              </a:rPr>
              <a:t>zvanja</a:t>
            </a:r>
            <a:r>
              <a:rPr lang="en-US" sz="2000" b="0" i="0" dirty="0">
                <a:effectLst/>
              </a:rPr>
              <a:t> </a:t>
            </a:r>
            <a:r>
              <a:rPr lang="en-US" sz="2000" b="0" i="0" dirty="0" err="1">
                <a:effectLst/>
              </a:rPr>
              <a:t>i</a:t>
            </a:r>
            <a:r>
              <a:rPr lang="en-US" sz="2000" b="0" i="0" dirty="0">
                <a:effectLst/>
              </a:rPr>
              <a:t> </a:t>
            </a:r>
            <a:r>
              <a:rPr lang="en-US" sz="2000" b="0" i="0" dirty="0" err="1">
                <a:effectLst/>
              </a:rPr>
              <a:t>radnopravni</a:t>
            </a:r>
            <a:r>
              <a:rPr lang="en-US" sz="2000" b="0" i="0" dirty="0">
                <a:effectLst/>
              </a:rPr>
              <a:t> status </a:t>
            </a:r>
            <a:r>
              <a:rPr lang="en-US" sz="2000" b="0" i="0" dirty="0" err="1">
                <a:effectLst/>
              </a:rPr>
              <a:t>inspektora</a:t>
            </a:r>
            <a:r>
              <a:rPr lang="en-US" sz="2000" b="0" i="0" dirty="0">
                <a:effectLst/>
              </a:rPr>
              <a:t>, </a:t>
            </a:r>
            <a:r>
              <a:rPr lang="en-US" sz="2000" b="0" i="0" dirty="0" err="1">
                <a:effectLst/>
              </a:rPr>
              <a:t>ovlašćenja</a:t>
            </a:r>
            <a:r>
              <a:rPr lang="en-US" sz="2000" b="0" i="0" dirty="0">
                <a:effectLst/>
              </a:rPr>
              <a:t>, </a:t>
            </a:r>
            <a:r>
              <a:rPr lang="en-US" sz="2000" b="0" i="0" dirty="0" err="1">
                <a:effectLst/>
              </a:rPr>
              <a:t>prava</a:t>
            </a:r>
            <a:r>
              <a:rPr lang="en-US" sz="2000" b="0" i="0" dirty="0">
                <a:effectLst/>
              </a:rPr>
              <a:t> </a:t>
            </a:r>
            <a:r>
              <a:rPr lang="en-US" sz="2000" b="0" i="0" dirty="0" err="1">
                <a:effectLst/>
              </a:rPr>
              <a:t>i</a:t>
            </a:r>
            <a:r>
              <a:rPr lang="en-US" sz="2000" b="0" i="0" dirty="0">
                <a:effectLst/>
              </a:rPr>
              <a:t> </a:t>
            </a:r>
            <a:r>
              <a:rPr lang="en-US" sz="2000" b="0" i="0" dirty="0" err="1">
                <a:effectLst/>
              </a:rPr>
              <a:t>obaveze</a:t>
            </a:r>
            <a:r>
              <a:rPr lang="en-US" sz="2000" b="0" i="0" dirty="0">
                <a:effectLst/>
              </a:rPr>
              <a:t> </a:t>
            </a:r>
            <a:r>
              <a:rPr lang="en-US" sz="2000" b="0" i="0" dirty="0" err="1">
                <a:effectLst/>
              </a:rPr>
              <a:t>inspektora</a:t>
            </a:r>
            <a:r>
              <a:rPr lang="en-US" sz="2000" b="0" i="0" dirty="0">
                <a:effectLst/>
              </a:rPr>
              <a:t>, </a:t>
            </a:r>
            <a:r>
              <a:rPr lang="en-US" sz="2000" b="0" i="0" dirty="0" err="1">
                <a:effectLst/>
              </a:rPr>
              <a:t>prava</a:t>
            </a:r>
            <a:r>
              <a:rPr lang="en-US" sz="2000" b="0" i="0" dirty="0">
                <a:effectLst/>
              </a:rPr>
              <a:t> </a:t>
            </a:r>
            <a:r>
              <a:rPr lang="en-US" sz="2000" b="0" i="0" dirty="0" err="1">
                <a:effectLst/>
              </a:rPr>
              <a:t>i</a:t>
            </a:r>
            <a:r>
              <a:rPr lang="en-US" sz="2000" b="0" i="0" dirty="0">
                <a:effectLst/>
              </a:rPr>
              <a:t> </a:t>
            </a:r>
            <a:r>
              <a:rPr lang="en-US" sz="2000" b="0" i="0" dirty="0" err="1">
                <a:effectLst/>
              </a:rPr>
              <a:t>obaveze</a:t>
            </a:r>
            <a:r>
              <a:rPr lang="en-US" sz="2000" b="0" i="0" dirty="0">
                <a:effectLst/>
              </a:rPr>
              <a:t> </a:t>
            </a:r>
            <a:r>
              <a:rPr lang="en-US" sz="2000" b="0" i="0" dirty="0" err="1">
                <a:effectLst/>
              </a:rPr>
              <a:t>subjekata</a:t>
            </a:r>
            <a:r>
              <a:rPr lang="en-US" sz="2000" b="0" i="0" dirty="0">
                <a:effectLst/>
              </a:rPr>
              <a:t> </a:t>
            </a:r>
            <a:r>
              <a:rPr lang="en-US" sz="2000" b="0" i="0" dirty="0" err="1">
                <a:effectLst/>
              </a:rPr>
              <a:t>nadzora</a:t>
            </a:r>
            <a:r>
              <a:rPr lang="en-US" sz="2000" b="0" i="0" dirty="0">
                <a:effectLst/>
              </a:rPr>
              <a:t>, </a:t>
            </a:r>
            <a:r>
              <a:rPr lang="en-US" sz="2000" b="0" i="0" dirty="0" err="1">
                <a:effectLst/>
              </a:rPr>
              <a:t>način</a:t>
            </a:r>
            <a:r>
              <a:rPr lang="en-US" sz="2000" b="0" i="0" dirty="0">
                <a:effectLst/>
              </a:rPr>
              <a:t> </a:t>
            </a:r>
            <a:r>
              <a:rPr lang="en-US" sz="2000" b="0" i="0" dirty="0" err="1">
                <a:effectLst/>
              </a:rPr>
              <a:t>i</a:t>
            </a:r>
            <a:r>
              <a:rPr lang="en-US" sz="2000" b="0" i="0" dirty="0">
                <a:effectLst/>
              </a:rPr>
              <a:t> </a:t>
            </a:r>
            <a:r>
              <a:rPr lang="en-US" sz="2000" b="0" i="0" dirty="0" err="1">
                <a:effectLst/>
              </a:rPr>
              <a:t>postupak</a:t>
            </a:r>
            <a:r>
              <a:rPr lang="en-US" sz="2000" b="0" i="0" dirty="0">
                <a:effectLst/>
              </a:rPr>
              <a:t> </a:t>
            </a:r>
            <a:r>
              <a:rPr lang="en-US" sz="2000" b="0" i="0" dirty="0" err="1">
                <a:effectLst/>
              </a:rPr>
              <a:t>vršenja</a:t>
            </a:r>
            <a:r>
              <a:rPr lang="en-US" sz="2000" b="0" i="0" dirty="0">
                <a:effectLst/>
              </a:rPr>
              <a:t> </a:t>
            </a:r>
            <a:r>
              <a:rPr lang="en-US" sz="2000" b="0" i="0" dirty="0" err="1">
                <a:effectLst/>
              </a:rPr>
              <a:t>inspekcijskog</a:t>
            </a:r>
            <a:r>
              <a:rPr lang="en-US" sz="2000" b="0" i="0" dirty="0">
                <a:effectLst/>
              </a:rPr>
              <a:t> </a:t>
            </a:r>
            <a:r>
              <a:rPr lang="en-US" sz="2000" b="0" i="0" dirty="0" err="1">
                <a:effectLst/>
              </a:rPr>
              <a:t>nadzora</a:t>
            </a:r>
            <a:r>
              <a:rPr lang="en-US" sz="2000" b="0" i="0" dirty="0">
                <a:effectLst/>
              </a:rPr>
              <a:t>, </a:t>
            </a:r>
            <a:r>
              <a:rPr lang="en-US" sz="2000" b="0" i="0" dirty="0" err="1">
                <a:effectLst/>
              </a:rPr>
              <a:t>odlučivanja</a:t>
            </a:r>
            <a:r>
              <a:rPr lang="en-US" sz="2000" b="0" i="0" dirty="0">
                <a:effectLst/>
              </a:rPr>
              <a:t> po </a:t>
            </a:r>
            <a:r>
              <a:rPr lang="en-US" sz="2000" b="0" i="0" dirty="0" err="1">
                <a:effectLst/>
              </a:rPr>
              <a:t>žalbama</a:t>
            </a:r>
            <a:r>
              <a:rPr lang="en-US" sz="2000" b="0" i="0" dirty="0">
                <a:effectLst/>
              </a:rPr>
              <a:t> </a:t>
            </a:r>
            <a:r>
              <a:rPr lang="en-US" sz="2000" b="0" i="0" dirty="0" err="1">
                <a:effectLst/>
              </a:rPr>
              <a:t>izjavljenim</a:t>
            </a:r>
            <a:r>
              <a:rPr lang="en-US" sz="2000" b="0" i="0" dirty="0">
                <a:effectLst/>
              </a:rPr>
              <a:t> </a:t>
            </a:r>
            <a:r>
              <a:rPr lang="en-US" sz="2000" b="0" i="0" dirty="0" err="1">
                <a:effectLst/>
              </a:rPr>
              <a:t>na</a:t>
            </a:r>
            <a:r>
              <a:rPr lang="en-US" sz="2000" b="0" i="0" dirty="0">
                <a:effectLst/>
              </a:rPr>
              <a:t> </a:t>
            </a:r>
            <a:r>
              <a:rPr lang="en-US" sz="2000" b="0" i="0" dirty="0" err="1">
                <a:effectLst/>
              </a:rPr>
              <a:t>rješenje</a:t>
            </a:r>
            <a:r>
              <a:rPr lang="en-US" sz="2000" b="0" i="0" dirty="0">
                <a:effectLst/>
              </a:rPr>
              <a:t> </a:t>
            </a:r>
            <a:r>
              <a:rPr lang="en-US" sz="2000" b="0" i="0" dirty="0" err="1">
                <a:effectLst/>
              </a:rPr>
              <a:t>inspektora</a:t>
            </a:r>
            <a:r>
              <a:rPr lang="en-US" sz="2000" b="0" i="0" dirty="0">
                <a:effectLst/>
              </a:rPr>
              <a:t>, </a:t>
            </a:r>
            <a:r>
              <a:rPr lang="en-US" sz="2000" b="0" i="0" dirty="0" err="1">
                <a:effectLst/>
              </a:rPr>
              <a:t>izvršenja</a:t>
            </a:r>
            <a:r>
              <a:rPr lang="en-US" sz="2000" b="0" i="0" dirty="0">
                <a:effectLst/>
              </a:rPr>
              <a:t> </a:t>
            </a:r>
            <a:r>
              <a:rPr lang="en-US" sz="2000" b="0" i="0" dirty="0" err="1">
                <a:effectLst/>
              </a:rPr>
              <a:t>rješenja</a:t>
            </a:r>
            <a:r>
              <a:rPr lang="en-US" sz="2000" b="0" i="0" dirty="0">
                <a:effectLst/>
              </a:rPr>
              <a:t> </a:t>
            </a:r>
            <a:r>
              <a:rPr lang="en-US" sz="2000" b="0" i="0" dirty="0" err="1">
                <a:effectLst/>
              </a:rPr>
              <a:t>inspektora</a:t>
            </a:r>
            <a:r>
              <a:rPr lang="en-US" sz="2000" b="0" i="0" dirty="0">
                <a:effectLst/>
              </a:rPr>
              <a:t>, </a:t>
            </a:r>
            <a:r>
              <a:rPr lang="en-US" sz="2000" b="0" i="0" dirty="0" err="1">
                <a:effectLst/>
              </a:rPr>
              <a:t>posebni</a:t>
            </a:r>
            <a:r>
              <a:rPr lang="en-US" sz="2000" b="0" i="0" dirty="0">
                <a:effectLst/>
              </a:rPr>
              <a:t> </a:t>
            </a:r>
            <a:r>
              <a:rPr lang="en-US" sz="2000" b="0" i="0" dirty="0" err="1">
                <a:effectLst/>
              </a:rPr>
              <a:t>postupci</a:t>
            </a:r>
            <a:r>
              <a:rPr lang="en-US" sz="2000" b="0" i="0" dirty="0">
                <a:effectLst/>
              </a:rPr>
              <a:t> u </a:t>
            </a:r>
            <a:r>
              <a:rPr lang="en-US" sz="2000" b="0" i="0" dirty="0" err="1">
                <a:effectLst/>
              </a:rPr>
              <a:t>inspekcijskom</a:t>
            </a:r>
            <a:r>
              <a:rPr lang="en-US" sz="2000" b="0" i="0" dirty="0">
                <a:effectLst/>
              </a:rPr>
              <a:t> </a:t>
            </a:r>
            <a:r>
              <a:rPr lang="en-US" sz="2000" b="0" i="0" dirty="0" err="1">
                <a:effectLst/>
              </a:rPr>
              <a:t>nadzoru</a:t>
            </a:r>
            <a:r>
              <a:rPr lang="en-US" sz="2000" b="0" i="0" dirty="0">
                <a:effectLst/>
              </a:rPr>
              <a:t>, </a:t>
            </a:r>
            <a:r>
              <a:rPr lang="en-US" sz="2000" b="0" i="0" dirty="0" err="1">
                <a:effectLst/>
              </a:rPr>
              <a:t>postupak</a:t>
            </a:r>
            <a:r>
              <a:rPr lang="en-US" sz="2000" b="0" i="0" dirty="0">
                <a:effectLst/>
              </a:rPr>
              <a:t> </a:t>
            </a:r>
            <a:r>
              <a:rPr lang="en-US" sz="2000" b="0" i="0" dirty="0" err="1">
                <a:effectLst/>
              </a:rPr>
              <a:t>posebne</a:t>
            </a:r>
            <a:r>
              <a:rPr lang="en-US" sz="2000" b="0" i="0" dirty="0">
                <a:effectLst/>
              </a:rPr>
              <a:t> </a:t>
            </a:r>
            <a:r>
              <a:rPr lang="en-US" sz="2000" b="0" i="0" dirty="0" err="1">
                <a:effectLst/>
              </a:rPr>
              <a:t>i</a:t>
            </a:r>
            <a:r>
              <a:rPr lang="en-US" sz="2000" b="0" i="0" dirty="0">
                <a:effectLst/>
              </a:rPr>
              <a:t> </a:t>
            </a:r>
            <a:r>
              <a:rPr lang="en-US" sz="2000" b="0" i="0" dirty="0" err="1">
                <a:effectLst/>
              </a:rPr>
              <a:t>unutrašnje</a:t>
            </a:r>
            <a:r>
              <a:rPr lang="en-US" sz="2000" b="0" i="0" dirty="0">
                <a:effectLst/>
              </a:rPr>
              <a:t> </a:t>
            </a:r>
            <a:r>
              <a:rPr lang="en-US" sz="2000" b="0" i="0" dirty="0" err="1">
                <a:effectLst/>
              </a:rPr>
              <a:t>kontrole</a:t>
            </a:r>
            <a:r>
              <a:rPr lang="en-US" sz="2000" b="0" i="0" dirty="0">
                <a:effectLst/>
              </a:rPr>
              <a:t>, </a:t>
            </a:r>
            <a:r>
              <a:rPr lang="en-US" sz="2000" b="0" i="0" dirty="0" err="1">
                <a:effectLst/>
              </a:rPr>
              <a:t>prekršajna</a:t>
            </a:r>
            <a:r>
              <a:rPr lang="en-US" sz="2000" b="0" i="0" dirty="0">
                <a:effectLst/>
              </a:rPr>
              <a:t> </a:t>
            </a:r>
            <a:r>
              <a:rPr lang="en-US" sz="2000" b="0" i="0" dirty="0" err="1">
                <a:effectLst/>
              </a:rPr>
              <a:t>odgovornost</a:t>
            </a:r>
            <a:r>
              <a:rPr lang="en-US" sz="2000" b="0" i="0" dirty="0">
                <a:effectLst/>
              </a:rPr>
              <a:t> </a:t>
            </a:r>
            <a:r>
              <a:rPr lang="en-US" sz="2000" b="0" i="0" dirty="0" err="1">
                <a:effectLst/>
              </a:rPr>
              <a:t>i</a:t>
            </a:r>
            <a:r>
              <a:rPr lang="en-US" sz="2000" b="0" i="0" dirty="0">
                <a:effectLst/>
              </a:rPr>
              <a:t> </a:t>
            </a:r>
            <a:r>
              <a:rPr lang="en-US" sz="2000" b="0" i="0" dirty="0" err="1">
                <a:effectLst/>
              </a:rPr>
              <a:t>druga</a:t>
            </a:r>
            <a:r>
              <a:rPr lang="en-US" sz="2000" b="0" i="0" dirty="0">
                <a:effectLst/>
              </a:rPr>
              <a:t> </a:t>
            </a:r>
            <a:r>
              <a:rPr lang="en-US" sz="2000" b="0" i="0" dirty="0" err="1">
                <a:effectLst/>
              </a:rPr>
              <a:t>pitanja</a:t>
            </a:r>
            <a:r>
              <a:rPr lang="en-US" sz="2000" b="0" i="0" dirty="0">
                <a:effectLst/>
              </a:rPr>
              <a:t> </a:t>
            </a:r>
            <a:r>
              <a:rPr lang="en-US" sz="2000" b="0" i="0" dirty="0" err="1">
                <a:effectLst/>
              </a:rPr>
              <a:t>značajna</a:t>
            </a:r>
            <a:r>
              <a:rPr lang="en-US" sz="2000" b="0" i="0" dirty="0">
                <a:effectLst/>
              </a:rPr>
              <a:t> za </a:t>
            </a:r>
            <a:r>
              <a:rPr lang="en-US" sz="2000" b="0" i="0" dirty="0" err="1">
                <a:effectLst/>
              </a:rPr>
              <a:t>obavljanje</a:t>
            </a:r>
            <a:r>
              <a:rPr lang="en-US" sz="2000" b="0" i="0" dirty="0">
                <a:effectLst/>
              </a:rPr>
              <a:t> </a:t>
            </a:r>
            <a:r>
              <a:rPr lang="en-US" sz="2000" b="0" i="0" dirty="0" err="1">
                <a:effectLst/>
              </a:rPr>
              <a:t>inspekcijskog</a:t>
            </a:r>
            <a:r>
              <a:rPr lang="en-US" sz="2000" b="0" i="0" dirty="0">
                <a:effectLst/>
              </a:rPr>
              <a:t> </a:t>
            </a:r>
            <a:r>
              <a:rPr lang="en-US" sz="2000" b="0" i="0" dirty="0" err="1">
                <a:effectLst/>
              </a:rPr>
              <a:t>nadzora</a:t>
            </a:r>
            <a:r>
              <a:rPr lang="en-US" sz="2000" b="0" i="0" dirty="0">
                <a:effectLst/>
              </a:rPr>
              <a:t> u </a:t>
            </a:r>
            <a:r>
              <a:rPr lang="en-US" sz="2000" b="0" i="0" dirty="0" err="1">
                <a:effectLst/>
              </a:rPr>
              <a:t>skladu</a:t>
            </a:r>
            <a:r>
              <a:rPr lang="en-US" sz="2000" b="0" i="0" dirty="0">
                <a:effectLst/>
              </a:rPr>
              <a:t> </a:t>
            </a:r>
            <a:r>
              <a:rPr lang="en-US" sz="2000" b="0" i="0" dirty="0" err="1">
                <a:effectLst/>
              </a:rPr>
              <a:t>sa</a:t>
            </a:r>
            <a:r>
              <a:rPr lang="en-US" sz="2000" b="0" i="0" dirty="0">
                <a:effectLst/>
              </a:rPr>
              <a:t> </a:t>
            </a:r>
            <a:r>
              <a:rPr lang="en-US" sz="2000" b="0" i="0" dirty="0" err="1">
                <a:effectLst/>
              </a:rPr>
              <a:t>važećim</a:t>
            </a:r>
            <a:r>
              <a:rPr lang="en-US" sz="2000" b="0" i="0" dirty="0">
                <a:effectLst/>
              </a:rPr>
              <a:t> </a:t>
            </a:r>
            <a:r>
              <a:rPr lang="en-US" sz="2000" b="0" i="0" dirty="0" err="1">
                <a:effectLst/>
              </a:rPr>
              <a:t>propisima</a:t>
            </a:r>
            <a:r>
              <a:rPr lang="en-US" sz="2000" b="0" i="0" dirty="0">
                <a:effectLst/>
              </a:rPr>
              <a:t> </a:t>
            </a:r>
            <a:r>
              <a:rPr lang="en-US" sz="2000" b="0" i="0" dirty="0" err="1">
                <a:effectLst/>
              </a:rPr>
              <a:t>Republike</a:t>
            </a:r>
            <a:r>
              <a:rPr lang="en-US" sz="2000" b="0" i="0" dirty="0">
                <a:effectLst/>
              </a:rPr>
              <a:t> Srpske.</a:t>
            </a:r>
            <a:endParaRPr lang="en-US" sz="2000" dirty="0">
              <a:effectLst/>
              <a:ea typeface="Calibri" panose="020F0502020204030204" pitchFamily="34" charset="0"/>
              <a:cs typeface="Times New Roman" panose="02020603050405020304" pitchFamily="18" charset="0"/>
            </a:endParaRPr>
          </a:p>
          <a:p>
            <a:pPr>
              <a:lnSpc>
                <a:spcPct val="107000"/>
              </a:lnSpc>
              <a:spcAft>
                <a:spcPts val="800"/>
              </a:spcAft>
            </a:pPr>
            <a:r>
              <a:rPr lang="sr-Latn-BA" sz="2000" b="1" dirty="0">
                <a:effectLst/>
                <a:ea typeface="Calibri" panose="020F0502020204030204" pitchFamily="34" charset="0"/>
                <a:cs typeface="Times New Roman" panose="02020603050405020304" pitchFamily="18" charset="0"/>
              </a:rPr>
              <a:t>Član 56. ~ otklanjanje nepravilnosti ~ </a:t>
            </a:r>
          </a:p>
          <a:p>
            <a:pPr>
              <a:lnSpc>
                <a:spcPct val="107000"/>
              </a:lnSpc>
              <a:spcAft>
                <a:spcPts val="800"/>
              </a:spcAft>
            </a:pPr>
            <a:r>
              <a:rPr lang="en-US" sz="2000" b="0" i="0" dirty="0" err="1">
                <a:effectLst/>
              </a:rPr>
              <a:t>Ako</a:t>
            </a:r>
            <a:r>
              <a:rPr lang="en-US" sz="2000" b="0" i="0" dirty="0">
                <a:effectLst/>
              </a:rPr>
              <a:t> </a:t>
            </a:r>
            <a:r>
              <a:rPr lang="en-US" sz="2000" b="0" i="0" dirty="0" err="1">
                <a:effectLst/>
              </a:rPr>
              <a:t>inspektor</a:t>
            </a:r>
            <a:r>
              <a:rPr lang="en-US" sz="2000" b="0" i="0" dirty="0">
                <a:effectLst/>
              </a:rPr>
              <a:t> u </a:t>
            </a:r>
            <a:r>
              <a:rPr lang="en-US" sz="2000" b="0" i="0" dirty="0" err="1">
                <a:effectLst/>
              </a:rPr>
              <a:t>vršenju</a:t>
            </a:r>
            <a:r>
              <a:rPr lang="en-US" sz="2000" b="0" i="0" dirty="0">
                <a:effectLst/>
              </a:rPr>
              <a:t> </a:t>
            </a:r>
            <a:r>
              <a:rPr lang="en-US" sz="2000" b="0" i="0" dirty="0" err="1">
                <a:effectLst/>
              </a:rPr>
              <a:t>inspekcijskog</a:t>
            </a:r>
            <a:r>
              <a:rPr lang="en-US" sz="2000" b="0" i="0" dirty="0">
                <a:effectLst/>
              </a:rPr>
              <a:t> </a:t>
            </a:r>
            <a:r>
              <a:rPr lang="en-US" sz="2000" b="0" i="0" dirty="0" err="1">
                <a:effectLst/>
              </a:rPr>
              <a:t>nadzora</a:t>
            </a:r>
            <a:r>
              <a:rPr lang="en-US" sz="2000" b="0" i="0" dirty="0">
                <a:effectLst/>
              </a:rPr>
              <a:t> </a:t>
            </a:r>
            <a:r>
              <a:rPr lang="en-US" sz="2000" b="0" i="0" dirty="0" err="1">
                <a:effectLst/>
              </a:rPr>
              <a:t>utvrdi</a:t>
            </a:r>
            <a:r>
              <a:rPr lang="en-US" sz="2000" b="0" i="0" dirty="0">
                <a:effectLst/>
              </a:rPr>
              <a:t> da je </a:t>
            </a:r>
            <a:r>
              <a:rPr lang="en-US" sz="2000" b="0" i="0" dirty="0" err="1">
                <a:effectLst/>
              </a:rPr>
              <a:t>povrijeđen</a:t>
            </a:r>
            <a:r>
              <a:rPr lang="en-US" sz="2000" b="0" i="0" dirty="0">
                <a:effectLst/>
              </a:rPr>
              <a:t> </a:t>
            </a:r>
            <a:r>
              <a:rPr lang="en-US" sz="2000" b="0" i="0" dirty="0" err="1">
                <a:effectLst/>
              </a:rPr>
              <a:t>propis</a:t>
            </a:r>
            <a:r>
              <a:rPr lang="en-US" sz="2000" b="0" i="0" dirty="0">
                <a:effectLst/>
              </a:rPr>
              <a:t>, </a:t>
            </a:r>
            <a:r>
              <a:rPr lang="en-US" sz="2000" b="1" i="0" dirty="0" err="1">
                <a:solidFill>
                  <a:srgbClr val="FF0000"/>
                </a:solidFill>
                <a:effectLst/>
              </a:rPr>
              <a:t>rješenjem</a:t>
            </a:r>
            <a:r>
              <a:rPr lang="en-US" sz="2000" b="0" i="0" dirty="0">
                <a:effectLst/>
              </a:rPr>
              <a:t> </a:t>
            </a:r>
            <a:r>
              <a:rPr lang="en-US" sz="2000" b="0" i="0" dirty="0" err="1">
                <a:effectLst/>
              </a:rPr>
              <a:t>nalaže</a:t>
            </a:r>
            <a:r>
              <a:rPr lang="en-US" sz="2000" b="0" i="0" dirty="0">
                <a:effectLst/>
              </a:rPr>
              <a:t> </a:t>
            </a:r>
            <a:r>
              <a:rPr lang="en-US" sz="2000" b="0" i="0" dirty="0" err="1">
                <a:effectLst/>
              </a:rPr>
              <a:t>otklanjanje</a:t>
            </a:r>
            <a:r>
              <a:rPr lang="en-US" sz="2000" b="0" i="0" dirty="0">
                <a:effectLst/>
              </a:rPr>
              <a:t> </a:t>
            </a:r>
            <a:r>
              <a:rPr lang="en-US" sz="2000" b="0" i="0" dirty="0" err="1">
                <a:effectLst/>
              </a:rPr>
              <a:t>nezakonitosti</a:t>
            </a:r>
            <a:r>
              <a:rPr lang="en-US" sz="2000" b="0" i="0" dirty="0">
                <a:effectLst/>
              </a:rPr>
              <a:t>, </a:t>
            </a:r>
            <a:r>
              <a:rPr lang="en-US" sz="2000" b="0" i="0" dirty="0" err="1">
                <a:effectLst/>
              </a:rPr>
              <a:t>nepravilnosti</a:t>
            </a:r>
            <a:r>
              <a:rPr lang="en-US" sz="2000" b="0" i="0" dirty="0">
                <a:effectLst/>
              </a:rPr>
              <a:t> </a:t>
            </a:r>
            <a:r>
              <a:rPr lang="en-US" sz="2000" b="0" i="0" dirty="0" err="1">
                <a:effectLst/>
              </a:rPr>
              <a:t>i</a:t>
            </a:r>
            <a:r>
              <a:rPr lang="en-US" sz="2000" b="0" i="0" dirty="0">
                <a:effectLst/>
              </a:rPr>
              <a:t> </a:t>
            </a:r>
            <a:r>
              <a:rPr lang="en-US" sz="2000" b="0" i="0" dirty="0" err="1">
                <a:effectLst/>
              </a:rPr>
              <a:t>nedostataka</a:t>
            </a:r>
            <a:r>
              <a:rPr lang="en-US" sz="2000" b="0" i="0" dirty="0">
                <a:effectLst/>
              </a:rPr>
              <a:t> </a:t>
            </a:r>
            <a:r>
              <a:rPr lang="en-US" sz="2000" b="0" i="0" dirty="0" err="1">
                <a:effectLst/>
              </a:rPr>
              <a:t>i</a:t>
            </a:r>
            <a:r>
              <a:rPr lang="en-US" sz="2000" b="0" i="0" dirty="0">
                <a:effectLst/>
              </a:rPr>
              <a:t> </a:t>
            </a:r>
            <a:r>
              <a:rPr lang="en-US" sz="2000" b="0" i="0" dirty="0" err="1">
                <a:effectLst/>
              </a:rPr>
              <a:t>određuje</a:t>
            </a:r>
            <a:r>
              <a:rPr lang="en-US" sz="2000" b="0" i="0" dirty="0">
                <a:effectLst/>
              </a:rPr>
              <a:t> </a:t>
            </a:r>
            <a:r>
              <a:rPr lang="en-US" sz="2000" b="0" i="0" dirty="0" err="1">
                <a:effectLst/>
              </a:rPr>
              <a:t>rok</a:t>
            </a:r>
            <a:r>
              <a:rPr lang="en-US" sz="2000" b="0" i="0" dirty="0">
                <a:effectLst/>
              </a:rPr>
              <a:t> za </a:t>
            </a:r>
            <a:r>
              <a:rPr lang="en-US" sz="2000" b="0" i="0" dirty="0" err="1">
                <a:effectLst/>
              </a:rPr>
              <a:t>njihovo</a:t>
            </a:r>
            <a:r>
              <a:rPr lang="en-US" sz="2000" b="0" i="0" dirty="0">
                <a:effectLst/>
              </a:rPr>
              <a:t> </a:t>
            </a:r>
            <a:r>
              <a:rPr lang="en-US" sz="2000" b="0" i="0" dirty="0" err="1">
                <a:effectLst/>
              </a:rPr>
              <a:t>izvršenje</a:t>
            </a:r>
            <a:r>
              <a:rPr lang="sr-Latn-BA" sz="2000" b="0" i="0" dirty="0">
                <a:effectLst/>
              </a:rPr>
              <a:t>.</a:t>
            </a:r>
          </a:p>
          <a:p>
            <a:pPr>
              <a:lnSpc>
                <a:spcPct val="107000"/>
              </a:lnSpc>
              <a:spcAft>
                <a:spcPts val="800"/>
              </a:spcAft>
            </a:pPr>
            <a:r>
              <a:rPr lang="en-US" sz="2000" b="1" dirty="0" err="1">
                <a:ea typeface="Calibri" panose="020F0502020204030204" pitchFamily="34" charset="0"/>
                <a:cs typeface="Times New Roman" panose="02020603050405020304" pitchFamily="18" charset="0"/>
              </a:rPr>
              <a:t>Sankcije</a:t>
            </a:r>
            <a:r>
              <a:rPr lang="sr-Cyrl-BA" sz="2000" b="1" dirty="0">
                <a:ea typeface="Calibri" panose="020F0502020204030204" pitchFamily="34" charset="0"/>
                <a:cs typeface="Times New Roman" panose="02020603050405020304" pitchFamily="18" charset="0"/>
              </a:rPr>
              <a:t>: </a:t>
            </a:r>
            <a:r>
              <a:rPr lang="sr-Latn-BA" sz="2000" b="1" dirty="0">
                <a:ea typeface="Calibri" panose="020F0502020204030204" pitchFamily="34" charset="0"/>
                <a:cs typeface="Times New Roman" panose="02020603050405020304" pitchFamily="18" charset="0"/>
              </a:rPr>
              <a:t>Prekršajna prijava, PN.</a:t>
            </a:r>
            <a:endParaRPr lang="en-US" sz="2000" dirty="0"/>
          </a:p>
        </p:txBody>
      </p:sp>
    </p:spTree>
    <p:extLst>
      <p:ext uri="{BB962C8B-B14F-4D97-AF65-F5344CB8AC3E}">
        <p14:creationId xmlns:p14="http://schemas.microsoft.com/office/powerpoint/2010/main" val="1748788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anim calcmode="lin" valueType="num">
                                      <p:cBhvr>
                                        <p:cTn id="2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DE4DA0-9CA4-CD8E-E668-D42CE2BB8A15}"/>
              </a:ext>
            </a:extLst>
          </p:cNvPr>
          <p:cNvSpPr>
            <a:spLocks noGrp="1"/>
          </p:cNvSpPr>
          <p:nvPr>
            <p:ph idx="1"/>
          </p:nvPr>
        </p:nvSpPr>
        <p:spPr>
          <a:xfrm>
            <a:off x="1409700" y="2987675"/>
            <a:ext cx="7886700" cy="4351338"/>
          </a:xfrm>
        </p:spPr>
        <p:txBody>
          <a:bodyPr>
            <a:normAutofit/>
          </a:bodyPr>
          <a:lstStyle/>
          <a:p>
            <a:pPr marL="0" indent="0">
              <a:buNone/>
            </a:pPr>
            <a:r>
              <a:rPr lang="sr-Latn-BA" sz="6600" dirty="0"/>
              <a:t>HVALA NA PAŽNJI!</a:t>
            </a:r>
            <a:endParaRPr lang="en-US" sz="6600" dirty="0"/>
          </a:p>
        </p:txBody>
      </p:sp>
    </p:spTree>
    <p:extLst>
      <p:ext uri="{BB962C8B-B14F-4D97-AF65-F5344CB8AC3E}">
        <p14:creationId xmlns:p14="http://schemas.microsoft.com/office/powerpoint/2010/main" val="97430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F5106D-1935-D16A-B833-4F8032C553A5}"/>
              </a:ext>
            </a:extLst>
          </p:cNvPr>
          <p:cNvSpPr>
            <a:spLocks noGrp="1"/>
          </p:cNvSpPr>
          <p:nvPr>
            <p:ph idx="1"/>
          </p:nvPr>
        </p:nvSpPr>
        <p:spPr>
          <a:xfrm>
            <a:off x="628650" y="1797050"/>
            <a:ext cx="7886700" cy="4351338"/>
          </a:xfrm>
        </p:spPr>
        <p:txBody>
          <a:bodyPr>
            <a:normAutofit fontScale="92500" lnSpcReduction="10000"/>
          </a:bodyPr>
          <a:lstStyle/>
          <a:p>
            <a:pPr marL="742950" indent="-742950" algn="just">
              <a:buAutoNum type="arabicPeriod"/>
            </a:pPr>
            <a:r>
              <a:rPr lang="sr-Latn-BA" sz="3600" b="1" dirty="0">
                <a:latin typeface="Calibri" panose="020F0502020204030204" pitchFamily="34" charset="0"/>
                <a:ea typeface="Calibri" panose="020F0502020204030204" pitchFamily="34" charset="0"/>
                <a:cs typeface="Times New Roman" panose="02020603050405020304" pitchFamily="18" charset="0"/>
              </a:rPr>
              <a:t>Upis u sudski registar / Rješenje nadležnog organa OO ili GO</a:t>
            </a:r>
          </a:p>
          <a:p>
            <a:pPr marL="0" indent="0" algn="just">
              <a:buNone/>
            </a:pPr>
            <a:r>
              <a:rPr lang="sr-Latn-BA" sz="3600" dirty="0">
                <a:latin typeface="Calibri" panose="020F0502020204030204" pitchFamily="34" charset="0"/>
                <a:ea typeface="Calibri" panose="020F0502020204030204" pitchFamily="34" charset="0"/>
                <a:cs typeface="Times New Roman" panose="02020603050405020304" pitchFamily="18" charset="0"/>
              </a:rPr>
              <a:t>Članom 15. Zakona o inspekcijama propisano je da u okviru vršenja poslova iz redovne nadležnosti inspekcijski nadzor nad primjenom propisa kojim se određuju opšti uslovi obavljanja djelatnosti, odnosno posjedovanja rješenja o upisu u odgovarajući registar, vrše svi inspektori određeni ovim zakonom.</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36794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2ABCDA-8836-780B-2DB1-D294E1C62798}"/>
              </a:ext>
            </a:extLst>
          </p:cNvPr>
          <p:cNvSpPr>
            <a:spLocks noGrp="1"/>
          </p:cNvSpPr>
          <p:nvPr>
            <p:ph idx="1"/>
          </p:nvPr>
        </p:nvSpPr>
        <p:spPr>
          <a:xfrm>
            <a:off x="628650" y="1203094"/>
            <a:ext cx="7886700" cy="5578706"/>
          </a:xfrm>
        </p:spPr>
        <p:txBody>
          <a:bodyPr>
            <a:normAutofit/>
          </a:bodyPr>
          <a:lstStyle/>
          <a:p>
            <a:pPr marL="0" indent="0" algn="just">
              <a:buNone/>
            </a:pPr>
            <a:r>
              <a:rPr lang="sr-Cyrl-RS" sz="3200" b="1" dirty="0">
                <a:effectLst/>
                <a:latin typeface="Calibri" panose="020F0502020204030204" pitchFamily="34" charset="0"/>
                <a:ea typeface="Calibri" panose="020F0502020204030204" pitchFamily="34" charset="0"/>
                <a:cs typeface="Times New Roman" panose="02020603050405020304" pitchFamily="18" charset="0"/>
              </a:rPr>
              <a:t>2. </a:t>
            </a:r>
            <a:r>
              <a:rPr lang="sr-Latn-BA" sz="3200" b="1" dirty="0">
                <a:effectLst/>
                <a:latin typeface="Calibri" panose="020F0502020204030204" pitchFamily="34" charset="0"/>
                <a:ea typeface="Calibri" panose="020F0502020204030204" pitchFamily="34" charset="0"/>
                <a:cs typeface="Times New Roman" panose="02020603050405020304" pitchFamily="18" charset="0"/>
              </a:rPr>
              <a:t>Primjena i zaključivanje ugovora o radu (član 26</a:t>
            </a:r>
            <a:r>
              <a:rPr lang="sr-Cyrl-RS" sz="3200" b="1" dirty="0">
                <a:effectLst/>
                <a:latin typeface="Calibri" panose="020F0502020204030204" pitchFamily="34" charset="0"/>
                <a:ea typeface="Calibri" panose="020F0502020204030204" pitchFamily="34" charset="0"/>
                <a:cs typeface="Times New Roman" panose="02020603050405020304" pitchFamily="18" charset="0"/>
              </a:rPr>
              <a:t>-</a:t>
            </a:r>
            <a:r>
              <a:rPr lang="sr-Latn-BA" sz="3200" b="1" dirty="0">
                <a:effectLst/>
                <a:latin typeface="Calibri" panose="020F0502020204030204" pitchFamily="34" charset="0"/>
                <a:ea typeface="Calibri" panose="020F0502020204030204" pitchFamily="34" charset="0"/>
                <a:cs typeface="Times New Roman" panose="02020603050405020304" pitchFamily="18" charset="0"/>
              </a:rPr>
              <a:t>50 ZOR)</a:t>
            </a:r>
            <a:r>
              <a:rPr lang="sr-Cyrl-RS" sz="3200" b="1" dirty="0">
                <a:effectLst/>
                <a:latin typeface="Calibri" panose="020F0502020204030204" pitchFamily="34" charset="0"/>
                <a:ea typeface="Calibri" panose="020F0502020204030204" pitchFamily="34" charset="0"/>
                <a:cs typeface="Times New Roman" panose="02020603050405020304" pitchFamily="18" charset="0"/>
              </a:rPr>
              <a:t> </a:t>
            </a:r>
            <a:endParaRPr lang="sr-Latn-BA" sz="32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sr-Latn-BA"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sz="2000" b="0" i="0" dirty="0" err="1">
                <a:effectLst/>
                <a:latin typeface="Arial" panose="020B0604020202020204" pitchFamily="34" charset="0"/>
              </a:rPr>
              <a:t>Radni</a:t>
            </a:r>
            <a:r>
              <a:rPr lang="en-US" sz="2000" b="0" i="0" dirty="0">
                <a:effectLst/>
                <a:latin typeface="Arial" panose="020B0604020202020204" pitchFamily="34" charset="0"/>
              </a:rPr>
              <a:t> </a:t>
            </a:r>
            <a:r>
              <a:rPr lang="en-US" sz="2000" b="0" i="0" dirty="0" err="1">
                <a:effectLst/>
                <a:latin typeface="Arial" panose="020B0604020202020204" pitchFamily="34" charset="0"/>
              </a:rPr>
              <a:t>odnos</a:t>
            </a:r>
            <a:r>
              <a:rPr lang="en-US" sz="2000" b="0" i="0" dirty="0">
                <a:effectLst/>
                <a:latin typeface="Arial" panose="020B0604020202020204" pitchFamily="34" charset="0"/>
              </a:rPr>
              <a:t> </a:t>
            </a:r>
            <a:r>
              <a:rPr lang="en-US" sz="2000" b="0" i="0" dirty="0" err="1">
                <a:effectLst/>
                <a:latin typeface="Arial" panose="020B0604020202020204" pitchFamily="34" charset="0"/>
              </a:rPr>
              <a:t>može</a:t>
            </a:r>
            <a:r>
              <a:rPr lang="en-US" sz="2000" b="0" i="0" dirty="0">
                <a:effectLst/>
                <a:latin typeface="Arial" panose="020B0604020202020204" pitchFamily="34" charset="0"/>
              </a:rPr>
              <a:t> da se </a:t>
            </a:r>
            <a:r>
              <a:rPr lang="en-US" sz="2000" b="0" i="0" dirty="0" err="1">
                <a:effectLst/>
                <a:latin typeface="Arial" panose="020B0604020202020204" pitchFamily="34" charset="0"/>
              </a:rPr>
              <a:t>zasnuje</a:t>
            </a:r>
            <a:r>
              <a:rPr lang="en-US" sz="2000" b="0" i="0" dirty="0">
                <a:effectLst/>
                <a:latin typeface="Arial" panose="020B0604020202020204" pitchFamily="34" charset="0"/>
              </a:rPr>
              <a:t> </a:t>
            </a:r>
            <a:r>
              <a:rPr lang="en-US" sz="2000" b="0" i="0" dirty="0" err="1">
                <a:effectLst/>
                <a:latin typeface="Arial" panose="020B0604020202020204" pitchFamily="34" charset="0"/>
              </a:rPr>
              <a:t>sa</a:t>
            </a:r>
            <a:r>
              <a:rPr lang="en-US" sz="2000" b="0" i="0" dirty="0">
                <a:effectLst/>
                <a:latin typeface="Arial" panose="020B0604020202020204" pitchFamily="34" charset="0"/>
              </a:rPr>
              <a:t> </a:t>
            </a:r>
            <a:r>
              <a:rPr lang="en-US" sz="2000" b="0" i="0" dirty="0" err="1">
                <a:effectLst/>
                <a:latin typeface="Arial" panose="020B0604020202020204" pitchFamily="34" charset="0"/>
              </a:rPr>
              <a:t>licem</a:t>
            </a:r>
            <a:r>
              <a:rPr lang="en-US" sz="2000" b="0" i="0" dirty="0">
                <a:effectLst/>
                <a:latin typeface="Arial" panose="020B0604020202020204" pitchFamily="34" charset="0"/>
              </a:rPr>
              <a:t> </a:t>
            </a:r>
            <a:r>
              <a:rPr lang="en-US" sz="2000" b="0" i="0" dirty="0" err="1">
                <a:effectLst/>
                <a:latin typeface="Arial" panose="020B0604020202020204" pitchFamily="34" charset="0"/>
              </a:rPr>
              <a:t>koje</a:t>
            </a:r>
            <a:r>
              <a:rPr lang="en-US" sz="2000" b="0" i="0" dirty="0">
                <a:effectLst/>
                <a:latin typeface="Arial" panose="020B0604020202020204" pitchFamily="34" charset="0"/>
              </a:rPr>
              <a:t> </a:t>
            </a:r>
            <a:r>
              <a:rPr lang="en-US" sz="2000" b="0" i="0" dirty="0" err="1">
                <a:effectLst/>
                <a:latin typeface="Arial" panose="020B0604020202020204" pitchFamily="34" charset="0"/>
              </a:rPr>
              <a:t>ima</a:t>
            </a:r>
            <a:r>
              <a:rPr lang="en-US" sz="2000" b="0" i="0" dirty="0">
                <a:effectLst/>
                <a:latin typeface="Arial" panose="020B0604020202020204" pitchFamily="34" charset="0"/>
              </a:rPr>
              <a:t> </a:t>
            </a:r>
            <a:r>
              <a:rPr lang="en-US" sz="2000" b="0" i="0" dirty="0" err="1">
                <a:effectLst/>
                <a:latin typeface="Arial" panose="020B0604020202020204" pitchFamily="34" charset="0"/>
              </a:rPr>
              <a:t>najmanje</a:t>
            </a:r>
            <a:r>
              <a:rPr lang="en-US" sz="2000" b="0" i="0" dirty="0">
                <a:effectLst/>
                <a:latin typeface="Arial" panose="020B0604020202020204" pitchFamily="34" charset="0"/>
              </a:rPr>
              <a:t> 15 </a:t>
            </a:r>
            <a:r>
              <a:rPr lang="en-US" sz="2000" b="0" i="0" dirty="0" err="1">
                <a:effectLst/>
                <a:latin typeface="Arial" panose="020B0604020202020204" pitchFamily="34" charset="0"/>
              </a:rPr>
              <a:t>godina</a:t>
            </a:r>
            <a:r>
              <a:rPr lang="en-US" sz="2000" b="0" i="0" dirty="0">
                <a:effectLst/>
                <a:latin typeface="Arial" panose="020B0604020202020204" pitchFamily="34" charset="0"/>
              </a:rPr>
              <a:t>, </a:t>
            </a:r>
            <a:r>
              <a:rPr lang="en-US" sz="2000" b="0" i="0" dirty="0" err="1">
                <a:effectLst/>
                <a:latin typeface="Arial" panose="020B0604020202020204" pitchFamily="34" charset="0"/>
              </a:rPr>
              <a:t>odgovarajuću</a:t>
            </a:r>
            <a:r>
              <a:rPr lang="en-US" sz="2000" b="0" i="0" dirty="0">
                <a:effectLst/>
                <a:latin typeface="Arial" panose="020B0604020202020204" pitchFamily="34" charset="0"/>
              </a:rPr>
              <a:t> </a:t>
            </a:r>
            <a:r>
              <a:rPr lang="en-US" sz="2000" b="0" i="0" dirty="0" err="1">
                <a:effectLst/>
                <a:latin typeface="Arial" panose="020B0604020202020204" pitchFamily="34" charset="0"/>
              </a:rPr>
              <a:t>zdravstvenu</a:t>
            </a:r>
            <a:r>
              <a:rPr lang="en-US" sz="2000" b="0" i="0" dirty="0">
                <a:effectLst/>
                <a:latin typeface="Arial" panose="020B0604020202020204" pitchFamily="34" charset="0"/>
              </a:rPr>
              <a:t> </a:t>
            </a:r>
            <a:r>
              <a:rPr lang="en-US" sz="2000" b="0" i="0" dirty="0" err="1">
                <a:effectLst/>
                <a:latin typeface="Arial" panose="020B0604020202020204" pitchFamily="34" charset="0"/>
              </a:rPr>
              <a:t>sposobnost</a:t>
            </a:r>
            <a:r>
              <a:rPr lang="en-US" sz="2000" b="0" i="0" dirty="0">
                <a:effectLst/>
                <a:latin typeface="Arial" panose="020B0604020202020204" pitchFamily="34" charset="0"/>
              </a:rPr>
              <a:t> </a:t>
            </a:r>
            <a:r>
              <a:rPr lang="en-US" sz="2000" b="0" i="0" dirty="0" err="1">
                <a:effectLst/>
                <a:latin typeface="Arial" panose="020B0604020202020204" pitchFamily="34" charset="0"/>
              </a:rPr>
              <a:t>i</a:t>
            </a:r>
            <a:r>
              <a:rPr lang="en-US" sz="2000" b="0" i="0" dirty="0">
                <a:effectLst/>
                <a:latin typeface="Arial" panose="020B0604020202020204" pitchFamily="34" charset="0"/>
              </a:rPr>
              <a:t> </a:t>
            </a:r>
            <a:r>
              <a:rPr lang="en-US" sz="2000" b="0" i="0" dirty="0" err="1">
                <a:effectLst/>
                <a:latin typeface="Arial" panose="020B0604020202020204" pitchFamily="34" charset="0"/>
              </a:rPr>
              <a:t>koje</a:t>
            </a:r>
            <a:r>
              <a:rPr lang="en-US" sz="2000" b="0" i="0" dirty="0">
                <a:effectLst/>
                <a:latin typeface="Arial" panose="020B0604020202020204" pitchFamily="34" charset="0"/>
              </a:rPr>
              <a:t> </a:t>
            </a:r>
            <a:r>
              <a:rPr lang="en-US" sz="2000" b="0" i="0" dirty="0" err="1">
                <a:effectLst/>
                <a:latin typeface="Arial" panose="020B0604020202020204" pitchFamily="34" charset="0"/>
              </a:rPr>
              <a:t>ispunjava</a:t>
            </a:r>
            <a:r>
              <a:rPr lang="en-US" sz="2000" b="0" i="0" dirty="0">
                <a:effectLst/>
                <a:latin typeface="Arial" panose="020B0604020202020204" pitchFamily="34" charset="0"/>
              </a:rPr>
              <a:t> </a:t>
            </a:r>
            <a:r>
              <a:rPr lang="en-US" sz="2000" b="0" i="0" dirty="0" err="1">
                <a:effectLst/>
                <a:latin typeface="Arial" panose="020B0604020202020204" pitchFamily="34" charset="0"/>
              </a:rPr>
              <a:t>druge</a:t>
            </a:r>
            <a:r>
              <a:rPr lang="en-US" sz="2000" b="0" i="0" dirty="0">
                <a:effectLst/>
                <a:latin typeface="Arial" panose="020B0604020202020204" pitchFamily="34" charset="0"/>
              </a:rPr>
              <a:t> </a:t>
            </a:r>
            <a:r>
              <a:rPr lang="en-US" sz="2000" b="0" i="0" dirty="0" err="1">
                <a:effectLst/>
                <a:latin typeface="Arial" panose="020B0604020202020204" pitchFamily="34" charset="0"/>
              </a:rPr>
              <a:t>uslove</a:t>
            </a:r>
            <a:r>
              <a:rPr lang="en-US" sz="2000" b="0" i="0" dirty="0">
                <a:effectLst/>
                <a:latin typeface="Arial" panose="020B0604020202020204" pitchFamily="34" charset="0"/>
              </a:rPr>
              <a:t> </a:t>
            </a:r>
            <a:r>
              <a:rPr lang="en-US" sz="2000" b="0" i="0" dirty="0" err="1">
                <a:effectLst/>
                <a:latin typeface="Arial" panose="020B0604020202020204" pitchFamily="34" charset="0"/>
              </a:rPr>
              <a:t>utvrđene</a:t>
            </a:r>
            <a:r>
              <a:rPr lang="en-US" sz="2000" b="0" i="0" dirty="0">
                <a:effectLst/>
                <a:latin typeface="Arial" panose="020B0604020202020204" pitchFamily="34" charset="0"/>
              </a:rPr>
              <a:t> </a:t>
            </a:r>
            <a:r>
              <a:rPr lang="en-US" sz="2000" b="0" i="0" dirty="0" err="1">
                <a:effectLst/>
                <a:latin typeface="Arial" panose="020B0604020202020204" pitchFamily="34" charset="0"/>
              </a:rPr>
              <a:t>posebnim</a:t>
            </a:r>
            <a:r>
              <a:rPr lang="en-US" sz="2000" b="0" i="0" dirty="0">
                <a:effectLst/>
                <a:latin typeface="Arial" panose="020B0604020202020204" pitchFamily="34" charset="0"/>
              </a:rPr>
              <a:t> </a:t>
            </a:r>
            <a:r>
              <a:rPr lang="en-US" sz="2000" b="0" i="0" dirty="0" err="1">
                <a:effectLst/>
                <a:latin typeface="Arial" panose="020B0604020202020204" pitchFamily="34" charset="0"/>
              </a:rPr>
              <a:t>zakonom</a:t>
            </a:r>
            <a:r>
              <a:rPr lang="en-US" sz="2000" b="0" i="0" dirty="0">
                <a:effectLst/>
                <a:latin typeface="Arial" panose="020B0604020202020204" pitchFamily="34" charset="0"/>
              </a:rPr>
              <a:t>, </a:t>
            </a:r>
            <a:r>
              <a:rPr lang="en-US" sz="2000" b="0" i="0" dirty="0" err="1">
                <a:effectLst/>
                <a:latin typeface="Arial" panose="020B0604020202020204" pitchFamily="34" charset="0"/>
              </a:rPr>
              <a:t>opštim</a:t>
            </a:r>
            <a:r>
              <a:rPr lang="en-US" sz="2000" b="0" i="0" dirty="0">
                <a:effectLst/>
                <a:latin typeface="Arial" panose="020B0604020202020204" pitchFamily="34" charset="0"/>
              </a:rPr>
              <a:t> </a:t>
            </a:r>
            <a:r>
              <a:rPr lang="en-US" sz="2000" b="0" i="0" dirty="0" err="1">
                <a:effectLst/>
                <a:latin typeface="Arial" panose="020B0604020202020204" pitchFamily="34" charset="0"/>
              </a:rPr>
              <a:t>aktom</a:t>
            </a:r>
            <a:r>
              <a:rPr lang="en-US" sz="2000" b="0" i="0" dirty="0">
                <a:effectLst/>
                <a:latin typeface="Arial" panose="020B0604020202020204" pitchFamily="34" charset="0"/>
              </a:rPr>
              <a:t> </a:t>
            </a:r>
            <a:r>
              <a:rPr lang="en-US" sz="2000" b="0" i="0" dirty="0" err="1">
                <a:effectLst/>
                <a:latin typeface="Arial" panose="020B0604020202020204" pitchFamily="34" charset="0"/>
              </a:rPr>
              <a:t>poslodavca</a:t>
            </a:r>
            <a:r>
              <a:rPr lang="en-US" sz="2000" b="0" i="0" dirty="0">
                <a:effectLst/>
                <a:latin typeface="Arial" panose="020B0604020202020204" pitchFamily="34" charset="0"/>
              </a:rPr>
              <a:t>, </a:t>
            </a:r>
            <a:r>
              <a:rPr lang="en-US" sz="2000" b="0" i="0" dirty="0" err="1">
                <a:effectLst/>
                <a:latin typeface="Arial" panose="020B0604020202020204" pitchFamily="34" charset="0"/>
              </a:rPr>
              <a:t>aktom</a:t>
            </a:r>
            <a:r>
              <a:rPr lang="en-US" sz="2000" b="0" i="0" dirty="0">
                <a:effectLst/>
                <a:latin typeface="Arial" panose="020B0604020202020204" pitchFamily="34" charset="0"/>
              </a:rPr>
              <a:t> o </a:t>
            </a:r>
            <a:r>
              <a:rPr lang="en-US" sz="2000" b="0" i="0" dirty="0" err="1">
                <a:effectLst/>
                <a:latin typeface="Arial" panose="020B0604020202020204" pitchFamily="34" charset="0"/>
              </a:rPr>
              <a:t>sistematizaciji</a:t>
            </a:r>
            <a:r>
              <a:rPr lang="en-US" sz="2000" b="0" i="0" dirty="0">
                <a:effectLst/>
                <a:latin typeface="Arial" panose="020B0604020202020204" pitchFamily="34" charset="0"/>
              </a:rPr>
              <a:t> </a:t>
            </a:r>
            <a:r>
              <a:rPr lang="en-US" sz="2000" b="0" i="0" dirty="0" err="1">
                <a:effectLst/>
                <a:latin typeface="Arial" panose="020B0604020202020204" pitchFamily="34" charset="0"/>
              </a:rPr>
              <a:t>ili</a:t>
            </a:r>
            <a:r>
              <a:rPr lang="en-US" sz="2000" b="0" i="0" dirty="0">
                <a:effectLst/>
                <a:latin typeface="Arial" panose="020B0604020202020204" pitchFamily="34" charset="0"/>
              </a:rPr>
              <a:t> </a:t>
            </a:r>
            <a:r>
              <a:rPr lang="en-US" sz="2000" b="0" i="0" dirty="0" err="1">
                <a:effectLst/>
                <a:latin typeface="Arial" panose="020B0604020202020204" pitchFamily="34" charset="0"/>
              </a:rPr>
              <a:t>posebnom</a:t>
            </a:r>
            <a:r>
              <a:rPr lang="en-US" sz="2000" b="0" i="0" dirty="0">
                <a:effectLst/>
                <a:latin typeface="Arial" panose="020B0604020202020204" pitchFamily="34" charset="0"/>
              </a:rPr>
              <a:t> </a:t>
            </a:r>
            <a:r>
              <a:rPr lang="en-US" sz="2000" b="0" i="0" dirty="0" err="1">
                <a:effectLst/>
                <a:latin typeface="Arial" panose="020B0604020202020204" pitchFamily="34" charset="0"/>
              </a:rPr>
              <a:t>odlukom</a:t>
            </a:r>
            <a:r>
              <a:rPr lang="en-US" sz="2000" b="0" i="0" dirty="0">
                <a:effectLst/>
                <a:latin typeface="Arial" panose="020B0604020202020204" pitchFamily="34" charset="0"/>
              </a:rPr>
              <a:t> </a:t>
            </a:r>
            <a:r>
              <a:rPr lang="en-US" sz="2000" b="0" i="0" dirty="0" err="1">
                <a:effectLst/>
                <a:latin typeface="Arial" panose="020B0604020202020204" pitchFamily="34" charset="0"/>
              </a:rPr>
              <a:t>poslodavca</a:t>
            </a:r>
            <a:r>
              <a:rPr lang="en-US" sz="2000" b="0" i="0" dirty="0">
                <a:effectLst/>
                <a:latin typeface="Arial" panose="020B0604020202020204" pitchFamily="34" charset="0"/>
              </a:rPr>
              <a:t>.</a:t>
            </a:r>
            <a:endParaRPr lang="sr-Latn-BA" sz="2000" b="0" i="0" dirty="0">
              <a:effectLst/>
              <a:latin typeface="Arial" panose="020B0604020202020204" pitchFamily="34" charset="0"/>
            </a:endParaRPr>
          </a:p>
          <a:p>
            <a:pPr algn="just"/>
            <a:r>
              <a:rPr lang="en-US" sz="2000" b="0" i="0" dirty="0" err="1">
                <a:effectLst/>
                <a:latin typeface="Arial" panose="020B0604020202020204" pitchFamily="34" charset="0"/>
              </a:rPr>
              <a:t>Radni</a:t>
            </a:r>
            <a:r>
              <a:rPr lang="en-US" sz="2000" b="0" i="0" dirty="0">
                <a:effectLst/>
                <a:latin typeface="Arial" panose="020B0604020202020204" pitchFamily="34" charset="0"/>
              </a:rPr>
              <a:t> </a:t>
            </a:r>
            <a:r>
              <a:rPr lang="en-US" sz="2000" b="0" i="0" dirty="0" err="1">
                <a:effectLst/>
                <a:latin typeface="Arial" panose="020B0604020202020204" pitchFamily="34" charset="0"/>
              </a:rPr>
              <a:t>odnos</a:t>
            </a:r>
            <a:r>
              <a:rPr lang="en-US" sz="2000" b="0" i="0" dirty="0">
                <a:effectLst/>
                <a:latin typeface="Arial" panose="020B0604020202020204" pitchFamily="34" charset="0"/>
              </a:rPr>
              <a:t> </a:t>
            </a:r>
            <a:r>
              <a:rPr lang="en-US" sz="2000" b="0" i="0" dirty="0" err="1">
                <a:effectLst/>
                <a:latin typeface="Arial" panose="020B0604020202020204" pitchFamily="34" charset="0"/>
              </a:rPr>
              <a:t>sa</a:t>
            </a:r>
            <a:r>
              <a:rPr lang="en-US" sz="2000" b="0" i="0" dirty="0">
                <a:effectLst/>
                <a:latin typeface="Arial" panose="020B0604020202020204" pitchFamily="34" charset="0"/>
              </a:rPr>
              <a:t> </a:t>
            </a:r>
            <a:r>
              <a:rPr lang="en-US" sz="2000" b="0" i="0" dirty="0" err="1">
                <a:effectLst/>
                <a:latin typeface="Arial" panose="020B0604020202020204" pitchFamily="34" charset="0"/>
              </a:rPr>
              <a:t>licem</a:t>
            </a:r>
            <a:r>
              <a:rPr lang="en-US" sz="2000" b="0" i="0" dirty="0">
                <a:effectLst/>
                <a:latin typeface="Arial" panose="020B0604020202020204" pitchFamily="34" charset="0"/>
              </a:rPr>
              <a:t> </a:t>
            </a:r>
            <a:r>
              <a:rPr lang="en-US" sz="2000" b="0" i="0" dirty="0" err="1">
                <a:effectLst/>
                <a:latin typeface="Arial" panose="020B0604020202020204" pitchFamily="34" charset="0"/>
              </a:rPr>
              <a:t>mlađim</a:t>
            </a:r>
            <a:r>
              <a:rPr lang="en-US" sz="2000" b="0" i="0" dirty="0">
                <a:effectLst/>
                <a:latin typeface="Arial" panose="020B0604020202020204" pitchFamily="34" charset="0"/>
              </a:rPr>
              <a:t> od 18 </a:t>
            </a:r>
            <a:r>
              <a:rPr lang="en-US" sz="2000" b="0" i="0" dirty="0" err="1">
                <a:effectLst/>
                <a:latin typeface="Arial" panose="020B0604020202020204" pitchFamily="34" charset="0"/>
              </a:rPr>
              <a:t>godina</a:t>
            </a:r>
            <a:r>
              <a:rPr lang="en-US" sz="2000" b="0" i="0" dirty="0">
                <a:effectLst/>
                <a:latin typeface="Arial" panose="020B0604020202020204" pitchFamily="34" charset="0"/>
              </a:rPr>
              <a:t> </a:t>
            </a:r>
            <a:r>
              <a:rPr lang="en-US" sz="2000" b="0" i="0" dirty="0" err="1">
                <a:effectLst/>
                <a:latin typeface="Arial" panose="020B0604020202020204" pitchFamily="34" charset="0"/>
              </a:rPr>
              <a:t>može</a:t>
            </a:r>
            <a:r>
              <a:rPr lang="en-US" sz="2000" b="0" i="0" dirty="0">
                <a:effectLst/>
                <a:latin typeface="Arial" panose="020B0604020202020204" pitchFamily="34" charset="0"/>
              </a:rPr>
              <a:t> da se </a:t>
            </a:r>
            <a:r>
              <a:rPr lang="en-US" sz="2000" b="0" i="0" dirty="0" err="1">
                <a:effectLst/>
                <a:latin typeface="Arial" panose="020B0604020202020204" pitchFamily="34" charset="0"/>
              </a:rPr>
              <a:t>zasnuje</a:t>
            </a:r>
            <a:r>
              <a:rPr lang="en-US" sz="2000" b="0" i="0" dirty="0">
                <a:effectLst/>
                <a:latin typeface="Arial" panose="020B0604020202020204" pitchFamily="34" charset="0"/>
              </a:rPr>
              <a:t> </a:t>
            </a:r>
            <a:r>
              <a:rPr lang="en-US" sz="2000" b="0" i="0" dirty="0" err="1">
                <a:effectLst/>
                <a:latin typeface="Arial" panose="020B0604020202020204" pitchFamily="34" charset="0"/>
              </a:rPr>
              <a:t>samo</a:t>
            </a:r>
            <a:r>
              <a:rPr lang="en-US" sz="2000" b="0" i="0" dirty="0">
                <a:effectLst/>
                <a:latin typeface="Arial" panose="020B0604020202020204" pitchFamily="34" charset="0"/>
              </a:rPr>
              <a:t> </a:t>
            </a:r>
            <a:r>
              <a:rPr lang="en-US" sz="2000" b="0" i="0" dirty="0" err="1">
                <a:effectLst/>
                <a:latin typeface="Arial" panose="020B0604020202020204" pitchFamily="34" charset="0"/>
              </a:rPr>
              <a:t>uz</a:t>
            </a:r>
            <a:r>
              <a:rPr lang="en-US" sz="2000" b="0" i="0" dirty="0">
                <a:effectLst/>
                <a:latin typeface="Arial" panose="020B0604020202020204" pitchFamily="34" charset="0"/>
              </a:rPr>
              <a:t> </a:t>
            </a:r>
            <a:r>
              <a:rPr lang="en-US" sz="2000" b="0" i="0" dirty="0" err="1">
                <a:effectLst/>
                <a:latin typeface="Arial" panose="020B0604020202020204" pitchFamily="34" charset="0"/>
              </a:rPr>
              <a:t>pismenu</a:t>
            </a:r>
            <a:r>
              <a:rPr lang="en-US" sz="2000" b="0" i="0" dirty="0">
                <a:effectLst/>
                <a:latin typeface="Arial" panose="020B0604020202020204" pitchFamily="34" charset="0"/>
              </a:rPr>
              <a:t> </a:t>
            </a:r>
            <a:r>
              <a:rPr lang="en-US" sz="2000" b="0" i="0" dirty="0" err="1">
                <a:effectLst/>
                <a:latin typeface="Arial" panose="020B0604020202020204" pitchFamily="34" charset="0"/>
              </a:rPr>
              <a:t>saglasnost</a:t>
            </a:r>
            <a:r>
              <a:rPr lang="en-US" sz="2000" b="0" i="0" dirty="0">
                <a:effectLst/>
                <a:latin typeface="Arial" panose="020B0604020202020204" pitchFamily="34" charset="0"/>
              </a:rPr>
              <a:t> </a:t>
            </a:r>
            <a:r>
              <a:rPr lang="en-US" sz="2000" b="0" i="0" dirty="0" err="1">
                <a:effectLst/>
                <a:latin typeface="Arial" panose="020B0604020202020204" pitchFamily="34" charset="0"/>
              </a:rPr>
              <a:t>roditelja</a:t>
            </a:r>
            <a:r>
              <a:rPr lang="en-US" sz="2000" b="0" i="0" dirty="0">
                <a:effectLst/>
                <a:latin typeface="Arial" panose="020B0604020202020204" pitchFamily="34" charset="0"/>
              </a:rPr>
              <a:t>, </a:t>
            </a:r>
            <a:r>
              <a:rPr lang="en-US" sz="2000" b="0" i="0" dirty="0" err="1">
                <a:effectLst/>
                <a:latin typeface="Arial" panose="020B0604020202020204" pitchFamily="34" charset="0"/>
              </a:rPr>
              <a:t>usvojioca</a:t>
            </a:r>
            <a:r>
              <a:rPr lang="en-US" sz="2000" b="0" i="0" dirty="0">
                <a:effectLst/>
                <a:latin typeface="Arial" panose="020B0604020202020204" pitchFamily="34" charset="0"/>
              </a:rPr>
              <a:t> </a:t>
            </a:r>
            <a:r>
              <a:rPr lang="en-US" sz="2000" b="0" i="0" dirty="0" err="1">
                <a:effectLst/>
                <a:latin typeface="Arial" panose="020B0604020202020204" pitchFamily="34" charset="0"/>
              </a:rPr>
              <a:t>ili</a:t>
            </a:r>
            <a:r>
              <a:rPr lang="en-US" sz="2000" b="0" i="0" dirty="0">
                <a:effectLst/>
                <a:latin typeface="Arial" panose="020B0604020202020204" pitchFamily="34" charset="0"/>
              </a:rPr>
              <a:t> </a:t>
            </a:r>
            <a:r>
              <a:rPr lang="en-US" sz="2000" b="0" i="0" dirty="0" err="1">
                <a:effectLst/>
                <a:latin typeface="Arial" panose="020B0604020202020204" pitchFamily="34" charset="0"/>
              </a:rPr>
              <a:t>staraoca</a:t>
            </a:r>
            <a:r>
              <a:rPr lang="en-US" sz="2000" b="0" i="0" dirty="0">
                <a:effectLst/>
                <a:latin typeface="Arial" panose="020B0604020202020204" pitchFamily="34" charset="0"/>
              </a:rPr>
              <a:t>, </a:t>
            </a:r>
            <a:r>
              <a:rPr lang="en-US" sz="2000" b="0" i="0" dirty="0" err="1">
                <a:effectLst/>
                <a:latin typeface="Arial" panose="020B0604020202020204" pitchFamily="34" charset="0"/>
              </a:rPr>
              <a:t>ako</a:t>
            </a:r>
            <a:r>
              <a:rPr lang="en-US" sz="2000" b="0" i="0" dirty="0">
                <a:effectLst/>
                <a:latin typeface="Arial" panose="020B0604020202020204" pitchFamily="34" charset="0"/>
              </a:rPr>
              <a:t> </a:t>
            </a:r>
            <a:r>
              <a:rPr lang="en-US" sz="2000" b="0" i="0" dirty="0" err="1">
                <a:effectLst/>
                <a:latin typeface="Arial" panose="020B0604020202020204" pitchFamily="34" charset="0"/>
              </a:rPr>
              <a:t>takav</a:t>
            </a:r>
            <a:r>
              <a:rPr lang="en-US" sz="2000" b="0" i="0" dirty="0">
                <a:effectLst/>
                <a:latin typeface="Arial" panose="020B0604020202020204" pitchFamily="34" charset="0"/>
              </a:rPr>
              <a:t> rad ne </a:t>
            </a:r>
            <a:r>
              <a:rPr lang="en-US" sz="2000" b="0" i="0" dirty="0" err="1">
                <a:effectLst/>
                <a:latin typeface="Arial" panose="020B0604020202020204" pitchFamily="34" charset="0"/>
              </a:rPr>
              <a:t>ugrožava</a:t>
            </a:r>
            <a:r>
              <a:rPr lang="en-US" sz="2000" b="0" i="0" dirty="0">
                <a:effectLst/>
                <a:latin typeface="Arial" panose="020B0604020202020204" pitchFamily="34" charset="0"/>
              </a:rPr>
              <a:t> </a:t>
            </a:r>
            <a:r>
              <a:rPr lang="en-US" sz="2000" b="0" i="0" dirty="0" err="1">
                <a:effectLst/>
                <a:latin typeface="Arial" panose="020B0604020202020204" pitchFamily="34" charset="0"/>
              </a:rPr>
              <a:t>njegovo</a:t>
            </a:r>
            <a:r>
              <a:rPr lang="en-US" sz="2000" b="0" i="0" dirty="0">
                <a:effectLst/>
                <a:latin typeface="Arial" panose="020B0604020202020204" pitchFamily="34" charset="0"/>
              </a:rPr>
              <a:t> </a:t>
            </a:r>
            <a:r>
              <a:rPr lang="en-US" sz="2000" b="0" i="0" dirty="0" err="1">
                <a:effectLst/>
                <a:latin typeface="Arial" panose="020B0604020202020204" pitchFamily="34" charset="0"/>
              </a:rPr>
              <a:t>zdravlje</a:t>
            </a:r>
            <a:r>
              <a:rPr lang="en-US" sz="2000" b="0" i="0" dirty="0">
                <a:effectLst/>
                <a:latin typeface="Arial" panose="020B0604020202020204" pitchFamily="34" charset="0"/>
              </a:rPr>
              <a:t>, moral </a:t>
            </a:r>
            <a:r>
              <a:rPr lang="en-US" sz="2000" b="0" i="0" dirty="0" err="1">
                <a:effectLst/>
                <a:latin typeface="Arial" panose="020B0604020202020204" pitchFamily="34" charset="0"/>
              </a:rPr>
              <a:t>i</a:t>
            </a:r>
            <a:r>
              <a:rPr lang="en-US" sz="2000" b="0" i="0" dirty="0">
                <a:effectLst/>
                <a:latin typeface="Arial" panose="020B0604020202020204" pitchFamily="34" charset="0"/>
              </a:rPr>
              <a:t> </a:t>
            </a:r>
            <a:r>
              <a:rPr lang="en-US" sz="2000" b="0" i="0" dirty="0" err="1">
                <a:effectLst/>
                <a:latin typeface="Arial" panose="020B0604020202020204" pitchFamily="34" charset="0"/>
              </a:rPr>
              <a:t>obrazovanje</a:t>
            </a:r>
            <a:r>
              <a:rPr lang="en-US" sz="2000" b="0" i="0" dirty="0">
                <a:effectLst/>
                <a:latin typeface="Arial" panose="020B0604020202020204" pitchFamily="34" charset="0"/>
              </a:rPr>
              <a:t>, </a:t>
            </a:r>
            <a:r>
              <a:rPr lang="en-US" sz="2000" b="0" i="0" dirty="0" err="1">
                <a:effectLst/>
                <a:latin typeface="Arial" panose="020B0604020202020204" pitchFamily="34" charset="0"/>
              </a:rPr>
              <a:t>odnosno</a:t>
            </a:r>
            <a:r>
              <a:rPr lang="en-US" sz="2000" b="0" i="0" dirty="0">
                <a:effectLst/>
                <a:latin typeface="Arial" panose="020B0604020202020204" pitchFamily="34" charset="0"/>
              </a:rPr>
              <a:t> </a:t>
            </a:r>
            <a:r>
              <a:rPr lang="en-US" sz="2000" b="0" i="0" dirty="0" err="1">
                <a:effectLst/>
                <a:latin typeface="Arial" panose="020B0604020202020204" pitchFamily="34" charset="0"/>
              </a:rPr>
              <a:t>ako</a:t>
            </a:r>
            <a:r>
              <a:rPr lang="en-US" sz="2000" b="0" i="0" dirty="0">
                <a:effectLst/>
                <a:latin typeface="Arial" panose="020B0604020202020204" pitchFamily="34" charset="0"/>
              </a:rPr>
              <a:t> </a:t>
            </a:r>
            <a:r>
              <a:rPr lang="en-US" sz="2000" b="0" i="0" dirty="0" err="1">
                <a:effectLst/>
                <a:latin typeface="Arial" panose="020B0604020202020204" pitchFamily="34" charset="0"/>
              </a:rPr>
              <a:t>takav</a:t>
            </a:r>
            <a:r>
              <a:rPr lang="en-US" sz="2000" b="0" i="0" dirty="0">
                <a:effectLst/>
                <a:latin typeface="Arial" panose="020B0604020202020204" pitchFamily="34" charset="0"/>
              </a:rPr>
              <a:t> rad </a:t>
            </a:r>
            <a:r>
              <a:rPr lang="en-US" sz="2000" b="0" i="0" dirty="0" err="1">
                <a:effectLst/>
                <a:latin typeface="Arial" panose="020B0604020202020204" pitchFamily="34" charset="0"/>
              </a:rPr>
              <a:t>nije</a:t>
            </a:r>
            <a:r>
              <a:rPr lang="en-US" sz="2000" b="0" i="0" dirty="0">
                <a:effectLst/>
                <a:latin typeface="Arial" panose="020B0604020202020204" pitchFamily="34" charset="0"/>
              </a:rPr>
              <a:t> </a:t>
            </a:r>
            <a:r>
              <a:rPr lang="en-US" sz="2000" b="0" i="0" dirty="0" err="1">
                <a:effectLst/>
                <a:latin typeface="Arial" panose="020B0604020202020204" pitchFamily="34" charset="0"/>
              </a:rPr>
              <a:t>zabranjen</a:t>
            </a:r>
            <a:r>
              <a:rPr lang="en-US" sz="2000" b="0" i="0" dirty="0">
                <a:effectLst/>
                <a:latin typeface="Arial" panose="020B0604020202020204" pitchFamily="34" charset="0"/>
              </a:rPr>
              <a:t> </a:t>
            </a:r>
            <a:r>
              <a:rPr lang="en-US" sz="2000" b="0" i="0" dirty="0" err="1">
                <a:effectLst/>
                <a:latin typeface="Arial" panose="020B0604020202020204" pitchFamily="34" charset="0"/>
              </a:rPr>
              <a:t>zakonom</a:t>
            </a:r>
            <a:r>
              <a:rPr lang="en-US" sz="2000" b="0" i="0" dirty="0">
                <a:effectLst/>
                <a:latin typeface="Arial" panose="020B0604020202020204" pitchFamily="34" charset="0"/>
              </a:rPr>
              <a:t>.</a:t>
            </a:r>
          </a:p>
          <a:p>
            <a:pPr algn="just"/>
            <a:r>
              <a:rPr lang="en-US" sz="2000" b="0" i="0" dirty="0">
                <a:effectLst/>
                <a:latin typeface="Arial" panose="020B0604020202020204" pitchFamily="34" charset="0"/>
              </a:rPr>
              <a:t>Lice </a:t>
            </a:r>
            <a:r>
              <a:rPr lang="en-US" sz="2000" b="0" i="0" dirty="0" err="1">
                <a:effectLst/>
                <a:latin typeface="Arial" panose="020B0604020202020204" pitchFamily="34" charset="0"/>
              </a:rPr>
              <a:t>mlađe</a:t>
            </a:r>
            <a:r>
              <a:rPr lang="en-US" sz="2000" b="0" i="0" dirty="0">
                <a:effectLst/>
                <a:latin typeface="Arial" panose="020B0604020202020204" pitchFamily="34" charset="0"/>
              </a:rPr>
              <a:t> od 18 </a:t>
            </a:r>
            <a:r>
              <a:rPr lang="en-US" sz="2000" b="0" i="0" dirty="0" err="1">
                <a:effectLst/>
                <a:latin typeface="Arial" panose="020B0604020202020204" pitchFamily="34" charset="0"/>
              </a:rPr>
              <a:t>godina</a:t>
            </a:r>
            <a:r>
              <a:rPr lang="en-US" sz="2000" b="0" i="0" dirty="0">
                <a:effectLst/>
                <a:latin typeface="Arial" panose="020B0604020202020204" pitchFamily="34" charset="0"/>
              </a:rPr>
              <a:t> </a:t>
            </a:r>
            <a:r>
              <a:rPr lang="en-US" sz="2000" b="0" i="0" dirty="0" err="1">
                <a:effectLst/>
                <a:latin typeface="Arial" panose="020B0604020202020204" pitchFamily="34" charset="0"/>
              </a:rPr>
              <a:t>života</a:t>
            </a:r>
            <a:r>
              <a:rPr lang="en-US" sz="2000" b="0" i="0" dirty="0">
                <a:effectLst/>
                <a:latin typeface="Arial" panose="020B0604020202020204" pitchFamily="34" charset="0"/>
              </a:rPr>
              <a:t> </a:t>
            </a:r>
            <a:r>
              <a:rPr lang="en-US" sz="2000" b="0" i="0" dirty="0" err="1">
                <a:effectLst/>
                <a:latin typeface="Arial" panose="020B0604020202020204" pitchFamily="34" charset="0"/>
              </a:rPr>
              <a:t>može</a:t>
            </a:r>
            <a:r>
              <a:rPr lang="en-US" sz="2000" b="0" i="0" dirty="0">
                <a:effectLst/>
                <a:latin typeface="Arial" panose="020B0604020202020204" pitchFamily="34" charset="0"/>
              </a:rPr>
              <a:t> da </a:t>
            </a:r>
            <a:r>
              <a:rPr lang="en-US" sz="2000" b="0" i="0" dirty="0" err="1">
                <a:effectLst/>
                <a:latin typeface="Arial" panose="020B0604020202020204" pitchFamily="34" charset="0"/>
              </a:rPr>
              <a:t>zasnuje</a:t>
            </a:r>
            <a:r>
              <a:rPr lang="en-US" sz="2000" b="0" i="0" dirty="0">
                <a:effectLst/>
                <a:latin typeface="Arial" panose="020B0604020202020204" pitchFamily="34" charset="0"/>
              </a:rPr>
              <a:t> </a:t>
            </a:r>
            <a:r>
              <a:rPr lang="en-US" sz="2000" b="0" i="0" dirty="0" err="1">
                <a:effectLst/>
                <a:latin typeface="Arial" panose="020B0604020202020204" pitchFamily="34" charset="0"/>
              </a:rPr>
              <a:t>radni</a:t>
            </a:r>
            <a:r>
              <a:rPr lang="en-US" sz="2000" b="0" i="0" dirty="0">
                <a:effectLst/>
                <a:latin typeface="Arial" panose="020B0604020202020204" pitchFamily="34" charset="0"/>
              </a:rPr>
              <a:t> </a:t>
            </a:r>
            <a:r>
              <a:rPr lang="en-US" sz="2000" b="0" i="0" dirty="0" err="1">
                <a:effectLst/>
                <a:latin typeface="Arial" panose="020B0604020202020204" pitchFamily="34" charset="0"/>
              </a:rPr>
              <a:t>odnos</a:t>
            </a:r>
            <a:r>
              <a:rPr lang="en-US" sz="2000" b="0" i="0" dirty="0">
                <a:effectLst/>
                <a:latin typeface="Arial" panose="020B0604020202020204" pitchFamily="34" charset="0"/>
              </a:rPr>
              <a:t> </a:t>
            </a:r>
            <a:r>
              <a:rPr lang="en-US" sz="2000" b="0" i="0" dirty="0" err="1">
                <a:effectLst/>
                <a:latin typeface="Arial" panose="020B0604020202020204" pitchFamily="34" charset="0"/>
              </a:rPr>
              <a:t>samo</a:t>
            </a:r>
            <a:r>
              <a:rPr lang="en-US" sz="2000" b="0" i="0" dirty="0">
                <a:effectLst/>
                <a:latin typeface="Arial" panose="020B0604020202020204" pitchFamily="34" charset="0"/>
              </a:rPr>
              <a:t> </a:t>
            </a:r>
            <a:r>
              <a:rPr lang="en-US" sz="2000" b="0" i="0" dirty="0" err="1">
                <a:effectLst/>
                <a:latin typeface="Arial" panose="020B0604020202020204" pitchFamily="34" charset="0"/>
              </a:rPr>
              <a:t>na</a:t>
            </a:r>
            <a:r>
              <a:rPr lang="en-US" sz="2000" b="0" i="0" dirty="0">
                <a:effectLst/>
                <a:latin typeface="Arial" panose="020B0604020202020204" pitchFamily="34" charset="0"/>
              </a:rPr>
              <a:t> </a:t>
            </a:r>
            <a:r>
              <a:rPr lang="en-US" sz="2000" b="0" i="0" dirty="0" err="1">
                <a:effectLst/>
                <a:latin typeface="Arial" panose="020B0604020202020204" pitchFamily="34" charset="0"/>
              </a:rPr>
              <a:t>osnovu</a:t>
            </a:r>
            <a:r>
              <a:rPr lang="en-US" sz="2000" b="0" i="0" dirty="0">
                <a:effectLst/>
                <a:latin typeface="Arial" panose="020B0604020202020204" pitchFamily="34" charset="0"/>
              </a:rPr>
              <a:t> </a:t>
            </a:r>
            <a:r>
              <a:rPr lang="en-US" sz="2000" b="0" i="0" dirty="0" err="1">
                <a:effectLst/>
                <a:latin typeface="Arial" panose="020B0604020202020204" pitchFamily="34" charset="0"/>
              </a:rPr>
              <a:t>nalaza</a:t>
            </a:r>
            <a:r>
              <a:rPr lang="en-US" sz="2000" b="0" i="0" dirty="0">
                <a:effectLst/>
                <a:latin typeface="Arial" panose="020B0604020202020204" pitchFamily="34" charset="0"/>
              </a:rPr>
              <a:t> </a:t>
            </a:r>
            <a:r>
              <a:rPr lang="en-US" sz="2000" b="0" i="0" dirty="0" err="1">
                <a:effectLst/>
                <a:latin typeface="Arial" panose="020B0604020202020204" pitchFamily="34" charset="0"/>
              </a:rPr>
              <a:t>nadležne</a:t>
            </a:r>
            <a:r>
              <a:rPr lang="en-US" sz="2000" b="0" i="0" dirty="0">
                <a:effectLst/>
                <a:latin typeface="Arial" panose="020B0604020202020204" pitchFamily="34" charset="0"/>
              </a:rPr>
              <a:t> </a:t>
            </a:r>
            <a:r>
              <a:rPr lang="en-US" sz="2000" b="0" i="0" dirty="0" err="1">
                <a:effectLst/>
                <a:latin typeface="Arial" panose="020B0604020202020204" pitchFamily="34" charset="0"/>
              </a:rPr>
              <a:t>zdravstvene</a:t>
            </a:r>
            <a:r>
              <a:rPr lang="en-US" sz="2000" b="0" i="0" dirty="0">
                <a:effectLst/>
                <a:latin typeface="Arial" panose="020B0604020202020204" pitchFamily="34" charset="0"/>
              </a:rPr>
              <a:t> </a:t>
            </a:r>
            <a:r>
              <a:rPr lang="en-US" sz="2000" b="0" i="0" dirty="0" err="1">
                <a:effectLst/>
                <a:latin typeface="Arial" panose="020B0604020202020204" pitchFamily="34" charset="0"/>
              </a:rPr>
              <a:t>ustanove</a:t>
            </a:r>
            <a:r>
              <a:rPr lang="en-US" sz="2000" b="0" i="0" dirty="0">
                <a:effectLst/>
                <a:latin typeface="Arial" panose="020B0604020202020204" pitchFamily="34" charset="0"/>
              </a:rPr>
              <a:t> </a:t>
            </a:r>
            <a:r>
              <a:rPr lang="en-US" sz="2000" b="0" i="0" dirty="0" err="1">
                <a:effectLst/>
                <a:latin typeface="Arial" panose="020B0604020202020204" pitchFamily="34" charset="0"/>
              </a:rPr>
              <a:t>kojim</a:t>
            </a:r>
            <a:r>
              <a:rPr lang="en-US" sz="2000" b="0" i="0" dirty="0">
                <a:effectLst/>
                <a:latin typeface="Arial" panose="020B0604020202020204" pitchFamily="34" charset="0"/>
              </a:rPr>
              <a:t> se </a:t>
            </a:r>
            <a:r>
              <a:rPr lang="en-US" sz="2000" b="0" i="0" dirty="0" err="1">
                <a:effectLst/>
                <a:latin typeface="Arial" panose="020B0604020202020204" pitchFamily="34" charset="0"/>
              </a:rPr>
              <a:t>utvrđuje</a:t>
            </a:r>
            <a:r>
              <a:rPr lang="en-US" sz="2000" b="0" i="0" dirty="0">
                <a:effectLst/>
                <a:latin typeface="Arial" panose="020B0604020202020204" pitchFamily="34" charset="0"/>
              </a:rPr>
              <a:t> da je </a:t>
            </a:r>
            <a:r>
              <a:rPr lang="en-US" sz="2000" b="0" i="0" dirty="0" err="1">
                <a:effectLst/>
                <a:latin typeface="Arial" panose="020B0604020202020204" pitchFamily="34" charset="0"/>
              </a:rPr>
              <a:t>sposobno</a:t>
            </a:r>
            <a:r>
              <a:rPr lang="en-US" sz="2000" b="0" i="0" dirty="0">
                <a:effectLst/>
                <a:latin typeface="Arial" panose="020B0604020202020204" pitchFamily="34" charset="0"/>
              </a:rPr>
              <a:t> za </a:t>
            </a:r>
            <a:r>
              <a:rPr lang="en-US" sz="2000" b="0" i="0" dirty="0" err="1">
                <a:effectLst/>
                <a:latin typeface="Arial" panose="020B0604020202020204" pitchFamily="34" charset="0"/>
              </a:rPr>
              <a:t>obavljanje</a:t>
            </a:r>
            <a:r>
              <a:rPr lang="en-US" sz="2000" b="0" i="0" dirty="0">
                <a:effectLst/>
                <a:latin typeface="Arial" panose="020B0604020202020204" pitchFamily="34" charset="0"/>
              </a:rPr>
              <a:t> </a:t>
            </a:r>
            <a:r>
              <a:rPr lang="en-US" sz="2000" b="0" i="0" dirty="0" err="1">
                <a:effectLst/>
                <a:latin typeface="Arial" panose="020B0604020202020204" pitchFamily="34" charset="0"/>
              </a:rPr>
              <a:t>poslova</a:t>
            </a:r>
            <a:r>
              <a:rPr lang="en-US" sz="2000" b="0" i="0" dirty="0">
                <a:effectLst/>
                <a:latin typeface="Arial" panose="020B0604020202020204" pitchFamily="34" charset="0"/>
              </a:rPr>
              <a:t> za </a:t>
            </a:r>
            <a:r>
              <a:rPr lang="en-US" sz="2000" b="0" i="0" dirty="0" err="1">
                <a:effectLst/>
                <a:latin typeface="Arial" panose="020B0604020202020204" pitchFamily="34" charset="0"/>
              </a:rPr>
              <a:t>koje</a:t>
            </a:r>
            <a:r>
              <a:rPr lang="en-US" sz="2000" b="0" i="0" dirty="0">
                <a:effectLst/>
                <a:latin typeface="Arial" panose="020B0604020202020204" pitchFamily="34" charset="0"/>
              </a:rPr>
              <a:t> </a:t>
            </a:r>
            <a:r>
              <a:rPr lang="en-US" sz="2000" b="0" i="0" dirty="0" err="1">
                <a:effectLst/>
                <a:latin typeface="Arial" panose="020B0604020202020204" pitchFamily="34" charset="0"/>
              </a:rPr>
              <a:t>zasniva</a:t>
            </a:r>
            <a:r>
              <a:rPr lang="en-US" sz="2000" b="0" i="0" dirty="0">
                <a:effectLst/>
                <a:latin typeface="Arial" panose="020B0604020202020204" pitchFamily="34" charset="0"/>
              </a:rPr>
              <a:t> </a:t>
            </a:r>
            <a:r>
              <a:rPr lang="en-US" sz="2000" b="0" i="0" dirty="0" err="1">
                <a:effectLst/>
                <a:latin typeface="Arial" panose="020B0604020202020204" pitchFamily="34" charset="0"/>
              </a:rPr>
              <a:t>radni</a:t>
            </a:r>
            <a:r>
              <a:rPr lang="en-US" sz="2000" b="0" i="0" dirty="0">
                <a:effectLst/>
                <a:latin typeface="Arial" panose="020B0604020202020204" pitchFamily="34" charset="0"/>
              </a:rPr>
              <a:t> </a:t>
            </a:r>
            <a:r>
              <a:rPr lang="en-US" sz="2000" b="0" i="0" dirty="0" err="1">
                <a:effectLst/>
                <a:latin typeface="Arial" panose="020B0604020202020204" pitchFamily="34" charset="0"/>
              </a:rPr>
              <a:t>odnos</a:t>
            </a:r>
            <a:r>
              <a:rPr lang="en-US" sz="2000" b="0" i="0" dirty="0">
                <a:effectLst/>
                <a:latin typeface="Arial" panose="020B0604020202020204" pitchFamily="34" charset="0"/>
              </a:rPr>
              <a:t> </a:t>
            </a:r>
            <a:r>
              <a:rPr lang="en-US" sz="2000" b="0" i="0" dirty="0" err="1">
                <a:effectLst/>
                <a:latin typeface="Arial" panose="020B0604020202020204" pitchFamily="34" charset="0"/>
              </a:rPr>
              <a:t>i</a:t>
            </a:r>
            <a:r>
              <a:rPr lang="en-US" sz="2000" b="0" i="0" dirty="0">
                <a:effectLst/>
                <a:latin typeface="Arial" panose="020B0604020202020204" pitchFamily="34" charset="0"/>
              </a:rPr>
              <a:t> da </a:t>
            </a:r>
            <a:r>
              <a:rPr lang="en-US" sz="2000" b="0" i="0" dirty="0" err="1">
                <a:effectLst/>
                <a:latin typeface="Arial" panose="020B0604020202020204" pitchFamily="34" charset="0"/>
              </a:rPr>
              <a:t>takvi</a:t>
            </a:r>
            <a:r>
              <a:rPr lang="en-US" sz="2000" b="0" i="0" dirty="0">
                <a:effectLst/>
                <a:latin typeface="Arial" panose="020B0604020202020204" pitchFamily="34" charset="0"/>
              </a:rPr>
              <a:t> </a:t>
            </a:r>
            <a:r>
              <a:rPr lang="en-US" sz="2000" b="0" i="0" dirty="0" err="1">
                <a:effectLst/>
                <a:latin typeface="Arial" panose="020B0604020202020204" pitchFamily="34" charset="0"/>
              </a:rPr>
              <a:t>poslovi</a:t>
            </a:r>
            <a:r>
              <a:rPr lang="en-US" sz="2000" b="0" i="0" dirty="0">
                <a:effectLst/>
                <a:latin typeface="Arial" panose="020B0604020202020204" pitchFamily="34" charset="0"/>
              </a:rPr>
              <a:t> </a:t>
            </a:r>
            <a:r>
              <a:rPr lang="en-US" sz="2000" b="0" i="0" dirty="0" err="1">
                <a:effectLst/>
                <a:latin typeface="Arial" panose="020B0604020202020204" pitchFamily="34" charset="0"/>
              </a:rPr>
              <a:t>nisu</a:t>
            </a:r>
            <a:r>
              <a:rPr lang="en-US" sz="2000" b="0" i="0" dirty="0">
                <a:effectLst/>
                <a:latin typeface="Arial" panose="020B0604020202020204" pitchFamily="34" charset="0"/>
              </a:rPr>
              <a:t> </a:t>
            </a:r>
            <a:r>
              <a:rPr lang="en-US" sz="2000" b="0" i="0" dirty="0" err="1">
                <a:effectLst/>
                <a:latin typeface="Arial" panose="020B0604020202020204" pitchFamily="34" charset="0"/>
              </a:rPr>
              <a:t>štetni</a:t>
            </a:r>
            <a:r>
              <a:rPr lang="en-US" sz="2000" b="0" i="0" dirty="0">
                <a:effectLst/>
                <a:latin typeface="Arial" panose="020B0604020202020204" pitchFamily="34" charset="0"/>
              </a:rPr>
              <a:t> za </a:t>
            </a:r>
            <a:r>
              <a:rPr lang="en-US" sz="2000" b="0" i="0" dirty="0" err="1">
                <a:effectLst/>
                <a:latin typeface="Arial" panose="020B0604020202020204" pitchFamily="34" charset="0"/>
              </a:rPr>
              <a:t>njegovo</a:t>
            </a:r>
            <a:r>
              <a:rPr lang="en-US" sz="2000" b="0" i="0" dirty="0">
                <a:effectLst/>
                <a:latin typeface="Arial" panose="020B0604020202020204" pitchFamily="34" charset="0"/>
              </a:rPr>
              <a:t> </a:t>
            </a:r>
            <a:r>
              <a:rPr lang="en-US" sz="2000" b="0" i="0" dirty="0" err="1">
                <a:effectLst/>
                <a:latin typeface="Arial" panose="020B0604020202020204" pitchFamily="34" charset="0"/>
              </a:rPr>
              <a:t>zdravlje</a:t>
            </a:r>
            <a:r>
              <a:rPr lang="en-US" sz="2000" b="0" i="0" dirty="0">
                <a:effectLst/>
                <a:latin typeface="Arial" panose="020B0604020202020204" pitchFamily="34" charset="0"/>
              </a:rPr>
              <a:t>.</a:t>
            </a:r>
          </a:p>
          <a:p>
            <a:pPr algn="just"/>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1295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891538-5F3E-4A8C-DB5D-603A8E4B8F36}"/>
              </a:ext>
            </a:extLst>
          </p:cNvPr>
          <p:cNvSpPr>
            <a:spLocks noGrp="1"/>
          </p:cNvSpPr>
          <p:nvPr>
            <p:ph idx="1"/>
          </p:nvPr>
        </p:nvSpPr>
        <p:spPr/>
        <p:txBody>
          <a:bodyPr>
            <a:normAutofit fontScale="77500" lnSpcReduction="20000"/>
          </a:bodyPr>
          <a:lstStyle/>
          <a:p>
            <a:pPr algn="just"/>
            <a:r>
              <a:rPr lang="en-US" b="0" i="0" dirty="0" err="1">
                <a:effectLst/>
                <a:latin typeface="Arial" panose="020B0604020202020204" pitchFamily="34" charset="0"/>
              </a:rPr>
              <a:t>Kandidat</a:t>
            </a:r>
            <a:r>
              <a:rPr lang="en-US" b="0" i="0" dirty="0">
                <a:effectLst/>
                <a:latin typeface="Arial" panose="020B0604020202020204" pitchFamily="34" charset="0"/>
              </a:rPr>
              <a:t> je </a:t>
            </a:r>
            <a:r>
              <a:rPr lang="en-US" b="0" i="0" dirty="0" err="1">
                <a:effectLst/>
                <a:latin typeface="Arial" panose="020B0604020202020204" pitchFamily="34" charset="0"/>
              </a:rPr>
              <a:t>dužan</a:t>
            </a:r>
            <a:r>
              <a:rPr lang="en-US" b="0" i="0" dirty="0">
                <a:effectLst/>
                <a:latin typeface="Arial" panose="020B0604020202020204" pitchFamily="34" charset="0"/>
              </a:rPr>
              <a:t> da </a:t>
            </a:r>
            <a:r>
              <a:rPr lang="en-US" b="0" i="0" dirty="0" err="1">
                <a:effectLst/>
                <a:latin typeface="Arial" panose="020B0604020202020204" pitchFamily="34" charset="0"/>
              </a:rPr>
              <a:t>prilikom</a:t>
            </a:r>
            <a:r>
              <a:rPr lang="en-US" b="0" i="0" dirty="0">
                <a:effectLst/>
                <a:latin typeface="Arial" panose="020B0604020202020204" pitchFamily="34" charset="0"/>
              </a:rPr>
              <a:t> </a:t>
            </a:r>
            <a:r>
              <a:rPr lang="en-US" b="0" i="0" dirty="0" err="1">
                <a:effectLst/>
                <a:latin typeface="Arial" panose="020B0604020202020204" pitchFamily="34" charset="0"/>
              </a:rPr>
              <a:t>zasnivanja</a:t>
            </a:r>
            <a:r>
              <a:rPr lang="en-US" b="0" i="0" dirty="0">
                <a:effectLst/>
                <a:latin typeface="Arial" panose="020B0604020202020204" pitchFamily="34" charset="0"/>
              </a:rPr>
              <a:t> </a:t>
            </a:r>
            <a:r>
              <a:rPr lang="en-US" b="0" i="0" dirty="0" err="1">
                <a:effectLst/>
                <a:latin typeface="Arial" panose="020B0604020202020204" pitchFamily="34" charset="0"/>
              </a:rPr>
              <a:t>radnog</a:t>
            </a:r>
            <a:r>
              <a:rPr lang="en-US" b="0" i="0" dirty="0">
                <a:effectLst/>
                <a:latin typeface="Arial" panose="020B0604020202020204" pitchFamily="34" charset="0"/>
              </a:rPr>
              <a:t> </a:t>
            </a:r>
            <a:r>
              <a:rPr lang="en-US" b="0" i="0" dirty="0" err="1">
                <a:effectLst/>
                <a:latin typeface="Arial" panose="020B0604020202020204" pitchFamily="34" charset="0"/>
              </a:rPr>
              <a:t>odnosa</a:t>
            </a:r>
            <a:r>
              <a:rPr lang="en-US" b="0" i="0" dirty="0">
                <a:effectLst/>
                <a:latin typeface="Arial" panose="020B0604020202020204" pitchFamily="34" charset="0"/>
              </a:rPr>
              <a:t> </a:t>
            </a:r>
            <a:r>
              <a:rPr lang="en-US" b="0" i="0" dirty="0" err="1">
                <a:effectLst/>
                <a:latin typeface="Arial" panose="020B0604020202020204" pitchFamily="34" charset="0"/>
              </a:rPr>
              <a:t>poslodavcu</a:t>
            </a:r>
            <a:r>
              <a:rPr lang="en-US" b="0" i="0" dirty="0">
                <a:effectLst/>
                <a:latin typeface="Arial" panose="020B0604020202020204" pitchFamily="34" charset="0"/>
              </a:rPr>
              <a:t> </a:t>
            </a:r>
            <a:r>
              <a:rPr lang="en-US" b="0" i="0" dirty="0" err="1">
                <a:effectLst/>
                <a:latin typeface="Arial" panose="020B0604020202020204" pitchFamily="34" charset="0"/>
              </a:rPr>
              <a:t>dostavi</a:t>
            </a:r>
            <a:r>
              <a:rPr lang="en-US" b="0" i="0" dirty="0">
                <a:effectLst/>
                <a:latin typeface="Arial" panose="020B0604020202020204" pitchFamily="34" charset="0"/>
              </a:rPr>
              <a:t> </a:t>
            </a:r>
            <a:r>
              <a:rPr lang="en-US" b="0" i="0" dirty="0" err="1">
                <a:effectLst/>
                <a:latin typeface="Arial" panose="020B0604020202020204" pitchFamily="34" charset="0"/>
              </a:rPr>
              <a:t>isprave</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druge</a:t>
            </a:r>
            <a:r>
              <a:rPr lang="en-US" b="0" i="0" dirty="0">
                <a:effectLst/>
                <a:latin typeface="Arial" panose="020B0604020202020204" pitchFamily="34" charset="0"/>
              </a:rPr>
              <a:t> </a:t>
            </a:r>
            <a:r>
              <a:rPr lang="en-US" b="0" i="0" dirty="0" err="1">
                <a:effectLst/>
                <a:latin typeface="Arial" panose="020B0604020202020204" pitchFamily="34" charset="0"/>
              </a:rPr>
              <a:t>dokaze</a:t>
            </a:r>
            <a:r>
              <a:rPr lang="en-US" b="0" i="0" dirty="0">
                <a:effectLst/>
                <a:latin typeface="Arial" panose="020B0604020202020204" pitchFamily="34" charset="0"/>
              </a:rPr>
              <a:t> o </a:t>
            </a:r>
            <a:r>
              <a:rPr lang="en-US" b="0" i="0" dirty="0" err="1">
                <a:effectLst/>
                <a:latin typeface="Arial" panose="020B0604020202020204" pitchFamily="34" charset="0"/>
              </a:rPr>
              <a:t>ispunjenosti</a:t>
            </a:r>
            <a:r>
              <a:rPr lang="en-US" b="0" i="0" dirty="0">
                <a:effectLst/>
                <a:latin typeface="Arial" panose="020B0604020202020204" pitchFamily="34" charset="0"/>
              </a:rPr>
              <a:t> </a:t>
            </a:r>
            <a:r>
              <a:rPr lang="en-US" b="0" i="0" dirty="0" err="1">
                <a:effectLst/>
                <a:latin typeface="Arial" panose="020B0604020202020204" pitchFamily="34" charset="0"/>
              </a:rPr>
              <a:t>uslova</a:t>
            </a:r>
            <a:r>
              <a:rPr lang="en-US" b="0" i="0" dirty="0">
                <a:effectLst/>
                <a:latin typeface="Arial" panose="020B0604020202020204" pitchFamily="34" charset="0"/>
              </a:rPr>
              <a:t> za rad </a:t>
            </a:r>
            <a:r>
              <a:rPr lang="en-US" b="0" i="0" dirty="0" err="1">
                <a:effectLst/>
                <a:latin typeface="Arial" panose="020B0604020202020204" pitchFamily="34" charset="0"/>
              </a:rPr>
              <a:t>na</a:t>
            </a:r>
            <a:r>
              <a:rPr lang="en-US" b="0" i="0" dirty="0">
                <a:effectLst/>
                <a:latin typeface="Arial" panose="020B0604020202020204" pitchFamily="34" charset="0"/>
              </a:rPr>
              <a:t> </a:t>
            </a:r>
            <a:r>
              <a:rPr lang="en-US" b="0" i="0" dirty="0" err="1">
                <a:effectLst/>
                <a:latin typeface="Arial" panose="020B0604020202020204" pitchFamily="34" charset="0"/>
              </a:rPr>
              <a:t>poslovima</a:t>
            </a:r>
            <a:r>
              <a:rPr lang="en-US" b="0" i="0" dirty="0">
                <a:effectLst/>
                <a:latin typeface="Arial" panose="020B0604020202020204" pitchFamily="34" charset="0"/>
              </a:rPr>
              <a:t> za </a:t>
            </a:r>
            <a:r>
              <a:rPr lang="en-US" b="0" i="0" dirty="0" err="1">
                <a:effectLst/>
                <a:latin typeface="Arial" panose="020B0604020202020204" pitchFamily="34" charset="0"/>
              </a:rPr>
              <a:t>koje</a:t>
            </a:r>
            <a:r>
              <a:rPr lang="en-US" b="0" i="0" dirty="0">
                <a:effectLst/>
                <a:latin typeface="Arial" panose="020B0604020202020204" pitchFamily="34" charset="0"/>
              </a:rPr>
              <a:t> </a:t>
            </a:r>
            <a:r>
              <a:rPr lang="en-US" b="0" i="0" dirty="0" err="1">
                <a:effectLst/>
                <a:latin typeface="Arial" panose="020B0604020202020204" pitchFamily="34" charset="0"/>
              </a:rPr>
              <a:t>zasniva</a:t>
            </a:r>
            <a:r>
              <a:rPr lang="en-US" b="0" i="0" dirty="0">
                <a:effectLst/>
                <a:latin typeface="Arial" panose="020B0604020202020204" pitchFamily="34" charset="0"/>
              </a:rPr>
              <a:t> </a:t>
            </a:r>
            <a:r>
              <a:rPr lang="en-US" b="0" i="0" dirty="0" err="1">
                <a:effectLst/>
                <a:latin typeface="Arial" panose="020B0604020202020204" pitchFamily="34" charset="0"/>
              </a:rPr>
              <a:t>radni</a:t>
            </a:r>
            <a:r>
              <a:rPr lang="en-US" b="0" i="0" dirty="0">
                <a:effectLst/>
                <a:latin typeface="Arial" panose="020B0604020202020204" pitchFamily="34" charset="0"/>
              </a:rPr>
              <a:t> </a:t>
            </a:r>
            <a:r>
              <a:rPr lang="en-US" b="0" i="0" dirty="0" err="1">
                <a:effectLst/>
                <a:latin typeface="Arial" panose="020B0604020202020204" pitchFamily="34" charset="0"/>
              </a:rPr>
              <a:t>odnos</a:t>
            </a:r>
            <a:r>
              <a:rPr lang="en-US" b="0" i="0" dirty="0">
                <a:effectLst/>
                <a:latin typeface="Arial" panose="020B0604020202020204" pitchFamily="34" charset="0"/>
              </a:rPr>
              <a:t>.</a:t>
            </a:r>
          </a:p>
          <a:p>
            <a:pPr algn="just"/>
            <a:r>
              <a:rPr lang="en-US" b="0" i="0" dirty="0" err="1">
                <a:effectLst/>
                <a:latin typeface="Arial" panose="020B0604020202020204" pitchFamily="34" charset="0"/>
              </a:rPr>
              <a:t>Poslodavac</a:t>
            </a:r>
            <a:r>
              <a:rPr lang="en-US" b="0" i="0" dirty="0">
                <a:effectLst/>
                <a:latin typeface="Arial" panose="020B0604020202020204" pitchFamily="34" charset="0"/>
              </a:rPr>
              <a:t> ne </a:t>
            </a:r>
            <a:r>
              <a:rPr lang="en-US" b="0" i="0" dirty="0" err="1">
                <a:effectLst/>
                <a:latin typeface="Arial" panose="020B0604020202020204" pitchFamily="34" charset="0"/>
              </a:rPr>
              <a:t>može</a:t>
            </a:r>
            <a:r>
              <a:rPr lang="en-US" b="0" i="0" dirty="0">
                <a:effectLst/>
                <a:latin typeface="Arial" panose="020B0604020202020204" pitchFamily="34" charset="0"/>
              </a:rPr>
              <a:t> od </a:t>
            </a:r>
            <a:r>
              <a:rPr lang="en-US" b="0" i="0" dirty="0" err="1">
                <a:effectLst/>
                <a:latin typeface="Arial" panose="020B0604020202020204" pitchFamily="34" charset="0"/>
              </a:rPr>
              <a:t>kandidata</a:t>
            </a:r>
            <a:r>
              <a:rPr lang="en-US" b="0" i="0" dirty="0">
                <a:effectLst/>
                <a:latin typeface="Arial" panose="020B0604020202020204" pitchFamily="34" charset="0"/>
              </a:rPr>
              <a:t> da </a:t>
            </a:r>
            <a:r>
              <a:rPr lang="en-US" b="0" i="0" dirty="0" err="1">
                <a:effectLst/>
                <a:latin typeface="Arial" panose="020B0604020202020204" pitchFamily="34" charset="0"/>
              </a:rPr>
              <a:t>zahtijeva</a:t>
            </a:r>
            <a:r>
              <a:rPr lang="en-US" b="0" i="0" dirty="0">
                <a:effectLst/>
                <a:latin typeface="Arial" panose="020B0604020202020204" pitchFamily="34" charset="0"/>
              </a:rPr>
              <a:t> </a:t>
            </a:r>
            <a:r>
              <a:rPr lang="en-US" b="0" i="0" dirty="0" err="1">
                <a:effectLst/>
                <a:latin typeface="Arial" panose="020B0604020202020204" pitchFamily="34" charset="0"/>
              </a:rPr>
              <a:t>podatke</a:t>
            </a:r>
            <a:r>
              <a:rPr lang="en-US" b="0" i="0" dirty="0">
                <a:effectLst/>
                <a:latin typeface="Arial" panose="020B0604020202020204" pitchFamily="34" charset="0"/>
              </a:rPr>
              <a:t> o </a:t>
            </a:r>
            <a:r>
              <a:rPr lang="en-US" b="0" i="0" dirty="0" err="1">
                <a:effectLst/>
                <a:latin typeface="Arial" panose="020B0604020202020204" pitchFamily="34" charset="0"/>
              </a:rPr>
              <a:t>porodičnom</a:t>
            </a:r>
            <a:r>
              <a:rPr lang="en-US" b="0" i="0" dirty="0">
                <a:effectLst/>
                <a:latin typeface="Arial" panose="020B0604020202020204" pitchFamily="34" charset="0"/>
              </a:rPr>
              <a:t>, </a:t>
            </a:r>
            <a:r>
              <a:rPr lang="en-US" b="0" i="0" dirty="0" err="1">
                <a:effectLst/>
                <a:latin typeface="Arial" panose="020B0604020202020204" pitchFamily="34" charset="0"/>
              </a:rPr>
              <a:t>odnosno</a:t>
            </a:r>
            <a:r>
              <a:rPr lang="en-US" b="0" i="0" dirty="0">
                <a:effectLst/>
                <a:latin typeface="Arial" panose="020B0604020202020204" pitchFamily="34" charset="0"/>
              </a:rPr>
              <a:t> </a:t>
            </a:r>
            <a:r>
              <a:rPr lang="en-US" b="0" i="0" dirty="0" err="1">
                <a:effectLst/>
                <a:latin typeface="Arial" panose="020B0604020202020204" pitchFamily="34" charset="0"/>
              </a:rPr>
              <a:t>bračnom</a:t>
            </a:r>
            <a:r>
              <a:rPr lang="en-US" b="0" i="0" dirty="0">
                <a:effectLst/>
                <a:latin typeface="Arial" panose="020B0604020202020204" pitchFamily="34" charset="0"/>
              </a:rPr>
              <a:t> </a:t>
            </a:r>
            <a:r>
              <a:rPr lang="en-US" b="0" i="0" dirty="0" err="1">
                <a:effectLst/>
                <a:latin typeface="Arial" panose="020B0604020202020204" pitchFamily="34" charset="0"/>
              </a:rPr>
              <a:t>statusu</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planiranju</a:t>
            </a:r>
            <a:r>
              <a:rPr lang="en-US" b="0" i="0" dirty="0">
                <a:effectLst/>
                <a:latin typeface="Arial" panose="020B0604020202020204" pitchFamily="34" charset="0"/>
              </a:rPr>
              <a:t> </a:t>
            </a:r>
            <a:r>
              <a:rPr lang="en-US" b="0" i="0" dirty="0" err="1">
                <a:effectLst/>
                <a:latin typeface="Arial" panose="020B0604020202020204" pitchFamily="34" charset="0"/>
              </a:rPr>
              <a:t>porodice</a:t>
            </a:r>
            <a:r>
              <a:rPr lang="en-US" b="0" i="0" dirty="0">
                <a:effectLst/>
                <a:latin typeface="Arial" panose="020B0604020202020204" pitchFamily="34" charset="0"/>
              </a:rPr>
              <a:t>, </a:t>
            </a:r>
            <a:r>
              <a:rPr lang="en-US" b="0" i="0" dirty="0" err="1">
                <a:effectLst/>
                <a:latin typeface="Arial" panose="020B0604020202020204" pitchFamily="34" charset="0"/>
              </a:rPr>
              <a:t>odnosno</a:t>
            </a:r>
            <a:r>
              <a:rPr lang="en-US" b="0" i="0" dirty="0">
                <a:effectLst/>
                <a:latin typeface="Arial" panose="020B0604020202020204" pitchFamily="34" charset="0"/>
              </a:rPr>
              <a:t> </a:t>
            </a:r>
            <a:r>
              <a:rPr lang="en-US" b="0" i="0" dirty="0" err="1">
                <a:effectLst/>
                <a:latin typeface="Arial" panose="020B0604020202020204" pitchFamily="34" charset="0"/>
              </a:rPr>
              <a:t>dostavljanje</a:t>
            </a:r>
            <a:r>
              <a:rPr lang="en-US" b="0" i="0" dirty="0">
                <a:effectLst/>
                <a:latin typeface="Arial" panose="020B0604020202020204" pitchFamily="34" charset="0"/>
              </a:rPr>
              <a:t> </a:t>
            </a:r>
            <a:r>
              <a:rPr lang="en-US" b="0" i="0" dirty="0" err="1">
                <a:effectLst/>
                <a:latin typeface="Arial" panose="020B0604020202020204" pitchFamily="34" charset="0"/>
              </a:rPr>
              <a:t>isprava</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drugih</a:t>
            </a:r>
            <a:r>
              <a:rPr lang="en-US" b="0" i="0" dirty="0">
                <a:effectLst/>
                <a:latin typeface="Arial" panose="020B0604020202020204" pitchFamily="34" charset="0"/>
              </a:rPr>
              <a:t> </a:t>
            </a:r>
            <a:r>
              <a:rPr lang="en-US" b="0" i="0" dirty="0" err="1">
                <a:effectLst/>
                <a:latin typeface="Arial" panose="020B0604020202020204" pitchFamily="34" charset="0"/>
              </a:rPr>
              <a:t>dokaza</a:t>
            </a:r>
            <a:r>
              <a:rPr lang="en-US" b="0" i="0" dirty="0">
                <a:effectLst/>
                <a:latin typeface="Arial" panose="020B0604020202020204" pitchFamily="34" charset="0"/>
              </a:rPr>
              <a:t> koji </a:t>
            </a:r>
            <a:r>
              <a:rPr lang="en-US" b="0" i="0" dirty="0" err="1">
                <a:effectLst/>
                <a:latin typeface="Arial" panose="020B0604020202020204" pitchFamily="34" charset="0"/>
              </a:rPr>
              <a:t>nisu</a:t>
            </a:r>
            <a:r>
              <a:rPr lang="en-US" b="0" i="0" dirty="0">
                <a:effectLst/>
                <a:latin typeface="Arial" panose="020B0604020202020204" pitchFamily="34" charset="0"/>
              </a:rPr>
              <a:t> od </a:t>
            </a:r>
            <a:r>
              <a:rPr lang="en-US" b="0" i="0" dirty="0" err="1">
                <a:effectLst/>
                <a:latin typeface="Arial" panose="020B0604020202020204" pitchFamily="34" charset="0"/>
              </a:rPr>
              <a:t>neposrednog</a:t>
            </a:r>
            <a:r>
              <a:rPr lang="en-US" b="0" i="0" dirty="0">
                <a:effectLst/>
                <a:latin typeface="Arial" panose="020B0604020202020204" pitchFamily="34" charset="0"/>
              </a:rPr>
              <a:t> </a:t>
            </a:r>
            <a:r>
              <a:rPr lang="en-US" b="0" i="0" dirty="0" err="1">
                <a:effectLst/>
                <a:latin typeface="Arial" panose="020B0604020202020204" pitchFamily="34" charset="0"/>
              </a:rPr>
              <a:t>značaja</a:t>
            </a:r>
            <a:r>
              <a:rPr lang="en-US" b="0" i="0" dirty="0">
                <a:effectLst/>
                <a:latin typeface="Arial" panose="020B0604020202020204" pitchFamily="34" charset="0"/>
              </a:rPr>
              <a:t> za </a:t>
            </a:r>
            <a:r>
              <a:rPr lang="en-US" b="0" i="0" dirty="0" err="1">
                <a:effectLst/>
                <a:latin typeface="Arial" panose="020B0604020202020204" pitchFamily="34" charset="0"/>
              </a:rPr>
              <a:t>obavljanje</a:t>
            </a:r>
            <a:r>
              <a:rPr lang="en-US" b="0" i="0" dirty="0">
                <a:effectLst/>
                <a:latin typeface="Arial" panose="020B0604020202020204" pitchFamily="34" charset="0"/>
              </a:rPr>
              <a:t> </a:t>
            </a:r>
            <a:r>
              <a:rPr lang="en-US" b="0" i="0" dirty="0" err="1">
                <a:effectLst/>
                <a:latin typeface="Arial" panose="020B0604020202020204" pitchFamily="34" charset="0"/>
              </a:rPr>
              <a:t>poslova</a:t>
            </a:r>
            <a:r>
              <a:rPr lang="en-US" b="0" i="0" dirty="0">
                <a:effectLst/>
                <a:latin typeface="Arial" panose="020B0604020202020204" pitchFamily="34" charset="0"/>
              </a:rPr>
              <a:t> za </a:t>
            </a:r>
            <a:r>
              <a:rPr lang="en-US" b="0" i="0" dirty="0" err="1">
                <a:effectLst/>
                <a:latin typeface="Arial" panose="020B0604020202020204" pitchFamily="34" charset="0"/>
              </a:rPr>
              <a:t>koje</a:t>
            </a:r>
            <a:r>
              <a:rPr lang="en-US" b="0" i="0" dirty="0">
                <a:effectLst/>
                <a:latin typeface="Arial" panose="020B0604020202020204" pitchFamily="34" charset="0"/>
              </a:rPr>
              <a:t> se </a:t>
            </a:r>
            <a:r>
              <a:rPr lang="en-US" b="0" i="0" dirty="0" err="1">
                <a:effectLst/>
                <a:latin typeface="Arial" panose="020B0604020202020204" pitchFamily="34" charset="0"/>
              </a:rPr>
              <a:t>zasniva</a:t>
            </a:r>
            <a:r>
              <a:rPr lang="en-US" b="0" i="0" dirty="0">
                <a:effectLst/>
                <a:latin typeface="Arial" panose="020B0604020202020204" pitchFamily="34" charset="0"/>
              </a:rPr>
              <a:t> </a:t>
            </a:r>
            <a:r>
              <a:rPr lang="en-US" b="0" i="0" dirty="0" err="1">
                <a:effectLst/>
                <a:latin typeface="Arial" panose="020B0604020202020204" pitchFamily="34" charset="0"/>
              </a:rPr>
              <a:t>radni</a:t>
            </a:r>
            <a:r>
              <a:rPr lang="en-US" b="0" i="0" dirty="0">
                <a:effectLst/>
                <a:latin typeface="Arial" panose="020B0604020202020204" pitchFamily="34" charset="0"/>
              </a:rPr>
              <a:t> </a:t>
            </a:r>
            <a:r>
              <a:rPr lang="en-US" b="0" i="0" dirty="0" err="1">
                <a:effectLst/>
                <a:latin typeface="Arial" panose="020B0604020202020204" pitchFamily="34" charset="0"/>
              </a:rPr>
              <a:t>odnos</a:t>
            </a:r>
            <a:r>
              <a:rPr lang="en-US" b="0" i="0" dirty="0">
                <a:effectLst/>
                <a:latin typeface="Arial" panose="020B0604020202020204" pitchFamily="34" charset="0"/>
              </a:rPr>
              <a:t>.</a:t>
            </a:r>
          </a:p>
          <a:p>
            <a:pPr algn="just"/>
            <a:r>
              <a:rPr lang="en-US" b="0" i="0" dirty="0" err="1">
                <a:effectLst/>
                <a:latin typeface="Arial" panose="020B0604020202020204" pitchFamily="34" charset="0"/>
              </a:rPr>
              <a:t>Poslodavac</a:t>
            </a:r>
            <a:r>
              <a:rPr lang="en-US" b="0" i="0" dirty="0">
                <a:effectLst/>
                <a:latin typeface="Arial" panose="020B0604020202020204" pitchFamily="34" charset="0"/>
              </a:rPr>
              <a:t> ne </a:t>
            </a:r>
            <a:r>
              <a:rPr lang="en-US" b="0" i="0" dirty="0" err="1">
                <a:effectLst/>
                <a:latin typeface="Arial" panose="020B0604020202020204" pitchFamily="34" charset="0"/>
              </a:rPr>
              <a:t>može</a:t>
            </a:r>
            <a:r>
              <a:rPr lang="en-US" b="0" i="0" dirty="0">
                <a:effectLst/>
                <a:latin typeface="Arial" panose="020B0604020202020204" pitchFamily="34" charset="0"/>
              </a:rPr>
              <a:t> da </a:t>
            </a:r>
            <a:r>
              <a:rPr lang="en-US" b="0" i="0" dirty="0" err="1">
                <a:effectLst/>
                <a:latin typeface="Arial" panose="020B0604020202020204" pitchFamily="34" charset="0"/>
              </a:rPr>
              <a:t>uslovljava</a:t>
            </a:r>
            <a:r>
              <a:rPr lang="en-US" b="0" i="0" dirty="0">
                <a:effectLst/>
                <a:latin typeface="Arial" panose="020B0604020202020204" pitchFamily="34" charset="0"/>
              </a:rPr>
              <a:t> </a:t>
            </a:r>
            <a:r>
              <a:rPr lang="en-US" b="0" i="0" dirty="0" err="1">
                <a:effectLst/>
                <a:latin typeface="Arial" panose="020B0604020202020204" pitchFamily="34" charset="0"/>
              </a:rPr>
              <a:t>zasnivanje</a:t>
            </a:r>
            <a:r>
              <a:rPr lang="en-US" b="0" i="0" dirty="0">
                <a:effectLst/>
                <a:latin typeface="Arial" panose="020B0604020202020204" pitchFamily="34" charset="0"/>
              </a:rPr>
              <a:t> </a:t>
            </a:r>
            <a:r>
              <a:rPr lang="en-US" b="0" i="0" dirty="0" err="1">
                <a:effectLst/>
                <a:latin typeface="Arial" panose="020B0604020202020204" pitchFamily="34" charset="0"/>
              </a:rPr>
              <a:t>radnog</a:t>
            </a:r>
            <a:r>
              <a:rPr lang="en-US" b="0" i="0" dirty="0">
                <a:effectLst/>
                <a:latin typeface="Arial" panose="020B0604020202020204" pitchFamily="34" charset="0"/>
              </a:rPr>
              <a:t> </a:t>
            </a:r>
            <a:r>
              <a:rPr lang="en-US" b="0" i="0" dirty="0" err="1">
                <a:effectLst/>
                <a:latin typeface="Arial" panose="020B0604020202020204" pitchFamily="34" charset="0"/>
              </a:rPr>
              <a:t>odnosa</a:t>
            </a:r>
            <a:r>
              <a:rPr lang="en-US" b="0" i="0" dirty="0">
                <a:effectLst/>
                <a:latin typeface="Arial" panose="020B0604020202020204" pitchFamily="34" charset="0"/>
              </a:rPr>
              <a:t> </a:t>
            </a:r>
            <a:r>
              <a:rPr lang="en-US" b="0" i="0" dirty="0" err="1">
                <a:effectLst/>
                <a:latin typeface="Arial" panose="020B0604020202020204" pitchFamily="34" charset="0"/>
              </a:rPr>
              <a:t>testom</a:t>
            </a:r>
            <a:r>
              <a:rPr lang="en-US" b="0" i="0" dirty="0">
                <a:effectLst/>
                <a:latin typeface="Arial" panose="020B0604020202020204" pitchFamily="34" charset="0"/>
              </a:rPr>
              <a:t> </a:t>
            </a:r>
            <a:r>
              <a:rPr lang="en-US" b="0" i="0" dirty="0" err="1">
                <a:effectLst/>
                <a:latin typeface="Arial" panose="020B0604020202020204" pitchFamily="34" charset="0"/>
              </a:rPr>
              <a:t>trudnoće</a:t>
            </a:r>
            <a:r>
              <a:rPr lang="en-US" b="0" i="0" dirty="0">
                <a:effectLst/>
                <a:latin typeface="Arial" panose="020B0604020202020204" pitchFamily="34" charset="0"/>
              </a:rPr>
              <a:t>, </a:t>
            </a:r>
            <a:r>
              <a:rPr lang="en-US" b="0" i="0" dirty="0" err="1">
                <a:effectLst/>
                <a:latin typeface="Arial" panose="020B0604020202020204" pitchFamily="34" charset="0"/>
              </a:rPr>
              <a:t>osim</a:t>
            </a:r>
            <a:r>
              <a:rPr lang="en-US" b="0" i="0" dirty="0">
                <a:effectLst/>
                <a:latin typeface="Arial" panose="020B0604020202020204" pitchFamily="34" charset="0"/>
              </a:rPr>
              <a:t> </a:t>
            </a:r>
            <a:r>
              <a:rPr lang="en-US" b="0" i="0" dirty="0" err="1">
                <a:effectLst/>
                <a:latin typeface="Arial" panose="020B0604020202020204" pitchFamily="34" charset="0"/>
              </a:rPr>
              <a:t>ako</a:t>
            </a:r>
            <a:r>
              <a:rPr lang="en-US" b="0" i="0" dirty="0">
                <a:effectLst/>
                <a:latin typeface="Arial" panose="020B0604020202020204" pitchFamily="34" charset="0"/>
              </a:rPr>
              <a:t> je </a:t>
            </a:r>
            <a:r>
              <a:rPr lang="en-US" b="0" i="0" dirty="0" err="1">
                <a:effectLst/>
                <a:latin typeface="Arial" panose="020B0604020202020204" pitchFamily="34" charset="0"/>
              </a:rPr>
              <a:t>riječ</a:t>
            </a:r>
            <a:r>
              <a:rPr lang="en-US" b="0" i="0" dirty="0">
                <a:effectLst/>
                <a:latin typeface="Arial" panose="020B0604020202020204" pitchFamily="34" charset="0"/>
              </a:rPr>
              <a:t> o </a:t>
            </a:r>
            <a:r>
              <a:rPr lang="en-US" b="0" i="0" dirty="0" err="1">
                <a:effectLst/>
                <a:latin typeface="Arial" panose="020B0604020202020204" pitchFamily="34" charset="0"/>
              </a:rPr>
              <a:t>poslovima</a:t>
            </a:r>
            <a:r>
              <a:rPr lang="en-US" b="0" i="0" dirty="0">
                <a:effectLst/>
                <a:latin typeface="Arial" panose="020B0604020202020204" pitchFamily="34" charset="0"/>
              </a:rPr>
              <a:t> </a:t>
            </a:r>
            <a:r>
              <a:rPr lang="en-US" b="0" i="0" dirty="0" err="1">
                <a:effectLst/>
                <a:latin typeface="Arial" panose="020B0604020202020204" pitchFamily="34" charset="0"/>
              </a:rPr>
              <a:t>kod</a:t>
            </a:r>
            <a:r>
              <a:rPr lang="en-US" b="0" i="0" dirty="0">
                <a:effectLst/>
                <a:latin typeface="Arial" panose="020B0604020202020204" pitchFamily="34" charset="0"/>
              </a:rPr>
              <a:t> </a:t>
            </a:r>
            <a:r>
              <a:rPr lang="en-US" b="0" i="0" dirty="0" err="1">
                <a:effectLst/>
                <a:latin typeface="Arial" panose="020B0604020202020204" pitchFamily="34" charset="0"/>
              </a:rPr>
              <a:t>kojih</a:t>
            </a:r>
            <a:r>
              <a:rPr lang="en-US" b="0" i="0" dirty="0">
                <a:effectLst/>
                <a:latin typeface="Arial" panose="020B0604020202020204" pitchFamily="34" charset="0"/>
              </a:rPr>
              <a:t> </a:t>
            </a:r>
            <a:r>
              <a:rPr lang="en-US" b="0" i="0" dirty="0" err="1">
                <a:effectLst/>
                <a:latin typeface="Arial" panose="020B0604020202020204" pitchFamily="34" charset="0"/>
              </a:rPr>
              <a:t>postoji</a:t>
            </a:r>
            <a:r>
              <a:rPr lang="en-US" b="0" i="0" dirty="0">
                <a:effectLst/>
                <a:latin typeface="Arial" panose="020B0604020202020204" pitchFamily="34" charset="0"/>
              </a:rPr>
              <a:t> </a:t>
            </a:r>
            <a:r>
              <a:rPr lang="en-US" b="0" i="0" dirty="0" err="1">
                <a:effectLst/>
                <a:latin typeface="Arial" panose="020B0604020202020204" pitchFamily="34" charset="0"/>
              </a:rPr>
              <a:t>znatan</a:t>
            </a:r>
            <a:r>
              <a:rPr lang="en-US" b="0" i="0" dirty="0">
                <a:effectLst/>
                <a:latin typeface="Arial" panose="020B0604020202020204" pitchFamily="34" charset="0"/>
              </a:rPr>
              <a:t> </a:t>
            </a:r>
            <a:r>
              <a:rPr lang="en-US" b="0" i="0" dirty="0" err="1">
                <a:effectLst/>
                <a:latin typeface="Arial" panose="020B0604020202020204" pitchFamily="34" charset="0"/>
              </a:rPr>
              <a:t>rizik</a:t>
            </a:r>
            <a:r>
              <a:rPr lang="en-US" b="0" i="0" dirty="0">
                <a:effectLst/>
                <a:latin typeface="Arial" panose="020B0604020202020204" pitchFamily="34" charset="0"/>
              </a:rPr>
              <a:t> za </a:t>
            </a:r>
            <a:r>
              <a:rPr lang="en-US" b="0" i="0" dirty="0" err="1">
                <a:effectLst/>
                <a:latin typeface="Arial" panose="020B0604020202020204" pitchFamily="34" charset="0"/>
              </a:rPr>
              <a:t>zdravlje</a:t>
            </a:r>
            <a:r>
              <a:rPr lang="en-US" b="0" i="0" dirty="0">
                <a:effectLst/>
                <a:latin typeface="Arial" panose="020B0604020202020204" pitchFamily="34" charset="0"/>
              </a:rPr>
              <a:t> </a:t>
            </a:r>
            <a:r>
              <a:rPr lang="en-US" b="0" i="0" dirty="0" err="1">
                <a:effectLst/>
                <a:latin typeface="Arial" panose="020B0604020202020204" pitchFamily="34" charset="0"/>
              </a:rPr>
              <a:t>žene</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djeteta</a:t>
            </a:r>
            <a:r>
              <a:rPr lang="en-US" b="0" i="0" dirty="0">
                <a:effectLst/>
                <a:latin typeface="Arial" panose="020B0604020202020204" pitchFamily="34" charset="0"/>
              </a:rPr>
              <a:t> </a:t>
            </a:r>
            <a:r>
              <a:rPr lang="en-US" b="0" i="0" dirty="0" err="1">
                <a:effectLst/>
                <a:latin typeface="Arial" panose="020B0604020202020204" pitchFamily="34" charset="0"/>
              </a:rPr>
              <a:t>utvrđen</a:t>
            </a:r>
            <a:r>
              <a:rPr lang="en-US" b="0" i="0" dirty="0">
                <a:effectLst/>
                <a:latin typeface="Arial" panose="020B0604020202020204" pitchFamily="34" charset="0"/>
              </a:rPr>
              <a:t> od </a:t>
            </a:r>
            <a:r>
              <a:rPr lang="en-US" b="0" i="0" dirty="0" err="1">
                <a:effectLst/>
                <a:latin typeface="Arial" panose="020B0604020202020204" pitchFamily="34" charset="0"/>
              </a:rPr>
              <a:t>nadležnog</a:t>
            </a:r>
            <a:r>
              <a:rPr lang="en-US" b="0" i="0" dirty="0">
                <a:effectLst/>
                <a:latin typeface="Arial" panose="020B0604020202020204" pitchFamily="34" charset="0"/>
              </a:rPr>
              <a:t> </a:t>
            </a:r>
            <a:r>
              <a:rPr lang="en-US" b="0" i="0" dirty="0" err="1">
                <a:effectLst/>
                <a:latin typeface="Arial" panose="020B0604020202020204" pitchFamily="34" charset="0"/>
              </a:rPr>
              <a:t>zdravstvenog</a:t>
            </a:r>
            <a:r>
              <a:rPr lang="en-US" b="0" i="0" dirty="0">
                <a:effectLst/>
                <a:latin typeface="Arial" panose="020B0604020202020204" pitchFamily="34" charset="0"/>
              </a:rPr>
              <a:t> organa, </a:t>
            </a:r>
            <a:r>
              <a:rPr lang="en-US" b="0" i="0" dirty="0" err="1">
                <a:effectLst/>
                <a:latin typeface="Arial" panose="020B0604020202020204" pitchFamily="34" charset="0"/>
              </a:rPr>
              <a:t>odnosno</a:t>
            </a:r>
            <a:r>
              <a:rPr lang="en-US" b="0" i="0" dirty="0">
                <a:effectLst/>
                <a:latin typeface="Arial" panose="020B0604020202020204" pitchFamily="34" charset="0"/>
              </a:rPr>
              <a:t> </a:t>
            </a:r>
            <a:r>
              <a:rPr lang="en-US" b="0" i="0" dirty="0" err="1">
                <a:effectLst/>
                <a:latin typeface="Arial" panose="020B0604020202020204" pitchFamily="34" charset="0"/>
              </a:rPr>
              <a:t>aktom</a:t>
            </a:r>
            <a:r>
              <a:rPr lang="en-US" b="0" i="0" dirty="0">
                <a:effectLst/>
                <a:latin typeface="Arial" panose="020B0604020202020204" pitchFamily="34" charset="0"/>
              </a:rPr>
              <a:t> o </a:t>
            </a:r>
            <a:r>
              <a:rPr lang="en-US" b="0" i="0" dirty="0" err="1">
                <a:effectLst/>
                <a:latin typeface="Arial" panose="020B0604020202020204" pitchFamily="34" charset="0"/>
              </a:rPr>
              <a:t>procjeni</a:t>
            </a:r>
            <a:r>
              <a:rPr lang="en-US" b="0" i="0" dirty="0">
                <a:effectLst/>
                <a:latin typeface="Arial" panose="020B0604020202020204" pitchFamily="34" charset="0"/>
              </a:rPr>
              <a:t> </a:t>
            </a:r>
            <a:r>
              <a:rPr lang="en-US" b="0" i="0" dirty="0" err="1">
                <a:effectLst/>
                <a:latin typeface="Arial" panose="020B0604020202020204" pitchFamily="34" charset="0"/>
              </a:rPr>
              <a:t>rizika</a:t>
            </a:r>
            <a:r>
              <a:rPr lang="en-US" b="0" i="0" dirty="0">
                <a:effectLst/>
                <a:latin typeface="Arial" panose="020B0604020202020204" pitchFamily="34" charset="0"/>
              </a:rPr>
              <a:t>.</a:t>
            </a:r>
          </a:p>
          <a:p>
            <a:pPr algn="just"/>
            <a:r>
              <a:rPr lang="en-US" b="0" i="0" dirty="0" err="1">
                <a:effectLst/>
                <a:latin typeface="Arial" panose="020B0604020202020204" pitchFamily="34" charset="0"/>
              </a:rPr>
              <a:t>Poslodavac</a:t>
            </a:r>
            <a:r>
              <a:rPr lang="en-US" b="0" i="0" dirty="0">
                <a:effectLst/>
                <a:latin typeface="Arial" panose="020B0604020202020204" pitchFamily="34" charset="0"/>
              </a:rPr>
              <a:t> ne </a:t>
            </a:r>
            <a:r>
              <a:rPr lang="en-US" b="0" i="0" dirty="0" err="1">
                <a:effectLst/>
                <a:latin typeface="Arial" panose="020B0604020202020204" pitchFamily="34" charset="0"/>
              </a:rPr>
              <a:t>može</a:t>
            </a:r>
            <a:r>
              <a:rPr lang="en-US" b="0" i="0" dirty="0">
                <a:effectLst/>
                <a:latin typeface="Arial" panose="020B0604020202020204" pitchFamily="34" charset="0"/>
              </a:rPr>
              <a:t> da </a:t>
            </a:r>
            <a:r>
              <a:rPr lang="en-US" b="0" i="0" dirty="0" err="1">
                <a:effectLst/>
                <a:latin typeface="Arial" panose="020B0604020202020204" pitchFamily="34" charset="0"/>
              </a:rPr>
              <a:t>uslovljava</a:t>
            </a:r>
            <a:r>
              <a:rPr lang="en-US" b="0" i="0" dirty="0">
                <a:effectLst/>
                <a:latin typeface="Arial" panose="020B0604020202020204" pitchFamily="34" charset="0"/>
              </a:rPr>
              <a:t> </a:t>
            </a:r>
            <a:r>
              <a:rPr lang="en-US" b="0" i="0" dirty="0" err="1">
                <a:effectLst/>
                <a:latin typeface="Arial" panose="020B0604020202020204" pitchFamily="34" charset="0"/>
              </a:rPr>
              <a:t>zasnivanje</a:t>
            </a:r>
            <a:r>
              <a:rPr lang="en-US" b="0" i="0" dirty="0">
                <a:effectLst/>
                <a:latin typeface="Arial" panose="020B0604020202020204" pitchFamily="34" charset="0"/>
              </a:rPr>
              <a:t> </a:t>
            </a:r>
            <a:r>
              <a:rPr lang="en-US" b="0" i="0" dirty="0" err="1">
                <a:effectLst/>
                <a:latin typeface="Arial" panose="020B0604020202020204" pitchFamily="34" charset="0"/>
              </a:rPr>
              <a:t>radnog</a:t>
            </a:r>
            <a:r>
              <a:rPr lang="en-US" b="0" i="0" dirty="0">
                <a:effectLst/>
                <a:latin typeface="Arial" panose="020B0604020202020204" pitchFamily="34" charset="0"/>
              </a:rPr>
              <a:t> </a:t>
            </a:r>
            <a:r>
              <a:rPr lang="en-US" b="0" i="0" dirty="0" err="1">
                <a:effectLst/>
                <a:latin typeface="Arial" panose="020B0604020202020204" pitchFamily="34" charset="0"/>
              </a:rPr>
              <a:t>odnosa</a:t>
            </a:r>
            <a:r>
              <a:rPr lang="en-US" b="0" i="0" dirty="0">
                <a:effectLst/>
                <a:latin typeface="Arial" panose="020B0604020202020204" pitchFamily="34" charset="0"/>
              </a:rPr>
              <a:t> </a:t>
            </a:r>
            <a:r>
              <a:rPr lang="en-US" b="0" i="0" dirty="0" err="1">
                <a:effectLst/>
                <a:latin typeface="Arial" panose="020B0604020202020204" pitchFamily="34" charset="0"/>
              </a:rPr>
              <a:t>prethodnim</a:t>
            </a:r>
            <a:r>
              <a:rPr lang="en-US" b="0" i="0" dirty="0">
                <a:effectLst/>
                <a:latin typeface="Arial" panose="020B0604020202020204" pitchFamily="34" charset="0"/>
              </a:rPr>
              <a:t> </a:t>
            </a:r>
            <a:r>
              <a:rPr lang="en-US" b="0" i="0" dirty="0" err="1">
                <a:effectLst/>
                <a:latin typeface="Arial" panose="020B0604020202020204" pitchFamily="34" charset="0"/>
              </a:rPr>
              <a:t>davanjem</a:t>
            </a:r>
            <a:r>
              <a:rPr lang="en-US" b="0" i="0" dirty="0">
                <a:effectLst/>
                <a:latin typeface="Arial" panose="020B0604020202020204" pitchFamily="34" charset="0"/>
              </a:rPr>
              <a:t> </a:t>
            </a:r>
            <a:r>
              <a:rPr lang="en-US" b="0" i="0" dirty="0" err="1">
                <a:effectLst/>
                <a:latin typeface="Arial" panose="020B0604020202020204" pitchFamily="34" charset="0"/>
              </a:rPr>
              <a:t>izjave</a:t>
            </a:r>
            <a:r>
              <a:rPr lang="en-US" b="0" i="0" dirty="0">
                <a:effectLst/>
                <a:latin typeface="Arial" panose="020B0604020202020204" pitchFamily="34" charset="0"/>
              </a:rPr>
              <a:t> o </a:t>
            </a:r>
            <a:r>
              <a:rPr lang="en-US" b="0" i="0" dirty="0" err="1">
                <a:effectLst/>
                <a:latin typeface="Arial" panose="020B0604020202020204" pitchFamily="34" charset="0"/>
              </a:rPr>
              <a:t>otkazu</a:t>
            </a:r>
            <a:r>
              <a:rPr lang="en-US" b="0" i="0" dirty="0">
                <a:effectLst/>
                <a:latin typeface="Arial" panose="020B0604020202020204" pitchFamily="34" charset="0"/>
              </a:rPr>
              <a:t> </a:t>
            </a:r>
            <a:r>
              <a:rPr lang="en-US" b="0" i="0" dirty="0" err="1">
                <a:effectLst/>
                <a:latin typeface="Arial" panose="020B0604020202020204" pitchFamily="34" charset="0"/>
              </a:rPr>
              <a:t>ugovora</a:t>
            </a:r>
            <a:r>
              <a:rPr lang="en-US" b="0" i="0" dirty="0">
                <a:effectLst/>
                <a:latin typeface="Arial" panose="020B0604020202020204" pitchFamily="34" charset="0"/>
              </a:rPr>
              <a:t> o </a:t>
            </a:r>
            <a:r>
              <a:rPr lang="en-US" b="0" i="0" dirty="0" err="1">
                <a:effectLst/>
                <a:latin typeface="Arial" panose="020B0604020202020204" pitchFamily="34" charset="0"/>
              </a:rPr>
              <a:t>radu</a:t>
            </a:r>
            <a:r>
              <a:rPr lang="en-US" b="0" i="0" dirty="0">
                <a:effectLst/>
                <a:latin typeface="Arial" panose="020B0604020202020204" pitchFamily="34" charset="0"/>
              </a:rPr>
              <a:t> od </a:t>
            </a:r>
            <a:r>
              <a:rPr lang="en-US" b="0" i="0" dirty="0" err="1">
                <a:effectLst/>
                <a:latin typeface="Arial" panose="020B0604020202020204" pitchFamily="34" charset="0"/>
              </a:rPr>
              <a:t>strane</a:t>
            </a:r>
            <a:r>
              <a:rPr lang="en-US" b="0" i="0" dirty="0">
                <a:effectLst/>
                <a:latin typeface="Arial" panose="020B0604020202020204" pitchFamily="34" charset="0"/>
              </a:rPr>
              <a:t> </a:t>
            </a:r>
            <a:r>
              <a:rPr lang="en-US" b="0" i="0" dirty="0" err="1">
                <a:effectLst/>
                <a:latin typeface="Arial" panose="020B0604020202020204" pitchFamily="34" charset="0"/>
              </a:rPr>
              <a:t>kandidata</a:t>
            </a:r>
            <a:r>
              <a:rPr lang="en-US" b="0" i="0" dirty="0">
                <a:effectLst/>
                <a:latin typeface="Arial" panose="020B0604020202020204" pitchFamily="34" charset="0"/>
              </a:rPr>
              <a:t>.</a:t>
            </a:r>
          </a:p>
          <a:p>
            <a:endParaRPr lang="en-US" dirty="0"/>
          </a:p>
        </p:txBody>
      </p:sp>
    </p:spTree>
    <p:extLst>
      <p:ext uri="{BB962C8B-B14F-4D97-AF65-F5344CB8AC3E}">
        <p14:creationId xmlns:p14="http://schemas.microsoft.com/office/powerpoint/2010/main" val="3725773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C5B18A-DF50-258C-ECF5-7E8076203B90}"/>
              </a:ext>
            </a:extLst>
          </p:cNvPr>
          <p:cNvSpPr>
            <a:spLocks noGrp="1"/>
          </p:cNvSpPr>
          <p:nvPr>
            <p:ph idx="1"/>
          </p:nvPr>
        </p:nvSpPr>
        <p:spPr/>
        <p:txBody>
          <a:bodyPr>
            <a:normAutofit lnSpcReduction="10000"/>
          </a:bodyPr>
          <a:lstStyle/>
          <a:p>
            <a:pPr algn="just"/>
            <a:r>
              <a:rPr lang="en-US" b="0" i="0" dirty="0" err="1">
                <a:effectLst/>
                <a:latin typeface="Arial" panose="020B0604020202020204" pitchFamily="34" charset="0"/>
              </a:rPr>
              <a:t>Poslodavac</a:t>
            </a:r>
            <a:r>
              <a:rPr lang="en-US" b="0" i="0" dirty="0">
                <a:effectLst/>
                <a:latin typeface="Arial" panose="020B0604020202020204" pitchFamily="34" charset="0"/>
              </a:rPr>
              <a:t> je </a:t>
            </a:r>
            <a:r>
              <a:rPr lang="en-US" b="0" i="0" dirty="0" err="1">
                <a:effectLst/>
                <a:latin typeface="Arial" panose="020B0604020202020204" pitchFamily="34" charset="0"/>
              </a:rPr>
              <a:t>dužan</a:t>
            </a:r>
            <a:r>
              <a:rPr lang="en-US" b="0" i="0" dirty="0">
                <a:effectLst/>
                <a:latin typeface="Arial" panose="020B0604020202020204" pitchFamily="34" charset="0"/>
              </a:rPr>
              <a:t> da </a:t>
            </a:r>
            <a:r>
              <a:rPr lang="en-US" b="0" i="0" dirty="0" err="1">
                <a:effectLst/>
                <a:latin typeface="Arial" panose="020B0604020202020204" pitchFamily="34" charset="0"/>
              </a:rPr>
              <a:t>prije</a:t>
            </a:r>
            <a:r>
              <a:rPr lang="en-US" b="0" i="0" dirty="0">
                <a:effectLst/>
                <a:latin typeface="Arial" panose="020B0604020202020204" pitchFamily="34" charset="0"/>
              </a:rPr>
              <a:t> </a:t>
            </a:r>
            <a:r>
              <a:rPr lang="en-US" b="0" i="0" dirty="0" err="1">
                <a:effectLst/>
                <a:latin typeface="Arial" panose="020B0604020202020204" pitchFamily="34" charset="0"/>
              </a:rPr>
              <a:t>zaključivanja</a:t>
            </a:r>
            <a:r>
              <a:rPr lang="en-US" b="0" i="0" dirty="0">
                <a:effectLst/>
                <a:latin typeface="Arial" panose="020B0604020202020204" pitchFamily="34" charset="0"/>
              </a:rPr>
              <a:t> </a:t>
            </a:r>
            <a:r>
              <a:rPr lang="en-US" b="0" i="0" dirty="0" err="1">
                <a:effectLst/>
                <a:latin typeface="Arial" panose="020B0604020202020204" pitchFamily="34" charset="0"/>
              </a:rPr>
              <a:t>ugovora</a:t>
            </a:r>
            <a:r>
              <a:rPr lang="en-US" b="0" i="0" dirty="0">
                <a:effectLst/>
                <a:latin typeface="Arial" panose="020B0604020202020204" pitchFamily="34" charset="0"/>
              </a:rPr>
              <a:t> o </a:t>
            </a:r>
            <a:r>
              <a:rPr lang="en-US" b="0" i="0" dirty="0" err="1">
                <a:effectLst/>
                <a:latin typeface="Arial" panose="020B0604020202020204" pitchFamily="34" charset="0"/>
              </a:rPr>
              <a:t>radu</a:t>
            </a:r>
            <a:r>
              <a:rPr lang="en-US" b="0" i="0" dirty="0">
                <a:effectLst/>
                <a:latin typeface="Arial" panose="020B0604020202020204" pitchFamily="34" charset="0"/>
              </a:rPr>
              <a:t> </a:t>
            </a:r>
            <a:r>
              <a:rPr lang="en-US" b="0" i="0" dirty="0" err="1">
                <a:effectLst/>
                <a:latin typeface="Arial" panose="020B0604020202020204" pitchFamily="34" charset="0"/>
              </a:rPr>
              <a:t>kandidata</a:t>
            </a:r>
            <a:r>
              <a:rPr lang="en-US" b="0" i="0" dirty="0">
                <a:effectLst/>
                <a:latin typeface="Arial" panose="020B0604020202020204" pitchFamily="34" charset="0"/>
              </a:rPr>
              <a:t> </a:t>
            </a:r>
            <a:r>
              <a:rPr lang="en-US" b="0" i="0" dirty="0" err="1">
                <a:effectLst/>
                <a:latin typeface="Arial" panose="020B0604020202020204" pitchFamily="34" charset="0"/>
              </a:rPr>
              <a:t>obavijesti</a:t>
            </a:r>
            <a:r>
              <a:rPr lang="en-US" b="0" i="0" dirty="0">
                <a:effectLst/>
                <a:latin typeface="Arial" panose="020B0604020202020204" pitchFamily="34" charset="0"/>
              </a:rPr>
              <a:t> o </a:t>
            </a:r>
            <a:r>
              <a:rPr lang="en-US" b="0" i="0" dirty="0" err="1">
                <a:effectLst/>
                <a:latin typeface="Arial" panose="020B0604020202020204" pitchFamily="34" charset="0"/>
              </a:rPr>
              <a:t>poslu</a:t>
            </a:r>
            <a:r>
              <a:rPr lang="en-US" b="0" i="0" dirty="0">
                <a:effectLst/>
                <a:latin typeface="Arial" panose="020B0604020202020204" pitchFamily="34" charset="0"/>
              </a:rPr>
              <a:t>, </a:t>
            </a:r>
            <a:r>
              <a:rPr lang="en-US" b="0" i="0" dirty="0" err="1">
                <a:effectLst/>
                <a:latin typeface="Arial" panose="020B0604020202020204" pitchFamily="34" charset="0"/>
              </a:rPr>
              <a:t>uslovima</a:t>
            </a:r>
            <a:r>
              <a:rPr lang="en-US" b="0" i="0" dirty="0">
                <a:effectLst/>
                <a:latin typeface="Arial" panose="020B0604020202020204" pitchFamily="34" charset="0"/>
              </a:rPr>
              <a:t> </a:t>
            </a:r>
            <a:r>
              <a:rPr lang="en-US" b="0" i="0" dirty="0" err="1">
                <a:effectLst/>
                <a:latin typeface="Arial" panose="020B0604020202020204" pitchFamily="34" charset="0"/>
              </a:rPr>
              <a:t>rada</a:t>
            </a:r>
            <a:r>
              <a:rPr lang="en-US" b="0" i="0" dirty="0">
                <a:effectLst/>
                <a:latin typeface="Arial" panose="020B0604020202020204" pitchFamily="34" charset="0"/>
              </a:rPr>
              <a:t>, </a:t>
            </a:r>
            <a:r>
              <a:rPr lang="en-US" b="0" i="0" dirty="0" err="1">
                <a:effectLst/>
                <a:latin typeface="Arial" panose="020B0604020202020204" pitchFamily="34" charset="0"/>
              </a:rPr>
              <a:t>pravima</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obavezama</a:t>
            </a:r>
            <a:r>
              <a:rPr lang="en-US" b="0" i="0" dirty="0">
                <a:effectLst/>
                <a:latin typeface="Arial" panose="020B0604020202020204" pitchFamily="34" charset="0"/>
              </a:rPr>
              <a:t> </a:t>
            </a:r>
            <a:r>
              <a:rPr lang="en-US" b="0" i="0" dirty="0" err="1">
                <a:effectLst/>
                <a:latin typeface="Arial" panose="020B0604020202020204" pitchFamily="34" charset="0"/>
              </a:rPr>
              <a:t>iz</a:t>
            </a:r>
            <a:r>
              <a:rPr lang="en-US" b="0" i="0" dirty="0">
                <a:effectLst/>
                <a:latin typeface="Arial" panose="020B0604020202020204" pitchFamily="34" charset="0"/>
              </a:rPr>
              <a:t> </a:t>
            </a:r>
            <a:r>
              <a:rPr lang="en-US" b="0" i="0" dirty="0" err="1">
                <a:effectLst/>
                <a:latin typeface="Arial" panose="020B0604020202020204" pitchFamily="34" charset="0"/>
              </a:rPr>
              <a:t>radnog</a:t>
            </a:r>
            <a:r>
              <a:rPr lang="en-US" b="0" i="0" dirty="0">
                <a:effectLst/>
                <a:latin typeface="Arial" panose="020B0604020202020204" pitchFamily="34" charset="0"/>
              </a:rPr>
              <a:t> </a:t>
            </a:r>
            <a:r>
              <a:rPr lang="en-US" b="0" i="0" dirty="0" err="1">
                <a:effectLst/>
                <a:latin typeface="Arial" panose="020B0604020202020204" pitchFamily="34" charset="0"/>
              </a:rPr>
              <a:t>odnosa</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sr-Latn-BA" b="0" i="0" dirty="0">
                <a:effectLst/>
                <a:latin typeface="Arial" panose="020B0604020202020204" pitchFamily="34" charset="0"/>
              </a:rPr>
              <a:t>obavezama radnika.</a:t>
            </a:r>
          </a:p>
          <a:p>
            <a:pPr algn="just"/>
            <a:r>
              <a:rPr lang="en-US" b="0" i="0" dirty="0" err="1">
                <a:effectLst/>
                <a:latin typeface="Arial" panose="020B0604020202020204" pitchFamily="34" charset="0"/>
              </a:rPr>
              <a:t>Lica</a:t>
            </a:r>
            <a:r>
              <a:rPr lang="en-US" b="0" i="0" dirty="0">
                <a:effectLst/>
                <a:latin typeface="Arial" panose="020B0604020202020204" pitchFamily="34" charset="0"/>
              </a:rPr>
              <a:t> </a:t>
            </a:r>
            <a:r>
              <a:rPr lang="en-US" b="0" i="0" dirty="0" err="1">
                <a:effectLst/>
                <a:latin typeface="Arial" panose="020B0604020202020204" pitchFamily="34" charset="0"/>
              </a:rPr>
              <a:t>sa</a:t>
            </a:r>
            <a:r>
              <a:rPr lang="en-US" b="0" i="0" dirty="0">
                <a:effectLst/>
                <a:latin typeface="Arial" panose="020B0604020202020204" pitchFamily="34" charset="0"/>
              </a:rPr>
              <a:t> </a:t>
            </a:r>
            <a:r>
              <a:rPr lang="en-US" b="0" i="0" dirty="0" err="1">
                <a:effectLst/>
                <a:latin typeface="Arial" panose="020B0604020202020204" pitchFamily="34" charset="0"/>
              </a:rPr>
              <a:t>invaliditetom</a:t>
            </a:r>
            <a:r>
              <a:rPr lang="en-US" b="0" i="0" dirty="0">
                <a:effectLst/>
                <a:latin typeface="Arial" panose="020B0604020202020204" pitchFamily="34" charset="0"/>
              </a:rPr>
              <a:t> </a:t>
            </a:r>
            <a:r>
              <a:rPr lang="en-US" b="0" i="0" dirty="0" err="1">
                <a:effectLst/>
                <a:latin typeface="Arial" panose="020B0604020202020204" pitchFamily="34" charset="0"/>
              </a:rPr>
              <a:t>zasnivaju</a:t>
            </a:r>
            <a:r>
              <a:rPr lang="en-US" b="0" i="0" dirty="0">
                <a:effectLst/>
                <a:latin typeface="Arial" panose="020B0604020202020204" pitchFamily="34" charset="0"/>
              </a:rPr>
              <a:t> </a:t>
            </a:r>
            <a:r>
              <a:rPr lang="en-US" b="0" i="0" dirty="0" err="1">
                <a:effectLst/>
                <a:latin typeface="Arial" panose="020B0604020202020204" pitchFamily="34" charset="0"/>
              </a:rPr>
              <a:t>radni</a:t>
            </a:r>
            <a:r>
              <a:rPr lang="en-US" b="0" i="0" dirty="0">
                <a:effectLst/>
                <a:latin typeface="Arial" panose="020B0604020202020204" pitchFamily="34" charset="0"/>
              </a:rPr>
              <a:t> </a:t>
            </a:r>
            <a:r>
              <a:rPr lang="en-US" b="0" i="0" dirty="0" err="1">
                <a:effectLst/>
                <a:latin typeface="Arial" panose="020B0604020202020204" pitchFamily="34" charset="0"/>
              </a:rPr>
              <a:t>odnos</a:t>
            </a:r>
            <a:r>
              <a:rPr lang="en-US" b="0" i="0" dirty="0">
                <a:effectLst/>
                <a:latin typeface="Arial" panose="020B0604020202020204" pitchFamily="34" charset="0"/>
              </a:rPr>
              <a:t> pod </a:t>
            </a:r>
            <a:r>
              <a:rPr lang="en-US" b="0" i="0" dirty="0" err="1">
                <a:effectLst/>
                <a:latin typeface="Arial" panose="020B0604020202020204" pitchFamily="34" charset="0"/>
              </a:rPr>
              <a:t>uslovima</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na</a:t>
            </a:r>
            <a:r>
              <a:rPr lang="en-US" b="0" i="0" dirty="0">
                <a:effectLst/>
                <a:latin typeface="Arial" panose="020B0604020202020204" pitchFamily="34" charset="0"/>
              </a:rPr>
              <a:t> </a:t>
            </a:r>
            <a:r>
              <a:rPr lang="en-US" b="0" i="0" dirty="0" err="1">
                <a:effectLst/>
                <a:latin typeface="Arial" panose="020B0604020202020204" pitchFamily="34" charset="0"/>
              </a:rPr>
              <a:t>način</a:t>
            </a:r>
            <a:r>
              <a:rPr lang="en-US" b="0" i="0" dirty="0">
                <a:effectLst/>
                <a:latin typeface="Arial" panose="020B0604020202020204" pitchFamily="34" charset="0"/>
              </a:rPr>
              <a:t> </a:t>
            </a:r>
            <a:r>
              <a:rPr lang="en-US" b="0" i="0" dirty="0" err="1">
                <a:effectLst/>
                <a:latin typeface="Arial" panose="020B0604020202020204" pitchFamily="34" charset="0"/>
              </a:rPr>
              <a:t>utvrđen</a:t>
            </a:r>
            <a:r>
              <a:rPr lang="en-US" b="0" i="0" dirty="0">
                <a:effectLst/>
                <a:latin typeface="Arial" panose="020B0604020202020204" pitchFamily="34" charset="0"/>
              </a:rPr>
              <a:t> </a:t>
            </a:r>
            <a:r>
              <a:rPr lang="en-US" b="0" i="0" dirty="0" err="1">
                <a:effectLst/>
                <a:latin typeface="Arial" panose="020B0604020202020204" pitchFamily="34" charset="0"/>
              </a:rPr>
              <a:t>ovim</a:t>
            </a:r>
            <a:r>
              <a:rPr lang="en-US" b="0" i="0" dirty="0">
                <a:effectLst/>
                <a:latin typeface="Arial" panose="020B0604020202020204" pitchFamily="34" charset="0"/>
              </a:rPr>
              <a:t> </a:t>
            </a:r>
            <a:r>
              <a:rPr lang="en-US" b="0" i="0" dirty="0" err="1">
                <a:effectLst/>
                <a:latin typeface="Arial" panose="020B0604020202020204" pitchFamily="34" charset="0"/>
              </a:rPr>
              <a:t>zakonom</a:t>
            </a:r>
            <a:r>
              <a:rPr lang="en-US" b="0" i="0" dirty="0">
                <a:effectLst/>
                <a:latin typeface="Arial" panose="020B0604020202020204" pitchFamily="34" charset="0"/>
              </a:rPr>
              <a:t>, </a:t>
            </a:r>
            <a:r>
              <a:rPr lang="en-US" b="0" i="0" dirty="0" err="1">
                <a:effectLst/>
                <a:latin typeface="Arial" panose="020B0604020202020204" pitchFamily="34" charset="0"/>
              </a:rPr>
              <a:t>ako</a:t>
            </a:r>
            <a:r>
              <a:rPr lang="en-US" b="0" i="0" dirty="0">
                <a:effectLst/>
                <a:latin typeface="Arial" panose="020B0604020202020204" pitchFamily="34" charset="0"/>
              </a:rPr>
              <a:t> </a:t>
            </a:r>
            <a:r>
              <a:rPr lang="en-US" b="0" i="0" dirty="0" err="1">
                <a:effectLst/>
                <a:latin typeface="Arial" panose="020B0604020202020204" pitchFamily="34" charset="0"/>
              </a:rPr>
              <a:t>posebnim</a:t>
            </a:r>
            <a:r>
              <a:rPr lang="en-US" b="0" i="0" dirty="0">
                <a:effectLst/>
                <a:latin typeface="Arial" panose="020B0604020202020204" pitchFamily="34" charset="0"/>
              </a:rPr>
              <a:t> </a:t>
            </a:r>
            <a:r>
              <a:rPr lang="en-US" b="0" i="0" dirty="0" err="1">
                <a:effectLst/>
                <a:latin typeface="Arial" panose="020B0604020202020204" pitchFamily="34" charset="0"/>
              </a:rPr>
              <a:t>zakonom</a:t>
            </a:r>
            <a:r>
              <a:rPr lang="en-US" b="0" i="0" dirty="0">
                <a:effectLst/>
                <a:latin typeface="Arial" panose="020B0604020202020204" pitchFamily="34" charset="0"/>
              </a:rPr>
              <a:t> </a:t>
            </a:r>
            <a:r>
              <a:rPr lang="en-US" b="0" i="0" dirty="0" err="1">
                <a:effectLst/>
                <a:latin typeface="Arial" panose="020B0604020202020204" pitchFamily="34" charset="0"/>
              </a:rPr>
              <a:t>nije</a:t>
            </a:r>
            <a:r>
              <a:rPr lang="en-US" b="0" i="0" dirty="0">
                <a:effectLst/>
                <a:latin typeface="Arial" panose="020B0604020202020204" pitchFamily="34" charset="0"/>
              </a:rPr>
              <a:t> </a:t>
            </a:r>
            <a:r>
              <a:rPr lang="en-US" b="0" i="0" dirty="0" err="1">
                <a:effectLst/>
                <a:latin typeface="Arial" panose="020B0604020202020204" pitchFamily="34" charset="0"/>
              </a:rPr>
              <a:t>drugačije</a:t>
            </a:r>
            <a:r>
              <a:rPr lang="en-US" b="0" i="0" dirty="0">
                <a:effectLst/>
                <a:latin typeface="Arial" panose="020B0604020202020204" pitchFamily="34" charset="0"/>
              </a:rPr>
              <a:t> </a:t>
            </a:r>
            <a:r>
              <a:rPr lang="en-US" b="0" i="0" dirty="0" err="1">
                <a:effectLst/>
                <a:latin typeface="Arial" panose="020B0604020202020204" pitchFamily="34" charset="0"/>
              </a:rPr>
              <a:t>određeno</a:t>
            </a:r>
            <a:r>
              <a:rPr lang="en-US" b="0" i="0" dirty="0">
                <a:effectLst/>
                <a:latin typeface="Arial" panose="020B0604020202020204" pitchFamily="34" charset="0"/>
              </a:rPr>
              <a:t>.</a:t>
            </a:r>
            <a:endParaRPr lang="sr-Latn-BA" dirty="0">
              <a:latin typeface="Arial" panose="020B0604020202020204" pitchFamily="34" charset="0"/>
            </a:endParaRPr>
          </a:p>
          <a:p>
            <a:pPr algn="just"/>
            <a:r>
              <a:rPr lang="en-US" b="0" i="0" dirty="0" err="1">
                <a:effectLst/>
                <a:latin typeface="Arial" panose="020B0604020202020204" pitchFamily="34" charset="0"/>
              </a:rPr>
              <a:t>Strani</a:t>
            </a:r>
            <a:r>
              <a:rPr lang="en-US" b="0" i="0" dirty="0">
                <a:effectLst/>
                <a:latin typeface="Arial" panose="020B0604020202020204" pitchFamily="34" charset="0"/>
              </a:rPr>
              <a:t> </a:t>
            </a:r>
            <a:r>
              <a:rPr lang="en-US" b="0" i="0" dirty="0" err="1">
                <a:effectLst/>
                <a:latin typeface="Arial" panose="020B0604020202020204" pitchFamily="34" charset="0"/>
              </a:rPr>
              <a:t>državljanin</a:t>
            </a:r>
            <a:r>
              <a:rPr lang="en-US" b="0" i="0" dirty="0">
                <a:effectLst/>
                <a:latin typeface="Arial" panose="020B0604020202020204" pitchFamily="34" charset="0"/>
              </a:rPr>
              <a:t> </a:t>
            </a:r>
            <a:r>
              <a:rPr lang="en-US" b="0" i="0" dirty="0" err="1">
                <a:effectLst/>
                <a:latin typeface="Arial" panose="020B0604020202020204" pitchFamily="34" charset="0"/>
              </a:rPr>
              <a:t>ili</a:t>
            </a:r>
            <a:r>
              <a:rPr lang="en-US" b="0" i="0" dirty="0">
                <a:effectLst/>
                <a:latin typeface="Arial" panose="020B0604020202020204" pitchFamily="34" charset="0"/>
              </a:rPr>
              <a:t> lice bez </a:t>
            </a:r>
            <a:r>
              <a:rPr lang="en-US" b="0" i="0" dirty="0" err="1">
                <a:effectLst/>
                <a:latin typeface="Arial" panose="020B0604020202020204" pitchFamily="34" charset="0"/>
              </a:rPr>
              <a:t>državljanstva</a:t>
            </a:r>
            <a:r>
              <a:rPr lang="en-US" b="0" i="0" dirty="0">
                <a:effectLst/>
                <a:latin typeface="Arial" panose="020B0604020202020204" pitchFamily="34" charset="0"/>
              </a:rPr>
              <a:t> </a:t>
            </a:r>
            <a:r>
              <a:rPr lang="en-US" b="0" i="0" dirty="0" err="1">
                <a:effectLst/>
                <a:latin typeface="Arial" panose="020B0604020202020204" pitchFamily="34" charset="0"/>
              </a:rPr>
              <a:t>može</a:t>
            </a:r>
            <a:r>
              <a:rPr lang="en-US" b="0" i="0" dirty="0">
                <a:effectLst/>
                <a:latin typeface="Arial" panose="020B0604020202020204" pitchFamily="34" charset="0"/>
              </a:rPr>
              <a:t> da </a:t>
            </a:r>
            <a:r>
              <a:rPr lang="en-US" b="0" i="0" dirty="0" err="1">
                <a:effectLst/>
                <a:latin typeface="Arial" panose="020B0604020202020204" pitchFamily="34" charset="0"/>
              </a:rPr>
              <a:t>zasnuje</a:t>
            </a:r>
            <a:r>
              <a:rPr lang="en-US" b="0" i="0" dirty="0">
                <a:effectLst/>
                <a:latin typeface="Arial" panose="020B0604020202020204" pitchFamily="34" charset="0"/>
              </a:rPr>
              <a:t> </a:t>
            </a:r>
            <a:r>
              <a:rPr lang="en-US" b="0" i="0" dirty="0" err="1">
                <a:effectLst/>
                <a:latin typeface="Arial" panose="020B0604020202020204" pitchFamily="34" charset="0"/>
              </a:rPr>
              <a:t>radni</a:t>
            </a:r>
            <a:r>
              <a:rPr lang="en-US" b="0" i="0" dirty="0">
                <a:effectLst/>
                <a:latin typeface="Arial" panose="020B0604020202020204" pitchFamily="34" charset="0"/>
              </a:rPr>
              <a:t> </a:t>
            </a:r>
            <a:r>
              <a:rPr lang="en-US" b="0" i="0" dirty="0" err="1">
                <a:effectLst/>
                <a:latin typeface="Arial" panose="020B0604020202020204" pitchFamily="34" charset="0"/>
              </a:rPr>
              <a:t>odnos</a:t>
            </a:r>
            <a:r>
              <a:rPr lang="en-US" b="0" i="0" dirty="0">
                <a:effectLst/>
                <a:latin typeface="Arial" panose="020B0604020202020204" pitchFamily="34" charset="0"/>
              </a:rPr>
              <a:t> pod </a:t>
            </a:r>
            <a:r>
              <a:rPr lang="en-US" b="0" i="0" dirty="0" err="1">
                <a:effectLst/>
                <a:latin typeface="Arial" panose="020B0604020202020204" pitchFamily="34" charset="0"/>
              </a:rPr>
              <a:t>uslovima</a:t>
            </a:r>
            <a:r>
              <a:rPr lang="en-US" b="0" i="0" dirty="0">
                <a:effectLst/>
                <a:latin typeface="Arial" panose="020B0604020202020204" pitchFamily="34" charset="0"/>
              </a:rPr>
              <a:t> </a:t>
            </a:r>
            <a:r>
              <a:rPr lang="en-US" b="0" i="0" dirty="0" err="1">
                <a:effectLst/>
                <a:latin typeface="Arial" panose="020B0604020202020204" pitchFamily="34" charset="0"/>
              </a:rPr>
              <a:t>utvrđenim</a:t>
            </a:r>
            <a:r>
              <a:rPr lang="en-US" b="0" i="0" dirty="0">
                <a:effectLst/>
                <a:latin typeface="Arial" panose="020B0604020202020204" pitchFamily="34" charset="0"/>
              </a:rPr>
              <a:t> </a:t>
            </a:r>
            <a:r>
              <a:rPr lang="en-US" b="0" i="0" dirty="0" err="1">
                <a:effectLst/>
                <a:latin typeface="Arial" panose="020B0604020202020204" pitchFamily="34" charset="0"/>
              </a:rPr>
              <a:t>ovim</a:t>
            </a:r>
            <a:r>
              <a:rPr lang="en-US" b="0" i="0" dirty="0">
                <a:effectLst/>
                <a:latin typeface="Arial" panose="020B0604020202020204" pitchFamily="34" charset="0"/>
              </a:rPr>
              <a:t> </a:t>
            </a:r>
            <a:r>
              <a:rPr lang="en-US" b="0" i="0" dirty="0" err="1">
                <a:effectLst/>
                <a:latin typeface="Arial" panose="020B0604020202020204" pitchFamily="34" charset="0"/>
              </a:rPr>
              <a:t>zakonom</a:t>
            </a:r>
            <a:r>
              <a:rPr lang="en-US" b="0" i="0" dirty="0">
                <a:effectLst/>
                <a:latin typeface="Arial" panose="020B0604020202020204" pitchFamily="34" charset="0"/>
              </a:rPr>
              <a:t> </a:t>
            </a:r>
            <a:r>
              <a:rPr lang="en-US" b="0" i="0" dirty="0" err="1">
                <a:effectLst/>
                <a:latin typeface="Arial" panose="020B0604020202020204" pitchFamily="34" charset="0"/>
              </a:rPr>
              <a:t>i</a:t>
            </a:r>
            <a:r>
              <a:rPr lang="en-US" b="0" i="0" dirty="0">
                <a:effectLst/>
                <a:latin typeface="Arial" panose="020B0604020202020204" pitchFamily="34" charset="0"/>
              </a:rPr>
              <a:t> </a:t>
            </a:r>
            <a:r>
              <a:rPr lang="en-US" b="0" i="0" dirty="0" err="1">
                <a:effectLst/>
                <a:latin typeface="Arial" panose="020B0604020202020204" pitchFamily="34" charset="0"/>
              </a:rPr>
              <a:t>posebnim</a:t>
            </a:r>
            <a:r>
              <a:rPr lang="en-US" b="0" i="0" dirty="0">
                <a:effectLst/>
                <a:latin typeface="Arial" panose="020B0604020202020204" pitchFamily="34" charset="0"/>
              </a:rPr>
              <a:t> </a:t>
            </a:r>
            <a:r>
              <a:rPr lang="en-US" b="0" i="0" dirty="0" err="1">
                <a:effectLst/>
                <a:latin typeface="Arial" panose="020B0604020202020204" pitchFamily="34" charset="0"/>
              </a:rPr>
              <a:t>zakonom</a:t>
            </a:r>
            <a:r>
              <a:rPr lang="en-US" b="0" i="0" dirty="0">
                <a:effectLst/>
                <a:latin typeface="Arial" panose="020B0604020202020204" pitchFamily="34" charset="0"/>
              </a:rPr>
              <a:t>.</a:t>
            </a:r>
            <a:endParaRPr lang="en-US" dirty="0"/>
          </a:p>
        </p:txBody>
      </p:sp>
    </p:spTree>
    <p:extLst>
      <p:ext uri="{BB962C8B-B14F-4D97-AF65-F5344CB8AC3E}">
        <p14:creationId xmlns:p14="http://schemas.microsoft.com/office/powerpoint/2010/main" val="194996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12888-9FA4-D8E5-CCEA-B5F327373682}"/>
              </a:ext>
            </a:extLst>
          </p:cNvPr>
          <p:cNvSpPr>
            <a:spLocks noGrp="1"/>
          </p:cNvSpPr>
          <p:nvPr>
            <p:ph type="title"/>
          </p:nvPr>
        </p:nvSpPr>
        <p:spPr>
          <a:xfrm>
            <a:off x="409575" y="965201"/>
            <a:ext cx="7658100" cy="1325563"/>
          </a:xfrm>
        </p:spPr>
        <p:txBody>
          <a:bodyPr>
            <a:normAutofit/>
          </a:bodyPr>
          <a:lstStyle/>
          <a:p>
            <a:pPr algn="ctr"/>
            <a:r>
              <a:rPr lang="sr-Latn-BA" sz="4000" b="1" dirty="0"/>
              <a:t>Vrste i trajanje ugovora o radu</a:t>
            </a:r>
            <a:br>
              <a:rPr lang="en-GB" sz="4000" b="1" dirty="0"/>
            </a:br>
            <a:r>
              <a:rPr lang="sr-Latn-RS" sz="4000" b="1" dirty="0"/>
              <a:t>član 33-50 Z</a:t>
            </a:r>
            <a:r>
              <a:rPr lang="en-US" sz="4000" b="1" dirty="0"/>
              <a:t>O</a:t>
            </a:r>
            <a:r>
              <a:rPr lang="sr-Latn-RS" sz="4000" b="1" dirty="0"/>
              <a:t>R</a:t>
            </a:r>
            <a:endParaRPr lang="en-US" sz="4000" b="1" dirty="0"/>
          </a:p>
        </p:txBody>
      </p:sp>
      <p:sp>
        <p:nvSpPr>
          <p:cNvPr id="3" name="Content Placeholder 2">
            <a:extLst>
              <a:ext uri="{FF2B5EF4-FFF2-40B4-BE49-F238E27FC236}">
                <a16:creationId xmlns:a16="http://schemas.microsoft.com/office/drawing/2014/main" id="{BDF5A8BD-6B1C-9396-439C-6CE82A0BD2FC}"/>
              </a:ext>
            </a:extLst>
          </p:cNvPr>
          <p:cNvSpPr>
            <a:spLocks noGrp="1"/>
          </p:cNvSpPr>
          <p:nvPr>
            <p:ph idx="1"/>
          </p:nvPr>
        </p:nvSpPr>
        <p:spPr>
          <a:xfrm>
            <a:off x="533400" y="2290764"/>
            <a:ext cx="7886700" cy="4351338"/>
          </a:xfrm>
        </p:spPr>
        <p:txBody>
          <a:bodyPr>
            <a:normAutofit fontScale="77500" lnSpcReduction="20000"/>
          </a:bodyPr>
          <a:lstStyle/>
          <a:p>
            <a:pPr marL="342900" indent="-342900">
              <a:lnSpc>
                <a:spcPct val="107000"/>
              </a:lnSpc>
              <a:spcAft>
                <a:spcPts val="800"/>
              </a:spcAft>
              <a:buFont typeface="+mj-lt"/>
              <a:buAutoNum type="arabicPeriod"/>
            </a:pPr>
            <a:r>
              <a:rPr lang="sr-Latn-BA" dirty="0">
                <a:latin typeface="Calibri" panose="020F0502020204030204" pitchFamily="34" charset="0"/>
                <a:ea typeface="Calibri" panose="020F0502020204030204" pitchFamily="34" charset="0"/>
                <a:cs typeface="Times New Roman" panose="02020603050405020304" pitchFamily="18" charset="0"/>
              </a:rPr>
              <a:t>Ugovor o radu na neodređeno vrijeme</a:t>
            </a:r>
          </a:p>
          <a:p>
            <a:pPr marL="342900" indent="-342900">
              <a:lnSpc>
                <a:spcPct val="107000"/>
              </a:lnSpc>
              <a:spcAft>
                <a:spcPts val="800"/>
              </a:spcAft>
              <a:buFont typeface="+mj-lt"/>
              <a:buAutoNum type="arabicPeriod"/>
            </a:pPr>
            <a:r>
              <a:rPr lang="sr-Latn-BA" dirty="0">
                <a:effectLst/>
                <a:latin typeface="Calibri" panose="020F0502020204030204" pitchFamily="34" charset="0"/>
                <a:ea typeface="Calibri" panose="020F0502020204030204" pitchFamily="34" charset="0"/>
                <a:cs typeface="Times New Roman" panose="02020603050405020304" pitchFamily="18" charset="0"/>
              </a:rPr>
              <a:t>Ugovor o radu na određeno vrijeme</a:t>
            </a:r>
          </a:p>
          <a:p>
            <a:pPr marL="342900" indent="-342900">
              <a:lnSpc>
                <a:spcPct val="107000"/>
              </a:lnSpc>
              <a:spcAft>
                <a:spcPts val="800"/>
              </a:spcAft>
              <a:buFont typeface="+mj-lt"/>
              <a:buAutoNum type="arabicPeriod"/>
            </a:pPr>
            <a:r>
              <a:rPr lang="sr-Latn-BA" dirty="0">
                <a:latin typeface="Calibri" panose="020F0502020204030204" pitchFamily="34" charset="0"/>
                <a:ea typeface="Calibri" panose="020F0502020204030204" pitchFamily="34" charset="0"/>
                <a:cs typeface="Times New Roman" panose="02020603050405020304" pitchFamily="18" charset="0"/>
              </a:rPr>
              <a:t>Ugovor o probnom radu</a:t>
            </a:r>
          </a:p>
          <a:p>
            <a:pPr marL="342900" indent="-342900">
              <a:lnSpc>
                <a:spcPct val="107000"/>
              </a:lnSpc>
              <a:spcAft>
                <a:spcPts val="800"/>
              </a:spcAft>
              <a:buFont typeface="+mj-lt"/>
              <a:buAutoNum type="arabicPeriod"/>
            </a:pPr>
            <a:r>
              <a:rPr lang="sr-Latn-BA" dirty="0">
                <a:effectLst/>
                <a:latin typeface="Calibri" panose="020F0502020204030204" pitchFamily="34" charset="0"/>
                <a:ea typeface="Calibri" panose="020F0502020204030204" pitchFamily="34" charset="0"/>
                <a:cs typeface="Times New Roman" panose="02020603050405020304" pitchFamily="18" charset="0"/>
              </a:rPr>
              <a:t>Rad pripravnika</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r-Latn-RS" dirty="0"/>
              <a:t>Ugovor o radu, po pravilu se zaključuje na neodređeno vrijeme, a pod uslovima propisanim članom 39.ovog zakona može se zaključiti i na određeno vrijeme.</a:t>
            </a:r>
          </a:p>
          <a:p>
            <a:pPr marL="0" indent="0">
              <a:buNone/>
            </a:pPr>
            <a:r>
              <a:rPr lang="sr-Latn-RS" b="1" dirty="0"/>
              <a:t>Ugovor o radu u kome nije naznačeno vrijeme trajanja ili osnov za zaključenje ugovora o radu na određeno vrijeme iz člana 39.stav 1. i 4. ili ako radnik ostane da radi kod poslodavca najmanje 5 radnih dana po isteku vremena za koje je ugovor zaključen, smatra se ugovorom na neodređeno.</a:t>
            </a:r>
            <a:endParaRPr lang="en-US" b="1" dirty="0"/>
          </a:p>
        </p:txBody>
      </p:sp>
    </p:spTree>
    <p:extLst>
      <p:ext uri="{BB962C8B-B14F-4D97-AF65-F5344CB8AC3E}">
        <p14:creationId xmlns:p14="http://schemas.microsoft.com/office/powerpoint/2010/main" val="361027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par>
                                <p:cTn id="18" presetID="31"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par>
                                <p:cTn id="24" presetID="31" presetClass="entr" presetSubtype="0"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par>
                                <p:cTn id="30" presetID="31" presetClass="entr" presetSubtype="0" fill="hold"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3" end="3"/>
                                            </p:txEl>
                                          </p:spTgt>
                                        </p:tgtEl>
                                      </p:cBhvr>
                                    </p:animEffect>
                                  </p:childTnLst>
                                </p:cTn>
                              </p:par>
                              <p:par>
                                <p:cTn id="36" presetID="31" presetClass="entr" presetSubtype="0" fill="hold"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4" end="4"/>
                                            </p:txEl>
                                          </p:spTgt>
                                        </p:tgtEl>
                                      </p:cBhvr>
                                    </p:animEffect>
                                  </p:childTnLst>
                                </p:cTn>
                              </p:par>
                              <p:par>
                                <p:cTn id="42" presetID="31" presetClass="entr" presetSubtype="0" fill="hold"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0EAA78-A0AD-98A5-CD8A-D728EE18EEC6}"/>
              </a:ext>
            </a:extLst>
          </p:cNvPr>
          <p:cNvSpPr>
            <a:spLocks noGrp="1"/>
          </p:cNvSpPr>
          <p:nvPr>
            <p:ph idx="1"/>
          </p:nvPr>
        </p:nvSpPr>
        <p:spPr/>
        <p:txBody>
          <a:bodyPr/>
          <a:lstStyle/>
          <a:p>
            <a:pPr algn="just"/>
            <a:r>
              <a:rPr lang="en-US" b="0" i="0" dirty="0" err="1">
                <a:effectLst/>
              </a:rPr>
              <a:t>Ugovor</a:t>
            </a:r>
            <a:r>
              <a:rPr lang="en-US" b="0" i="0" dirty="0">
                <a:effectLst/>
              </a:rPr>
              <a:t> o </a:t>
            </a:r>
            <a:r>
              <a:rPr lang="en-US" b="0" i="0" dirty="0" err="1">
                <a:effectLst/>
              </a:rPr>
              <a:t>radu</a:t>
            </a:r>
            <a:r>
              <a:rPr lang="en-US" b="0" i="0" dirty="0">
                <a:effectLst/>
              </a:rPr>
              <a:t> </a:t>
            </a:r>
            <a:r>
              <a:rPr lang="en-US" b="0" i="0" dirty="0" err="1">
                <a:effectLst/>
              </a:rPr>
              <a:t>zaključuju</a:t>
            </a:r>
            <a:r>
              <a:rPr lang="en-US" b="0" i="0" dirty="0">
                <a:effectLst/>
              </a:rPr>
              <a:t> </a:t>
            </a:r>
            <a:r>
              <a:rPr lang="en-US" b="0" i="0" dirty="0" err="1">
                <a:effectLst/>
              </a:rPr>
              <a:t>radnik</a:t>
            </a:r>
            <a:r>
              <a:rPr lang="en-US" b="0" i="0" dirty="0">
                <a:effectLst/>
              </a:rPr>
              <a:t> </a:t>
            </a:r>
            <a:r>
              <a:rPr lang="en-US" b="0" i="0" dirty="0" err="1">
                <a:effectLst/>
              </a:rPr>
              <a:t>i</a:t>
            </a:r>
            <a:r>
              <a:rPr lang="en-US" b="0" i="0" dirty="0">
                <a:effectLst/>
              </a:rPr>
              <a:t> </a:t>
            </a:r>
            <a:r>
              <a:rPr lang="en-US" b="0" i="0" dirty="0" err="1">
                <a:effectLst/>
              </a:rPr>
              <a:t>poslodavac</a:t>
            </a:r>
            <a:r>
              <a:rPr lang="en-US" b="0" i="0" dirty="0">
                <a:effectLst/>
              </a:rPr>
              <a:t> </a:t>
            </a:r>
            <a:r>
              <a:rPr lang="en-US" b="0" i="0" dirty="0" err="1">
                <a:effectLst/>
              </a:rPr>
              <a:t>i</a:t>
            </a:r>
            <a:r>
              <a:rPr lang="en-US" b="0" i="0" dirty="0">
                <a:effectLst/>
              </a:rPr>
              <a:t> </a:t>
            </a:r>
            <a:r>
              <a:rPr lang="en-US" b="0" i="0" dirty="0" err="1">
                <a:effectLst/>
              </a:rPr>
              <a:t>smatra</a:t>
            </a:r>
            <a:r>
              <a:rPr lang="en-US" b="0" i="0" dirty="0">
                <a:effectLst/>
              </a:rPr>
              <a:t> se </a:t>
            </a:r>
            <a:r>
              <a:rPr lang="en-US" b="0" i="0" dirty="0" err="1">
                <a:effectLst/>
              </a:rPr>
              <a:t>zaključenim</a:t>
            </a:r>
            <a:r>
              <a:rPr lang="en-US" b="0" i="0" dirty="0">
                <a:effectLst/>
              </a:rPr>
              <a:t> </a:t>
            </a:r>
            <a:r>
              <a:rPr lang="en-US" b="0" i="0" dirty="0" err="1">
                <a:effectLst/>
              </a:rPr>
              <a:t>kada</a:t>
            </a:r>
            <a:r>
              <a:rPr lang="en-US" b="0" i="0" dirty="0">
                <a:effectLst/>
              </a:rPr>
              <a:t> ga </a:t>
            </a:r>
            <a:r>
              <a:rPr lang="en-US" b="1" i="0" dirty="0" err="1">
                <a:effectLst/>
              </a:rPr>
              <a:t>svojeručno</a:t>
            </a:r>
            <a:r>
              <a:rPr lang="en-US" b="1" i="0" dirty="0">
                <a:effectLst/>
              </a:rPr>
              <a:t> </a:t>
            </a:r>
            <a:r>
              <a:rPr lang="en-US" b="1" i="0" dirty="0" err="1">
                <a:effectLst/>
              </a:rPr>
              <a:t>potpišu</a:t>
            </a:r>
            <a:r>
              <a:rPr lang="en-US" b="1" i="0" dirty="0">
                <a:effectLst/>
              </a:rPr>
              <a:t> </a:t>
            </a:r>
            <a:r>
              <a:rPr lang="en-US" b="0" i="1" u="sng" dirty="0" err="1">
                <a:effectLst/>
              </a:rPr>
              <a:t>radnik</a:t>
            </a:r>
            <a:r>
              <a:rPr lang="en-US" b="0" i="0" dirty="0">
                <a:effectLst/>
              </a:rPr>
              <a:t> </a:t>
            </a:r>
            <a:r>
              <a:rPr lang="en-US" b="0" i="0" dirty="0" err="1">
                <a:effectLst/>
              </a:rPr>
              <a:t>i</a:t>
            </a:r>
            <a:r>
              <a:rPr lang="en-US" b="0" i="0" dirty="0">
                <a:effectLst/>
              </a:rPr>
              <a:t> </a:t>
            </a:r>
            <a:r>
              <a:rPr lang="en-US" b="0" i="1" u="sng" dirty="0">
                <a:effectLst/>
              </a:rPr>
              <a:t>lice </a:t>
            </a:r>
            <a:r>
              <a:rPr lang="en-US" b="0" i="1" u="sng" dirty="0" err="1">
                <a:effectLst/>
              </a:rPr>
              <a:t>ovlašćeno</a:t>
            </a:r>
            <a:r>
              <a:rPr lang="en-US" b="0" i="1" u="sng" dirty="0">
                <a:effectLst/>
              </a:rPr>
              <a:t> za </a:t>
            </a:r>
            <a:r>
              <a:rPr lang="en-US" b="0" i="1" u="sng" dirty="0" err="1">
                <a:effectLst/>
              </a:rPr>
              <a:t>zastupanje</a:t>
            </a:r>
            <a:r>
              <a:rPr lang="en-US" b="0" i="1" u="sng" dirty="0">
                <a:effectLst/>
              </a:rPr>
              <a:t> </a:t>
            </a:r>
            <a:r>
              <a:rPr lang="en-US" b="0" i="1" u="sng" dirty="0" err="1">
                <a:effectLst/>
              </a:rPr>
              <a:t>i</a:t>
            </a:r>
            <a:r>
              <a:rPr lang="en-US" b="0" i="1" u="sng" dirty="0">
                <a:effectLst/>
              </a:rPr>
              <a:t> </a:t>
            </a:r>
            <a:r>
              <a:rPr lang="en-US" b="0" i="1" u="sng" dirty="0" err="1">
                <a:effectLst/>
              </a:rPr>
              <a:t>predstavljanje</a:t>
            </a:r>
            <a:r>
              <a:rPr lang="en-US" b="0" i="1" u="sng" dirty="0">
                <a:effectLst/>
              </a:rPr>
              <a:t> </a:t>
            </a:r>
            <a:r>
              <a:rPr lang="en-US" b="0" i="1" u="sng" dirty="0" err="1">
                <a:effectLst/>
              </a:rPr>
              <a:t>poslodavca</a:t>
            </a:r>
            <a:r>
              <a:rPr lang="en-US" b="0" i="1" u="sng" dirty="0">
                <a:effectLst/>
              </a:rPr>
              <a:t>.</a:t>
            </a:r>
          </a:p>
          <a:p>
            <a:pPr algn="just"/>
            <a:r>
              <a:rPr lang="en-US" b="0" i="0" dirty="0" err="1">
                <a:effectLst/>
              </a:rPr>
              <a:t>Ugovor</a:t>
            </a:r>
            <a:r>
              <a:rPr lang="en-US" b="0" i="0" dirty="0">
                <a:effectLst/>
              </a:rPr>
              <a:t> o </a:t>
            </a:r>
            <a:r>
              <a:rPr lang="en-US" b="0" i="0" dirty="0" err="1">
                <a:effectLst/>
              </a:rPr>
              <a:t>radu</a:t>
            </a:r>
            <a:r>
              <a:rPr lang="en-US" b="0" i="0" dirty="0">
                <a:effectLst/>
              </a:rPr>
              <a:t>, u </a:t>
            </a:r>
            <a:r>
              <a:rPr lang="en-US" b="0" i="0" dirty="0" err="1">
                <a:effectLst/>
              </a:rPr>
              <a:t>ime</a:t>
            </a:r>
            <a:r>
              <a:rPr lang="en-US" b="0" i="0" dirty="0">
                <a:effectLst/>
              </a:rPr>
              <a:t> </a:t>
            </a:r>
            <a:r>
              <a:rPr lang="en-US" b="0" i="0" dirty="0" err="1">
                <a:effectLst/>
              </a:rPr>
              <a:t>poslodavca</a:t>
            </a:r>
            <a:r>
              <a:rPr lang="en-US" b="0" i="0" dirty="0">
                <a:effectLst/>
              </a:rPr>
              <a:t>, </a:t>
            </a:r>
            <a:r>
              <a:rPr lang="en-US" b="0" i="0" dirty="0" err="1">
                <a:effectLst/>
              </a:rPr>
              <a:t>može</a:t>
            </a:r>
            <a:r>
              <a:rPr lang="en-US" b="0" i="0" dirty="0">
                <a:effectLst/>
              </a:rPr>
              <a:t> da </a:t>
            </a:r>
            <a:r>
              <a:rPr lang="en-US" b="0" i="0" dirty="0" err="1">
                <a:effectLst/>
              </a:rPr>
              <a:t>potpiše</a:t>
            </a:r>
            <a:r>
              <a:rPr lang="en-US" b="0" i="0" dirty="0">
                <a:effectLst/>
              </a:rPr>
              <a:t> </a:t>
            </a:r>
            <a:r>
              <a:rPr lang="en-US" b="0" i="0" dirty="0" err="1">
                <a:effectLst/>
              </a:rPr>
              <a:t>i</a:t>
            </a:r>
            <a:r>
              <a:rPr lang="en-US" b="0" i="0" dirty="0">
                <a:effectLst/>
              </a:rPr>
              <a:t> lice </a:t>
            </a:r>
            <a:r>
              <a:rPr lang="en-US" b="0" i="0" dirty="0" err="1">
                <a:effectLst/>
              </a:rPr>
              <a:t>koje</a:t>
            </a:r>
            <a:r>
              <a:rPr lang="en-US" b="0" i="0" dirty="0">
                <a:effectLst/>
              </a:rPr>
              <a:t> </a:t>
            </a:r>
            <a:r>
              <a:rPr lang="en-US" b="0" i="0" dirty="0" err="1">
                <a:effectLst/>
              </a:rPr>
              <a:t>ovlasti</a:t>
            </a:r>
            <a:r>
              <a:rPr lang="en-US" b="0" i="0" dirty="0">
                <a:effectLst/>
              </a:rPr>
              <a:t> lice </a:t>
            </a:r>
            <a:r>
              <a:rPr lang="en-US" b="0" i="0" dirty="0" err="1">
                <a:effectLst/>
              </a:rPr>
              <a:t>ovlašćeno</a:t>
            </a:r>
            <a:r>
              <a:rPr lang="en-US" b="0" i="0" dirty="0">
                <a:effectLst/>
              </a:rPr>
              <a:t> za </a:t>
            </a:r>
            <a:r>
              <a:rPr lang="en-US" b="0" i="0" dirty="0" err="1">
                <a:effectLst/>
              </a:rPr>
              <a:t>zastupanje</a:t>
            </a:r>
            <a:r>
              <a:rPr lang="en-US" b="0" i="0" dirty="0">
                <a:effectLst/>
              </a:rPr>
              <a:t> </a:t>
            </a:r>
            <a:r>
              <a:rPr lang="en-US" b="0" i="0" dirty="0" err="1">
                <a:effectLst/>
              </a:rPr>
              <a:t>i</a:t>
            </a:r>
            <a:r>
              <a:rPr lang="en-US" b="0" i="0" dirty="0">
                <a:effectLst/>
              </a:rPr>
              <a:t> </a:t>
            </a:r>
            <a:r>
              <a:rPr lang="en-US" b="0" i="0" dirty="0" err="1">
                <a:effectLst/>
              </a:rPr>
              <a:t>predstavljanje</a:t>
            </a:r>
            <a:r>
              <a:rPr lang="en-US" b="0" i="0" dirty="0">
                <a:effectLst/>
              </a:rPr>
              <a:t> </a:t>
            </a:r>
            <a:r>
              <a:rPr lang="en-US" b="0" i="0" dirty="0" err="1">
                <a:effectLst/>
              </a:rPr>
              <a:t>poslodavca</a:t>
            </a:r>
            <a:r>
              <a:rPr lang="en-US" b="0" i="0" dirty="0">
                <a:effectLst/>
              </a:rPr>
              <a:t> u </a:t>
            </a:r>
            <a:r>
              <a:rPr lang="en-US" b="0" i="0" dirty="0" err="1">
                <a:effectLst/>
              </a:rPr>
              <a:t>skladu</a:t>
            </a:r>
            <a:r>
              <a:rPr lang="en-US" b="0" i="0" dirty="0">
                <a:effectLst/>
              </a:rPr>
              <a:t> </a:t>
            </a:r>
            <a:r>
              <a:rPr lang="en-US" b="0" i="0" dirty="0" err="1">
                <a:effectLst/>
              </a:rPr>
              <a:t>sa</a:t>
            </a:r>
            <a:r>
              <a:rPr lang="en-US" b="0" i="0" dirty="0">
                <a:effectLst/>
              </a:rPr>
              <a:t> </a:t>
            </a:r>
            <a:r>
              <a:rPr lang="en-US" b="0" i="0" dirty="0" err="1">
                <a:effectLst/>
              </a:rPr>
              <a:t>članom</a:t>
            </a:r>
            <a:r>
              <a:rPr lang="en-US" b="0" i="0" dirty="0">
                <a:effectLst/>
              </a:rPr>
              <a:t> 198. </a:t>
            </a:r>
            <a:r>
              <a:rPr lang="sr-Latn-BA" dirty="0"/>
              <a:t>ZOR</a:t>
            </a:r>
            <a:endParaRPr lang="en-US" b="0" i="0" dirty="0">
              <a:effectLst/>
            </a:endParaRPr>
          </a:p>
          <a:p>
            <a:endParaRPr lang="en-US" dirty="0"/>
          </a:p>
        </p:txBody>
      </p:sp>
    </p:spTree>
    <p:extLst>
      <p:ext uri="{BB962C8B-B14F-4D97-AF65-F5344CB8AC3E}">
        <p14:creationId xmlns:p14="http://schemas.microsoft.com/office/powerpoint/2010/main" val="249962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1087</TotalTime>
  <Words>4274</Words>
  <Application>Microsoft Office PowerPoint</Application>
  <PresentationFormat>On-screen Show (4:3)</PresentationFormat>
  <Paragraphs>215</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Praktična rješenja spornih pitanja  iz oblasti radnih odnosa i zaštite na radu  sa posebnim osvrtom na postupanje inspekcije rada i pregledom aktuelne sudske prakse </vt:lpstr>
      <vt:lpstr>PowerPoint Presentation</vt:lpstr>
      <vt:lpstr>PowerPoint Presentation</vt:lpstr>
      <vt:lpstr>PowerPoint Presentation</vt:lpstr>
      <vt:lpstr>PowerPoint Presentation</vt:lpstr>
      <vt:lpstr>PowerPoint Presentation</vt:lpstr>
      <vt:lpstr>PowerPoint Presentation</vt:lpstr>
      <vt:lpstr>Vrste i trajanje ugovora o radu član 33-50 ZOR</vt:lpstr>
      <vt:lpstr>PowerPoint Presentation</vt:lpstr>
      <vt:lpstr>PowerPoint Presentation</vt:lpstr>
      <vt:lpstr>PowerPoint Presentation</vt:lpstr>
      <vt:lpstr>PowerPoint Presentation</vt:lpstr>
      <vt:lpstr>Probni rad</vt:lpstr>
      <vt:lpstr>Rad pripravnika</vt:lpstr>
      <vt:lpstr>PowerPoint Presentation</vt:lpstr>
      <vt:lpstr>Radno vrijeme, odmor i odsustva član 56-78 ZOR-a</vt:lpstr>
      <vt:lpstr>Puno radno vrijeme </vt:lpstr>
      <vt:lpstr>Nepuno radno vrijeme</vt:lpstr>
      <vt:lpstr>Skraćeno radno vrijeme</vt:lpstr>
      <vt:lpstr>Prekovremeni rad</vt:lpstr>
      <vt:lpstr>PowerPoint Presentation</vt:lpstr>
      <vt:lpstr>PowerPoint Presentation</vt:lpstr>
      <vt:lpstr>PowerPoint Presentation</vt:lpstr>
      <vt:lpstr>Vođenje evidencije o prisustvu radnika na radu </vt:lpstr>
      <vt:lpstr>PowerPoint Presentation</vt:lpstr>
      <vt:lpstr>Plate, naknade plate i najniža plata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Marko Bozovic</cp:lastModifiedBy>
  <cp:revision>70</cp:revision>
  <dcterms:created xsi:type="dcterms:W3CDTF">2019-04-24T11:33:41Z</dcterms:created>
  <dcterms:modified xsi:type="dcterms:W3CDTF">2024-03-25T10:12:23Z</dcterms:modified>
</cp:coreProperties>
</file>