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301" r:id="rId5"/>
    <p:sldId id="259" r:id="rId6"/>
    <p:sldId id="260" r:id="rId7"/>
    <p:sldId id="261" r:id="rId8"/>
    <p:sldId id="262" r:id="rId9"/>
    <p:sldId id="264" r:id="rId10"/>
    <p:sldId id="302" r:id="rId11"/>
    <p:sldId id="265" r:id="rId12"/>
    <p:sldId id="303" r:id="rId13"/>
    <p:sldId id="266" r:id="rId14"/>
    <p:sldId id="304" r:id="rId15"/>
    <p:sldId id="267" r:id="rId16"/>
    <p:sldId id="305" r:id="rId17"/>
    <p:sldId id="317" r:id="rId18"/>
    <p:sldId id="318" r:id="rId19"/>
    <p:sldId id="319" r:id="rId20"/>
    <p:sldId id="320" r:id="rId21"/>
    <p:sldId id="274" r:id="rId22"/>
    <p:sldId id="275" r:id="rId23"/>
    <p:sldId id="278" r:id="rId24"/>
    <p:sldId id="277" r:id="rId25"/>
    <p:sldId id="276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307" r:id="rId35"/>
    <p:sldId id="309" r:id="rId36"/>
    <p:sldId id="306" r:id="rId37"/>
    <p:sldId id="310" r:id="rId38"/>
    <p:sldId id="311" r:id="rId39"/>
    <p:sldId id="312" r:id="rId40"/>
    <p:sldId id="308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313" r:id="rId49"/>
    <p:sldId id="314" r:id="rId50"/>
    <p:sldId id="315" r:id="rId51"/>
    <p:sldId id="294" r:id="rId52"/>
    <p:sldId id="295" r:id="rId53"/>
    <p:sldId id="296" r:id="rId54"/>
    <p:sldId id="297" r:id="rId55"/>
    <p:sldId id="298" r:id="rId56"/>
    <p:sldId id="299" r:id="rId57"/>
    <p:sldId id="316" r:id="rId58"/>
    <p:sldId id="300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FBF5-2EA4-428B-B3E2-E425E4BEFE6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mailto:antonije.zivkovic@lanaco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069" y="1147155"/>
            <a:ext cx="8819804" cy="2709949"/>
          </a:xfrm>
        </p:spPr>
        <p:txBody>
          <a:bodyPr>
            <a:noAutofit/>
          </a:bodyPr>
          <a:lstStyle/>
          <a:p>
            <a:r>
              <a:rPr lang="en-US" sz="3200" b="1" i="1" dirty="0">
                <a:latin typeface="+mn-lt"/>
                <a:cs typeface="Arial" panose="020B0604020202020204" pitchFamily="34" charset="0"/>
              </a:rPr>
              <a:t>PRAKTI</a:t>
            </a:r>
            <a:r>
              <a:rPr lang="sr-Latn-BA" sz="3200" b="1" i="1" dirty="0">
                <a:latin typeface="+mn-lt"/>
                <a:cs typeface="Arial" panose="020B0604020202020204" pitchFamily="34" charset="0"/>
              </a:rPr>
              <a:t>Č</a:t>
            </a:r>
            <a:r>
              <a:rPr lang="en-US" sz="3200" b="1" i="1" dirty="0">
                <a:latin typeface="+mn-lt"/>
                <a:cs typeface="Arial" panose="020B0604020202020204" pitchFamily="34" charset="0"/>
              </a:rPr>
              <a:t>NA RJE</a:t>
            </a:r>
            <a:r>
              <a:rPr lang="sr-Latn-BA" sz="3200" b="1" i="1" dirty="0">
                <a:latin typeface="+mn-lt"/>
                <a:cs typeface="Arial" panose="020B0604020202020204" pitchFamily="34" charset="0"/>
              </a:rPr>
              <a:t>ŠENJA SPORNIH PITANJA </a:t>
            </a:r>
            <a:br>
              <a:rPr lang="sr-Latn-BA" sz="3200" b="1" i="1" dirty="0">
                <a:latin typeface="+mn-lt"/>
                <a:cs typeface="Arial" panose="020B0604020202020204" pitchFamily="34" charset="0"/>
              </a:rPr>
            </a:br>
            <a:r>
              <a:rPr lang="sr-Latn-BA" sz="3200" b="1" i="1" dirty="0">
                <a:latin typeface="+mn-lt"/>
                <a:cs typeface="Arial" panose="020B0604020202020204" pitchFamily="34" charset="0"/>
              </a:rPr>
              <a:t>IZ OBLASTI </a:t>
            </a:r>
            <a:r>
              <a:rPr lang="sr-Latn-BA" sz="3200" b="1" i="1" u="sng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RADNIH ODNOSA</a:t>
            </a:r>
            <a:r>
              <a:rPr lang="sr-Latn-BA" sz="3200" b="1" i="1" u="sng" dirty="0">
                <a:latin typeface="+mn-lt"/>
                <a:cs typeface="Arial" panose="020B0604020202020204" pitchFamily="34" charset="0"/>
              </a:rPr>
              <a:t> </a:t>
            </a:r>
            <a:r>
              <a:rPr lang="sr-Latn-BA" sz="3200" b="1" i="1" dirty="0">
                <a:latin typeface="+mn-lt"/>
                <a:cs typeface="Arial" panose="020B0604020202020204" pitchFamily="34" charset="0"/>
              </a:rPr>
              <a:t>I ZAŠTITE NA RADU</a:t>
            </a:r>
            <a:br>
              <a:rPr lang="sr-Latn-BA" sz="3200" b="1" i="1" dirty="0">
                <a:latin typeface="+mn-lt"/>
                <a:cs typeface="Arial" panose="020B0604020202020204" pitchFamily="34" charset="0"/>
              </a:rPr>
            </a:br>
            <a:r>
              <a:rPr lang="sr-Latn-BA" sz="3200" b="1" i="1" dirty="0">
                <a:latin typeface="+mn-lt"/>
                <a:cs typeface="Arial" panose="020B0604020202020204" pitchFamily="34" charset="0"/>
              </a:rPr>
              <a:t>SA POSEBNIM OSVRTOM NA POSTUPANJE INSPEKCIJE RADA I PREGLEDOM AKTUELNE SUDSKE PRAKSE </a:t>
            </a:r>
            <a:endParaRPr lang="en-US" sz="3200" b="1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" y="4123113"/>
            <a:ext cx="8917998" cy="2515812"/>
          </a:xfrm>
        </p:spPr>
        <p:txBody>
          <a:bodyPr>
            <a:normAutofit fontScale="92500"/>
          </a:bodyPr>
          <a:lstStyle/>
          <a:p>
            <a:pPr algn="l"/>
            <a:r>
              <a:rPr lang="sr-Latn-BA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Edukator: </a:t>
            </a:r>
          </a:p>
          <a:p>
            <a:endParaRPr lang="sr-Latn-B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Latn-BA" sz="2900" b="1" dirty="0">
                <a:latin typeface="Arial" panose="020B0604020202020204" pitchFamily="34" charset="0"/>
                <a:cs typeface="Arial" panose="020B0604020202020204" pitchFamily="34" charset="0"/>
              </a:rPr>
              <a:t>1. Antonije Živković</a:t>
            </a:r>
            <a:r>
              <a:rPr lang="sr-Latn-BA" sz="29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BA" i="1" dirty="0">
                <a:latin typeface="Arial" panose="020B0604020202020204" pitchFamily="34" charset="0"/>
                <a:cs typeface="Arial" panose="020B0604020202020204" pitchFamily="34" charset="0"/>
              </a:rPr>
              <a:t>master pravnik sa položenim pravosudnim ispitom i stručnim ispitom za zastupnika za industrijsko vlasništvo</a:t>
            </a:r>
            <a:r>
              <a:rPr lang="sr-Latn-BA" dirty="0">
                <a:latin typeface="Arial" panose="020B0604020202020204" pitchFamily="34" charset="0"/>
                <a:cs typeface="Arial" panose="020B0604020202020204" pitchFamily="34" charset="0"/>
              </a:rPr>
              <a:t> pred Institutom za intelektualnu svojinu BIH;</a:t>
            </a:r>
          </a:p>
          <a:p>
            <a:pPr algn="just"/>
            <a:r>
              <a:rPr lang="sr-Latn-BA" u="sng" dirty="0">
                <a:latin typeface="Arial" panose="020B0604020202020204" pitchFamily="34" charset="0"/>
                <a:cs typeface="Arial" panose="020B0604020202020204" pitchFamily="34" charset="0"/>
              </a:rPr>
              <a:t>Menadžer sektora za pravne poslove LANACO d.o.o. Banja Luka </a:t>
            </a:r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05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207" y="1088967"/>
            <a:ext cx="7340138" cy="465513"/>
          </a:xfrm>
        </p:spPr>
        <p:txBody>
          <a:bodyPr>
            <a:noAutofit/>
          </a:bodyPr>
          <a:lstStyle/>
          <a:p>
            <a:pPr algn="ctr"/>
            <a:r>
              <a:rPr lang="sr-Latn-BA" sz="3200" b="1" dirty="0"/>
              <a:t>1. </a:t>
            </a:r>
            <a:r>
              <a:rPr lang="en-US" sz="3200" b="1" dirty="0"/>
              <a:t>UGOVOR O DJELU</a:t>
            </a:r>
            <a:r>
              <a:rPr lang="sr-Latn-BA" sz="3200" b="1" dirty="0"/>
              <a:t> – poreski aspekt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03" y="1670857"/>
            <a:ext cx="8886304" cy="5104015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94000"/>
              </a:lnSpc>
              <a:spcBef>
                <a:spcPts val="0"/>
              </a:spcBef>
              <a:spcAft>
                <a:spcPts val="500"/>
              </a:spcAft>
              <a:buClr>
                <a:srgbClr val="3891A7"/>
              </a:buClr>
              <a:buSzPts val="2000"/>
              <a:buNone/>
              <a:tabLst>
                <a:tab pos="1112520" algn="l"/>
              </a:tabLst>
            </a:pPr>
            <a:r>
              <a:rPr lang="en-US" sz="1900" b="1" dirty="0">
                <a:ea typeface="Corbel" panose="020B0503020204020204" pitchFamily="34" charset="0"/>
                <a:cs typeface="Corbel" panose="020B0503020204020204" pitchFamily="34" charset="0"/>
              </a:rPr>
              <a:t>1. </a:t>
            </a:r>
            <a:r>
              <a:rPr lang="en-US" sz="1900" b="1" dirty="0" err="1">
                <a:ea typeface="Corbel" panose="020B0503020204020204" pitchFamily="34" charset="0"/>
                <a:cs typeface="Corbel" panose="020B0503020204020204" pitchFamily="34" charset="0"/>
              </a:rPr>
              <a:t>Zakon</a:t>
            </a:r>
            <a:r>
              <a:rPr lang="en-US" sz="1900" b="1" dirty="0">
                <a:ea typeface="Corbel" panose="020B0503020204020204" pitchFamily="34" charset="0"/>
                <a:cs typeface="Corbel" panose="020B0503020204020204" pitchFamily="34" charset="0"/>
              </a:rPr>
              <a:t> o </a:t>
            </a:r>
            <a:r>
              <a:rPr lang="en-US" sz="1900" b="1" dirty="0" err="1">
                <a:ea typeface="Corbel" panose="020B0503020204020204" pitchFamily="34" charset="0"/>
                <a:cs typeface="Corbel" panose="020B0503020204020204" pitchFamily="34" charset="0"/>
              </a:rPr>
              <a:t>porezu</a:t>
            </a:r>
            <a:r>
              <a:rPr lang="en-US" sz="1900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900" b="1" dirty="0" err="1">
                <a:ea typeface="Corbel" panose="020B0503020204020204" pitchFamily="34" charset="0"/>
                <a:cs typeface="Corbel" panose="020B0503020204020204" pitchFamily="34" charset="0"/>
              </a:rPr>
              <a:t>na</a:t>
            </a:r>
            <a:r>
              <a:rPr lang="en-US" sz="1900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900" b="1" dirty="0" err="1">
                <a:ea typeface="Corbel" panose="020B0503020204020204" pitchFamily="34" charset="0"/>
                <a:cs typeface="Corbel" panose="020B0503020204020204" pitchFamily="34" charset="0"/>
              </a:rPr>
              <a:t>dohodak</a:t>
            </a:r>
            <a:r>
              <a:rPr lang="sr-Latn-BA" sz="1900" b="1" dirty="0">
                <a:ea typeface="Corbel" panose="020B0503020204020204" pitchFamily="34" charset="0"/>
                <a:cs typeface="Corbel" panose="020B0503020204020204" pitchFamily="34" charset="0"/>
              </a:rPr>
              <a:t>:</a:t>
            </a: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500"/>
              </a:spcAft>
              <a:buClr>
                <a:srgbClr val="3891A7"/>
              </a:buClr>
              <a:buSzPts val="2000"/>
              <a:tabLst>
                <a:tab pos="1112520" algn="l"/>
              </a:tabLst>
            </a:pPr>
            <a:r>
              <a:rPr lang="sr-Latn-BA" sz="1900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900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ostali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dohodak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prihodi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ostvareni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po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osnovu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obligacionih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ugovora) </a:t>
            </a:r>
            <a:endParaRPr lang="sr-Latn-BA" sz="19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500"/>
              </a:spcAft>
              <a:buClr>
                <a:srgbClr val="3891A7"/>
              </a:buClr>
              <a:buSzPts val="2000"/>
              <a:tabLst>
                <a:tab pos="1112520" algn="l"/>
              </a:tabLst>
            </a:pPr>
            <a:r>
              <a:rPr lang="sr-Latn-BA" sz="1900" dirty="0">
                <a:ea typeface="Verdana" panose="020B0604030504040204" pitchFamily="34" charset="0"/>
                <a:cs typeface="Verdana" panose="020B0604030504040204" pitchFamily="34" charset="0"/>
              </a:rPr>
              <a:t>     </a:t>
            </a:r>
            <a:r>
              <a:rPr lang="en-US" sz="19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porez</a:t>
            </a:r>
            <a:r>
              <a:rPr lang="en-US" sz="19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 13%</a:t>
            </a:r>
          </a:p>
          <a:p>
            <a:pPr algn="just">
              <a:lnSpc>
                <a:spcPct val="97000"/>
              </a:lnSpc>
              <a:spcBef>
                <a:spcPts val="0"/>
              </a:spcBef>
              <a:spcAft>
                <a:spcPts val="500"/>
              </a:spcAft>
              <a:buClr>
                <a:srgbClr val="3891A7"/>
              </a:buClr>
              <a:buSzPts val="2200"/>
              <a:tabLst>
                <a:tab pos="1385570" algn="l"/>
              </a:tabLst>
            </a:pP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Poreska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osnovica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ostalog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dohotka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predstavlja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razliku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između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prihoda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i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plaćenih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doprinosa</a:t>
            </a:r>
            <a:endParaRPr lang="en-US" sz="19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algn="just">
              <a:lnSpc>
                <a:spcPct val="94000"/>
              </a:lnSpc>
              <a:spcBef>
                <a:spcPts val="0"/>
              </a:spcBef>
              <a:spcAft>
                <a:spcPts val="500"/>
              </a:spcAft>
              <a:buClr>
                <a:srgbClr val="3891A7"/>
              </a:buClr>
              <a:buSzPts val="2000"/>
              <a:buNone/>
              <a:tabLst>
                <a:tab pos="1112520" algn="l"/>
              </a:tabLst>
            </a:pPr>
            <a:r>
              <a:rPr lang="en-US" sz="1900" b="1" dirty="0">
                <a:ea typeface="Corbel" panose="020B0503020204020204" pitchFamily="34" charset="0"/>
                <a:cs typeface="Corbel" panose="020B0503020204020204" pitchFamily="34" charset="0"/>
              </a:rPr>
              <a:t>2. </a:t>
            </a:r>
            <a:r>
              <a:rPr lang="en-US" sz="1900" b="1" dirty="0" err="1">
                <a:ea typeface="Corbel" panose="020B0503020204020204" pitchFamily="34" charset="0"/>
                <a:cs typeface="Corbel" panose="020B0503020204020204" pitchFamily="34" charset="0"/>
              </a:rPr>
              <a:t>Zakon</a:t>
            </a:r>
            <a:r>
              <a:rPr lang="en-US" sz="1900" b="1" dirty="0">
                <a:ea typeface="Corbel" panose="020B0503020204020204" pitchFamily="34" charset="0"/>
                <a:cs typeface="Corbel" panose="020B0503020204020204" pitchFamily="34" charset="0"/>
              </a:rPr>
              <a:t> o </a:t>
            </a:r>
            <a:r>
              <a:rPr lang="en-US" sz="1900" b="1" dirty="0" err="1">
                <a:ea typeface="Corbel" panose="020B0503020204020204" pitchFamily="34" charset="0"/>
                <a:cs typeface="Corbel" panose="020B0503020204020204" pitchFamily="34" charset="0"/>
              </a:rPr>
              <a:t>doprinosima</a:t>
            </a:r>
            <a:r>
              <a:rPr lang="en-US" sz="1900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900" dirty="0">
                <a:ea typeface="Corbel" panose="020B0503020204020204" pitchFamily="34" charset="0"/>
                <a:cs typeface="Corbel" panose="020B0503020204020204" pitchFamily="34" charset="0"/>
              </a:rPr>
              <a:t>- </a:t>
            </a:r>
            <a:r>
              <a:rPr lang="sr-Latn-BA" sz="1900" dirty="0">
                <a:ea typeface="Verdana" panose="020B0604030504040204" pitchFamily="34" charset="0"/>
                <a:cs typeface="Verdana" panose="020B0604030504040204" pitchFamily="34" charset="0"/>
              </a:rPr>
              <a:t>l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ice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koje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na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osnovu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ugovora o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djelu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ostvaruje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naknadu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dirty="0" err="1">
                <a:ea typeface="Verdana" panose="020B0604030504040204" pitchFamily="34" charset="0"/>
                <a:cs typeface="Verdana" panose="020B0604030504040204" pitchFamily="34" charset="0"/>
              </a:rPr>
              <a:t>obveznik</a:t>
            </a:r>
            <a:r>
              <a:rPr lang="en-US" sz="1900" dirty="0">
                <a:ea typeface="Verdana" panose="020B0604030504040204" pitchFamily="34" charset="0"/>
                <a:cs typeface="Verdana" panose="020B0604030504040204" pitchFamily="34" charset="0"/>
              </a:rPr>
              <a:t> je </a:t>
            </a:r>
            <a:r>
              <a:rPr lang="en-US" sz="1900" b="1" dirty="0" err="1">
                <a:ea typeface="Verdana" panose="020B0604030504040204" pitchFamily="34" charset="0"/>
                <a:cs typeface="Verdana" panose="020B0604030504040204" pitchFamily="34" charset="0"/>
              </a:rPr>
              <a:t>doprinosa</a:t>
            </a:r>
            <a:r>
              <a:rPr lang="en-US" sz="19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900" b="1" dirty="0" err="1">
                <a:ea typeface="Verdana" panose="020B0604030504040204" pitchFamily="34" charset="0"/>
                <a:cs typeface="Verdana" panose="020B0604030504040204" pitchFamily="34" charset="0"/>
              </a:rPr>
              <a:t>na</a:t>
            </a:r>
            <a:r>
              <a:rPr lang="en-US" sz="1900" b="1" dirty="0">
                <a:ea typeface="Verdana" panose="020B0604030504040204" pitchFamily="34" charset="0"/>
                <a:cs typeface="Verdana" panose="020B0604030504040204" pitchFamily="34" charset="0"/>
              </a:rPr>
              <a:t> PIO (18,5 %)</a:t>
            </a:r>
            <a:endParaRPr lang="sr-Latn-BA" sz="19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94000"/>
              </a:lnSpc>
              <a:spcBef>
                <a:spcPts val="0"/>
              </a:spcBef>
              <a:spcAft>
                <a:spcPts val="500"/>
              </a:spcAft>
              <a:buClr>
                <a:srgbClr val="3891A7"/>
              </a:buClr>
              <a:buSzPts val="2000"/>
              <a:tabLst>
                <a:tab pos="1112520" algn="l"/>
              </a:tabLst>
            </a:pPr>
            <a:r>
              <a:rPr lang="en-US" sz="1800" dirty="0" err="1">
                <a:solidFill>
                  <a:srgbClr val="FF0000"/>
                </a:solidFill>
                <a:ea typeface="Corbel" panose="020B0503020204020204" pitchFamily="34" charset="0"/>
                <a:cs typeface="Corbel" panose="020B0503020204020204" pitchFamily="34" charset="0"/>
              </a:rPr>
              <a:t>Ugovor</a:t>
            </a:r>
            <a:r>
              <a:rPr lang="en-US" sz="1800" dirty="0">
                <a:solidFill>
                  <a:srgbClr val="FF0000"/>
                </a:solidFill>
                <a:ea typeface="Corbel" panose="020B0503020204020204" pitchFamily="34" charset="0"/>
                <a:cs typeface="Corbel" panose="020B0503020204020204" pitchFamily="34" charset="0"/>
              </a:rPr>
              <a:t> o </a:t>
            </a:r>
            <a:r>
              <a:rPr lang="en-US" sz="1800" dirty="0" err="1">
                <a:solidFill>
                  <a:srgbClr val="FF0000"/>
                </a:solidFill>
                <a:ea typeface="Corbel" panose="020B0503020204020204" pitchFamily="34" charset="0"/>
                <a:cs typeface="Corbel" panose="020B0503020204020204" pitchFamily="34" charset="0"/>
              </a:rPr>
              <a:t>djelu</a:t>
            </a:r>
            <a:r>
              <a:rPr lang="en-US" sz="1800" dirty="0">
                <a:solidFill>
                  <a:srgbClr val="FF0000"/>
                </a:solidFill>
                <a:ea typeface="Corbel" panose="020B0503020204020204" pitchFamily="34" charset="0"/>
                <a:cs typeface="Corbel" panose="020B0503020204020204" pitchFamily="34" charset="0"/>
              </a:rPr>
              <a:t> – </a:t>
            </a:r>
            <a:r>
              <a:rPr lang="en-US" sz="1800" dirty="0" err="1">
                <a:solidFill>
                  <a:srgbClr val="FF0000"/>
                </a:solidFill>
                <a:ea typeface="Corbel" panose="020B0503020204020204" pitchFamily="34" charset="0"/>
                <a:cs typeface="Corbel" panose="020B0503020204020204" pitchFamily="34" charset="0"/>
              </a:rPr>
              <a:t>primjer</a:t>
            </a:r>
            <a:r>
              <a:rPr lang="sr-Latn-BA" sz="1800" dirty="0">
                <a:solidFill>
                  <a:srgbClr val="FF0000"/>
                </a:solidFill>
                <a:ea typeface="Corbel" panose="020B0503020204020204" pitchFamily="34" charset="0"/>
                <a:cs typeface="Corbel" panose="020B0503020204020204" pitchFamily="34" charset="0"/>
              </a:rPr>
              <a:t>: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Društvo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je sa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fizičkim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licem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zaključio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ugovoro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djelu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.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Ovim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ugovorom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fizičko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lice je u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obavezi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da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izvrši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popravke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na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stolariji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društva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.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Vrijednost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ugovorene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neto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naknade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koju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je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naručilac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obavezan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da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plati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i="1" dirty="0" err="1">
                <a:ea typeface="Corbel" panose="020B0503020204020204" pitchFamily="34" charset="0"/>
                <a:cs typeface="Corbel" panose="020B0503020204020204" pitchFamily="34" charset="0"/>
              </a:rPr>
              <a:t>izvršiocu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 je 1.000 </a:t>
            </a:r>
            <a:r>
              <a:rPr lang="hr-HR" sz="1800" i="1" dirty="0">
                <a:ea typeface="Corbel" panose="020B0503020204020204" pitchFamily="34" charset="0"/>
                <a:cs typeface="Corbel" panose="020B0503020204020204" pitchFamily="34" charset="0"/>
              </a:rPr>
              <a:t>KM.</a:t>
            </a:r>
            <a:endParaRPr lang="en-US" sz="1800" i="1" dirty="0">
              <a:ea typeface="Corbel" panose="020B0503020204020204" pitchFamily="34" charset="0"/>
              <a:cs typeface="Corbel" panose="020B0503020204020204" pitchFamily="34" charset="0"/>
            </a:endParaRPr>
          </a:p>
          <a:p>
            <a:pPr marL="342900" lvl="0" indent="-342900" algn="just">
              <a:lnSpc>
                <a:spcPct val="94000"/>
              </a:lnSpc>
              <a:spcBef>
                <a:spcPts val="0"/>
              </a:spcBef>
              <a:spcAft>
                <a:spcPts val="600"/>
              </a:spcAft>
              <a:buClr>
                <a:srgbClr val="3891A7"/>
              </a:buClr>
              <a:buSzPts val="2000"/>
              <a:tabLst>
                <a:tab pos="1120775" algn="l"/>
              </a:tabLst>
            </a:pPr>
            <a:r>
              <a:rPr lang="en-US" sz="1800" i="1" u="sng" dirty="0" err="1">
                <a:ea typeface="Corbel" panose="020B0503020204020204" pitchFamily="34" charset="0"/>
                <a:cs typeface="Corbel" panose="020B0503020204020204" pitchFamily="34" charset="0"/>
              </a:rPr>
              <a:t>Obračun</a:t>
            </a:r>
            <a:r>
              <a:rPr lang="en-US" sz="1800" i="1" dirty="0">
                <a:ea typeface="Corbel" panose="020B0503020204020204" pitchFamily="34" charset="0"/>
                <a:cs typeface="Corbel" panose="020B0503020204020204" pitchFamily="34" charset="0"/>
              </a:rPr>
              <a:t>:</a:t>
            </a:r>
            <a:endParaRPr lang="en-US" sz="1800" dirty="0">
              <a:ea typeface="Corbel" panose="020B0503020204020204" pitchFamily="34" charset="0"/>
              <a:cs typeface="Corbel" panose="020B0503020204020204" pitchFamily="34" charset="0"/>
            </a:endParaRPr>
          </a:p>
          <a:p>
            <a:pPr marL="342900" lvl="0" indent="-342900" algn="just">
              <a:lnSpc>
                <a:spcPct val="94000"/>
              </a:lnSpc>
              <a:spcBef>
                <a:spcPts val="0"/>
              </a:spcBef>
              <a:spcAft>
                <a:spcPts val="600"/>
              </a:spcAft>
              <a:buClr>
                <a:srgbClr val="3891A7"/>
              </a:buClr>
              <a:buSzPts val="2000"/>
              <a:tabLst>
                <a:tab pos="1120775" algn="l"/>
              </a:tabLst>
            </a:pPr>
            <a:r>
              <a:rPr lang="en-US" sz="1400" dirty="0">
                <a:ea typeface="Corbel" panose="020B0503020204020204" pitchFamily="34" charset="0"/>
                <a:cs typeface="Corbel" panose="020B0503020204020204" pitchFamily="34" charset="0"/>
              </a:rPr>
              <a:t>BP = N/0,70905</a:t>
            </a:r>
          </a:p>
          <a:p>
            <a:pPr marL="342900" lvl="0" indent="-342900" algn="just">
              <a:lnSpc>
                <a:spcPct val="94000"/>
              </a:lnSpc>
              <a:spcBef>
                <a:spcPts val="0"/>
              </a:spcBef>
              <a:spcAft>
                <a:spcPts val="600"/>
              </a:spcAft>
              <a:buClr>
                <a:srgbClr val="3891A7"/>
              </a:buClr>
              <a:buSzPts val="2000"/>
              <a:tabLst>
                <a:tab pos="1120775" algn="l"/>
              </a:tabLst>
            </a:pPr>
            <a:r>
              <a:rPr lang="en-US" sz="1800" b="1" dirty="0" err="1">
                <a:ea typeface="Corbel" panose="020B0503020204020204" pitchFamily="34" charset="0"/>
                <a:cs typeface="Corbel" panose="020B0503020204020204" pitchFamily="34" charset="0"/>
              </a:rPr>
              <a:t>Neto</a:t>
            </a:r>
            <a:r>
              <a:rPr lang="en-US" sz="1800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b="1" dirty="0" err="1">
                <a:ea typeface="Corbel" panose="020B0503020204020204" pitchFamily="34" charset="0"/>
                <a:cs typeface="Corbel" panose="020B0503020204020204" pitchFamily="34" charset="0"/>
              </a:rPr>
              <a:t>naknada</a:t>
            </a:r>
            <a:r>
              <a:rPr lang="en-US" sz="1800" b="1" dirty="0">
                <a:ea typeface="Corbel" panose="020B0503020204020204" pitchFamily="34" charset="0"/>
                <a:cs typeface="Corbel" panose="020B0503020204020204" pitchFamily="34" charset="0"/>
              </a:rPr>
              <a:t> 1.000 </a:t>
            </a:r>
            <a:r>
              <a:rPr lang="hr-HR" sz="1800" b="1" dirty="0">
                <a:ea typeface="Corbel" panose="020B0503020204020204" pitchFamily="34" charset="0"/>
                <a:cs typeface="Corbel" panose="020B0503020204020204" pitchFamily="34" charset="0"/>
              </a:rPr>
              <a:t>KM</a:t>
            </a:r>
            <a:endParaRPr lang="en-US" sz="1800" b="1" dirty="0">
              <a:ea typeface="Corbel" panose="020B0503020204020204" pitchFamily="34" charset="0"/>
              <a:cs typeface="Corbel" panose="020B0503020204020204" pitchFamily="34" charset="0"/>
            </a:endParaRPr>
          </a:p>
          <a:p>
            <a:pPr marL="342900" lvl="0" indent="-342900" algn="just">
              <a:lnSpc>
                <a:spcPct val="94000"/>
              </a:lnSpc>
              <a:spcBef>
                <a:spcPts val="0"/>
              </a:spcBef>
              <a:spcAft>
                <a:spcPts val="600"/>
              </a:spcAft>
              <a:buClr>
                <a:srgbClr val="3891A7"/>
              </a:buClr>
              <a:buSzPts val="2000"/>
              <a:tabLst>
                <a:tab pos="1120775" algn="l"/>
              </a:tabLst>
            </a:pPr>
            <a:r>
              <a:rPr lang="en-US" sz="1800" b="1" dirty="0" err="1">
                <a:ea typeface="Corbel" panose="020B0503020204020204" pitchFamily="34" charset="0"/>
                <a:cs typeface="Corbel" panose="020B0503020204020204" pitchFamily="34" charset="0"/>
              </a:rPr>
              <a:t>Bruto</a:t>
            </a:r>
            <a:r>
              <a:rPr lang="en-US" sz="1800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800" b="1" dirty="0" err="1">
                <a:ea typeface="Corbel" panose="020B0503020204020204" pitchFamily="34" charset="0"/>
                <a:cs typeface="Corbel" panose="020B0503020204020204" pitchFamily="34" charset="0"/>
              </a:rPr>
              <a:t>naknada</a:t>
            </a:r>
            <a:r>
              <a:rPr lang="en-US" sz="1800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1400" dirty="0">
                <a:ea typeface="Corbel" panose="020B0503020204020204" pitchFamily="34" charset="0"/>
                <a:cs typeface="Corbel" panose="020B0503020204020204" pitchFamily="34" charset="0"/>
              </a:rPr>
              <a:t>1.000/0,70905 = </a:t>
            </a:r>
            <a:r>
              <a:rPr lang="hr-HR" sz="1800" b="1" dirty="0">
                <a:ea typeface="Corbel" panose="020B0503020204020204" pitchFamily="34" charset="0"/>
                <a:cs typeface="Corbel" panose="020B0503020204020204" pitchFamily="34" charset="0"/>
              </a:rPr>
              <a:t>1.410,34 </a:t>
            </a:r>
            <a:r>
              <a:rPr lang="en-US" sz="1800" b="1" dirty="0">
                <a:ea typeface="Corbel" panose="020B0503020204020204" pitchFamily="34" charset="0"/>
                <a:cs typeface="Corbel" panose="020B0503020204020204" pitchFamily="34" charset="0"/>
              </a:rPr>
              <a:t>KM</a:t>
            </a:r>
          </a:p>
          <a:p>
            <a:pPr marL="342900" lvl="0" indent="-342900" algn="just">
              <a:lnSpc>
                <a:spcPct val="94000"/>
              </a:lnSpc>
              <a:spcBef>
                <a:spcPts val="0"/>
              </a:spcBef>
              <a:spcAft>
                <a:spcPts val="600"/>
              </a:spcAft>
              <a:buClr>
                <a:srgbClr val="3891A7"/>
              </a:buClr>
              <a:buSzPts val="2000"/>
              <a:tabLst>
                <a:tab pos="1120775" algn="l"/>
              </a:tabLst>
            </a:pPr>
            <a:r>
              <a:rPr lang="en-US" sz="1400" b="1" dirty="0" err="1">
                <a:ea typeface="Corbel" panose="020B0503020204020204" pitchFamily="34" charset="0"/>
                <a:cs typeface="Corbel" panose="020B0503020204020204" pitchFamily="34" charset="0"/>
              </a:rPr>
              <a:t>Doprinos</a:t>
            </a:r>
            <a:r>
              <a:rPr lang="en-US" sz="1400" b="1" dirty="0">
                <a:ea typeface="Corbel" panose="020B0503020204020204" pitchFamily="34" charset="0"/>
                <a:cs typeface="Corbel" panose="020B0503020204020204" pitchFamily="34" charset="0"/>
              </a:rPr>
              <a:t> za PIO </a:t>
            </a:r>
            <a:r>
              <a:rPr lang="en-US" sz="1400" dirty="0">
                <a:ea typeface="Corbel" panose="020B0503020204020204" pitchFamily="34" charset="0"/>
                <a:cs typeface="Corbel" panose="020B0503020204020204" pitchFamily="34" charset="0"/>
              </a:rPr>
              <a:t>= 1.410,34*18,5% = 260,91 KM</a:t>
            </a:r>
          </a:p>
          <a:p>
            <a:pPr marL="342900" lvl="0" indent="-342900" algn="just">
              <a:lnSpc>
                <a:spcPct val="94000"/>
              </a:lnSpc>
              <a:spcBef>
                <a:spcPts val="0"/>
              </a:spcBef>
              <a:spcAft>
                <a:spcPts val="600"/>
              </a:spcAft>
              <a:buClr>
                <a:srgbClr val="3891A7"/>
              </a:buClr>
              <a:buSzPts val="2000"/>
              <a:tabLst>
                <a:tab pos="1120775" algn="l"/>
              </a:tabLst>
            </a:pPr>
            <a:r>
              <a:rPr lang="en-US" sz="1400" dirty="0" err="1">
                <a:ea typeface="Corbel" panose="020B0503020204020204" pitchFamily="34" charset="0"/>
                <a:cs typeface="Corbel" panose="020B0503020204020204" pitchFamily="34" charset="0"/>
              </a:rPr>
              <a:t>Porez</a:t>
            </a:r>
            <a:r>
              <a:rPr lang="en-US" sz="1400" dirty="0">
                <a:ea typeface="Corbel" panose="020B0503020204020204" pitchFamily="34" charset="0"/>
                <a:cs typeface="Corbel" panose="020B0503020204020204" pitchFamily="34" charset="0"/>
              </a:rPr>
              <a:t> = (1.410,34-260,9</a:t>
            </a:r>
            <a:r>
              <a:rPr lang="sr-Latn-BA" sz="1400" dirty="0">
                <a:ea typeface="Corbel" panose="020B0503020204020204" pitchFamily="34" charset="0"/>
                <a:cs typeface="Corbel" panose="020B0503020204020204" pitchFamily="34" charset="0"/>
              </a:rPr>
              <a:t>1)</a:t>
            </a:r>
            <a:r>
              <a:rPr lang="en-US" sz="1400" dirty="0">
                <a:ea typeface="Corbel" panose="020B0503020204020204" pitchFamily="34" charset="0"/>
                <a:cs typeface="Corbel" panose="020B0503020204020204" pitchFamily="34" charset="0"/>
              </a:rPr>
              <a:t>*13% = 149,43 KM</a:t>
            </a:r>
          </a:p>
          <a:p>
            <a:pPr marL="342900" lvl="0" indent="-342900" algn="just">
              <a:lnSpc>
                <a:spcPct val="94000"/>
              </a:lnSpc>
              <a:spcBef>
                <a:spcPts val="0"/>
              </a:spcBef>
              <a:spcAft>
                <a:spcPts val="600"/>
              </a:spcAft>
              <a:buClr>
                <a:srgbClr val="3891A7"/>
              </a:buClr>
              <a:buSzPts val="2000"/>
              <a:tabLst>
                <a:tab pos="1120775" algn="l"/>
              </a:tabLst>
            </a:pPr>
            <a:r>
              <a:rPr lang="en-US" sz="1400" dirty="0" err="1">
                <a:ea typeface="Corbel" panose="020B0503020204020204" pitchFamily="34" charset="0"/>
                <a:cs typeface="Corbel" panose="020B0503020204020204" pitchFamily="34" charset="0"/>
              </a:rPr>
              <a:t>Provjera</a:t>
            </a:r>
            <a:r>
              <a:rPr lang="en-US" sz="1400" dirty="0">
                <a:ea typeface="Corbel" panose="020B0503020204020204" pitchFamily="34" charset="0"/>
                <a:cs typeface="Corbel" panose="020B0503020204020204" pitchFamily="34" charset="0"/>
              </a:rPr>
              <a:t> = 1,410,34 - 260,91 -149,43 = 1</a:t>
            </a:r>
            <a:r>
              <a:rPr lang="sr-Latn-BA" sz="1400" dirty="0">
                <a:ea typeface="Corbel" panose="020B0503020204020204" pitchFamily="34" charset="0"/>
                <a:cs typeface="Corbel" panose="020B0503020204020204" pitchFamily="34" charset="0"/>
              </a:rPr>
              <a:t>.</a:t>
            </a:r>
            <a:r>
              <a:rPr lang="en-US" sz="1400" dirty="0">
                <a:ea typeface="Corbel" panose="020B0503020204020204" pitchFamily="34" charset="0"/>
                <a:cs typeface="Corbel" panose="020B0503020204020204" pitchFamily="34" charset="0"/>
              </a:rPr>
              <a:t>000 KM</a:t>
            </a:r>
          </a:p>
          <a:p>
            <a:pPr marL="0" marR="0" indent="0" algn="just">
              <a:lnSpc>
                <a:spcPct val="94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1120775" algn="l"/>
              </a:tabLst>
            </a:pPr>
            <a:endParaRPr lang="en-US" sz="1400" dirty="0">
              <a:latin typeface="Corbel" panose="020B0503020204020204" pitchFamily="34" charset="0"/>
              <a:ea typeface="Corbel" panose="020B0503020204020204" pitchFamily="34" charset="0"/>
              <a:cs typeface="Corbel" panose="020B0503020204020204" pitchFamily="34" charset="0"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77145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F62F6-3BED-04A4-91EA-2516D1AA0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952" y="1097757"/>
            <a:ext cx="8357408" cy="1325563"/>
          </a:xfrm>
        </p:spPr>
        <p:txBody>
          <a:bodyPr>
            <a:normAutofit/>
          </a:bodyPr>
          <a:lstStyle/>
          <a:p>
            <a:pPr algn="ctr"/>
            <a:r>
              <a:rPr lang="sr-Latn-BA" sz="4000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2. Ugovor o stručnom osposobljavanju i usavršavanju</a:t>
            </a:r>
            <a:endParaRPr lang="en-US" sz="40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BE856-5D9A-C08E-3002-026DB1F13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16" y="2423320"/>
            <a:ext cx="8374034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 err="1">
                <a:cs typeface="Arial" panose="020B0604020202020204" pitchFamily="34" charset="0"/>
              </a:rPr>
              <a:t>Poslodavac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može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zaključiti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ugovor</a:t>
            </a:r>
            <a:r>
              <a:rPr lang="en-US" dirty="0">
                <a:cs typeface="Arial" panose="020B0604020202020204" pitchFamily="34" charset="0"/>
              </a:rPr>
              <a:t> o </a:t>
            </a:r>
            <a:r>
              <a:rPr lang="en-US" dirty="0" err="1">
                <a:cs typeface="Arial" panose="020B0604020202020204" pitchFamily="34" charset="0"/>
              </a:rPr>
              <a:t>stručnom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osposobljavanju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sa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licem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radi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obavljanja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pripravničkog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staža</a:t>
            </a:r>
            <a:r>
              <a:rPr lang="en-US" dirty="0">
                <a:cs typeface="Arial" panose="020B0604020202020204" pitchFamily="34" charset="0"/>
              </a:rPr>
              <a:t>, </a:t>
            </a:r>
            <a:r>
              <a:rPr lang="en-US" dirty="0" err="1">
                <a:cs typeface="Arial" panose="020B0604020202020204" pitchFamily="34" charset="0"/>
              </a:rPr>
              <a:t>odnosno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polaganja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stručnog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ispita</a:t>
            </a:r>
            <a:r>
              <a:rPr lang="en-US" dirty="0">
                <a:cs typeface="Arial" panose="020B0604020202020204" pitchFamily="34" charset="0"/>
              </a:rPr>
              <a:t>, </a:t>
            </a:r>
            <a:r>
              <a:rPr lang="en-US" dirty="0" err="1">
                <a:cs typeface="Arial" panose="020B0604020202020204" pitchFamily="34" charset="0"/>
              </a:rPr>
              <a:t>kad</a:t>
            </a:r>
            <a:r>
              <a:rPr lang="en-US" dirty="0">
                <a:cs typeface="Arial" panose="020B0604020202020204" pitchFamily="34" charset="0"/>
              </a:rPr>
              <a:t> je to </a:t>
            </a:r>
            <a:r>
              <a:rPr lang="en-US" dirty="0" err="1">
                <a:cs typeface="Arial" panose="020B0604020202020204" pitchFamily="34" charset="0"/>
              </a:rPr>
              <a:t>zakonom</a:t>
            </a:r>
            <a:r>
              <a:rPr lang="en-US" dirty="0">
                <a:cs typeface="Arial" panose="020B0604020202020204" pitchFamily="34" charset="0"/>
              </a:rPr>
              <a:t>/</a:t>
            </a:r>
            <a:r>
              <a:rPr lang="en-US" dirty="0" err="1">
                <a:cs typeface="Arial" panose="020B0604020202020204" pitchFamily="34" charset="0"/>
              </a:rPr>
              <a:t>drugim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propisom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predviđeno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kao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poseban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uslov</a:t>
            </a:r>
            <a:r>
              <a:rPr lang="en-US" dirty="0">
                <a:cs typeface="Arial" panose="020B0604020202020204" pitchFamily="34" charset="0"/>
              </a:rPr>
              <a:t> za </a:t>
            </a:r>
            <a:r>
              <a:rPr lang="en-US" dirty="0" err="1">
                <a:cs typeface="Arial" panose="020B0604020202020204" pitchFamily="34" charset="0"/>
              </a:rPr>
              <a:t>samostalan</a:t>
            </a:r>
            <a:r>
              <a:rPr lang="en-US" dirty="0">
                <a:cs typeface="Arial" panose="020B0604020202020204" pitchFamily="34" charset="0"/>
              </a:rPr>
              <a:t> rad u </a:t>
            </a:r>
            <a:r>
              <a:rPr lang="en-US" dirty="0" err="1">
                <a:cs typeface="Arial" panose="020B0604020202020204" pitchFamily="34" charset="0"/>
              </a:rPr>
              <a:t>struci</a:t>
            </a:r>
            <a:r>
              <a:rPr lang="en-US" dirty="0">
                <a:cs typeface="Arial" panose="020B0604020202020204" pitchFamily="34" charset="0"/>
              </a:rPr>
              <a:t>. </a:t>
            </a:r>
            <a:endParaRPr lang="sr-Latn-BA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cs typeface="Arial" panose="020B0604020202020204" pitchFamily="34" charset="0"/>
              </a:rPr>
              <a:t>•</a:t>
            </a:r>
            <a:r>
              <a:rPr lang="sr-Latn-BA" dirty="0">
                <a:cs typeface="Arial" panose="020B0604020202020204" pitchFamily="34" charset="0"/>
              </a:rPr>
              <a:t> Rad po ugovoru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sr-Latn-BA" i="1" dirty="0">
                <a:cs typeface="Arial" panose="020B0604020202020204" pitchFamily="34" charset="0"/>
              </a:rPr>
              <a:t>u</a:t>
            </a:r>
            <a:r>
              <a:rPr lang="en-US" i="1" dirty="0" err="1">
                <a:cs typeface="Arial" panose="020B0604020202020204" pitchFamily="34" charset="0"/>
              </a:rPr>
              <a:t>računava</a:t>
            </a:r>
            <a:r>
              <a:rPr lang="en-US" i="1" dirty="0">
                <a:cs typeface="Arial" panose="020B0604020202020204" pitchFamily="34" charset="0"/>
              </a:rPr>
              <a:t> se u </a:t>
            </a:r>
            <a:r>
              <a:rPr lang="en-US" i="1" dirty="0" err="1">
                <a:cs typeface="Arial" panose="020B0604020202020204" pitchFamily="34" charset="0"/>
              </a:rPr>
              <a:t>radno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iskustvo</a:t>
            </a:r>
            <a:r>
              <a:rPr lang="en-US" i="1" dirty="0">
                <a:cs typeface="Arial" panose="020B0604020202020204" pitchFamily="34" charset="0"/>
              </a:rPr>
              <a:t>.</a:t>
            </a:r>
            <a:r>
              <a:rPr lang="en-US" dirty="0">
                <a:cs typeface="Arial" panose="020B0604020202020204" pitchFamily="34" charset="0"/>
              </a:rPr>
              <a:t> </a:t>
            </a:r>
            <a:endParaRPr lang="sr-Latn-BA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cs typeface="Arial" panose="020B0604020202020204" pitchFamily="34" charset="0"/>
              </a:rPr>
              <a:t>• </a:t>
            </a:r>
            <a:r>
              <a:rPr lang="en-US" dirty="0" err="1">
                <a:cs typeface="Arial" panose="020B0604020202020204" pitchFamily="34" charset="0"/>
              </a:rPr>
              <a:t>Poslodavac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može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obezbjediti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novčanu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naknadu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koja</a:t>
            </a:r>
            <a:r>
              <a:rPr lang="en-US" dirty="0">
                <a:cs typeface="Arial" panose="020B0604020202020204" pitchFamily="34" charset="0"/>
              </a:rPr>
              <a:t> se ne </a:t>
            </a:r>
            <a:r>
              <a:rPr lang="en-US" dirty="0" err="1">
                <a:cs typeface="Arial" panose="020B0604020202020204" pitchFamily="34" charset="0"/>
              </a:rPr>
              <a:t>smatra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platom</a:t>
            </a:r>
            <a:r>
              <a:rPr lang="en-US" dirty="0"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5233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53" y="1263534"/>
            <a:ext cx="8415597" cy="1064030"/>
          </a:xfrm>
        </p:spPr>
        <p:txBody>
          <a:bodyPr>
            <a:noAutofit/>
          </a:bodyPr>
          <a:lstStyle/>
          <a:p>
            <a:pPr algn="ctr"/>
            <a:r>
              <a:rPr lang="sr-Latn-BA" sz="3200" b="1" dirty="0"/>
              <a:t>2. Ugovor o stručnom osposobljavanju i usavršavanju poreski aspekti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633" y="2452255"/>
            <a:ext cx="8620298" cy="3923607"/>
          </a:xfrm>
        </p:spPr>
        <p:txBody>
          <a:bodyPr>
            <a:normAutofit lnSpcReduction="10000"/>
          </a:bodyPr>
          <a:lstStyle/>
          <a:p>
            <a:pPr marL="895350" indent="-285750">
              <a:lnSpc>
                <a:spcPct val="94000"/>
              </a:lnSpc>
              <a:spcBef>
                <a:spcPts val="0"/>
              </a:spcBef>
            </a:pPr>
            <a:r>
              <a:rPr lang="sr-Latn-BA" sz="2000" b="1" dirty="0">
                <a:ea typeface="Corbel" panose="020B0503020204020204" pitchFamily="34" charset="0"/>
                <a:cs typeface="Corbel" panose="020B0503020204020204" pitchFamily="34" charset="0"/>
              </a:rPr>
              <a:t>Z</a:t>
            </a:r>
            <a:r>
              <a:rPr lang="en-US" sz="2000" b="1" dirty="0" err="1">
                <a:ea typeface="Corbel" panose="020B0503020204020204" pitchFamily="34" charset="0"/>
                <a:cs typeface="Corbel" panose="020B0503020204020204" pitchFamily="34" charset="0"/>
              </a:rPr>
              <a:t>akon</a:t>
            </a:r>
            <a:r>
              <a:rPr lang="en-US" sz="2000" b="1" dirty="0">
                <a:ea typeface="Corbel" panose="020B0503020204020204" pitchFamily="34" charset="0"/>
                <a:cs typeface="Corbel" panose="020B0503020204020204" pitchFamily="34" charset="0"/>
              </a:rPr>
              <a:t> o </a:t>
            </a:r>
            <a:r>
              <a:rPr lang="en-US" sz="2000" b="1" dirty="0" err="1">
                <a:ea typeface="Corbel" panose="020B0503020204020204" pitchFamily="34" charset="0"/>
                <a:cs typeface="Corbel" panose="020B0503020204020204" pitchFamily="34" charset="0"/>
              </a:rPr>
              <a:t>doprinosima</a:t>
            </a:r>
            <a:r>
              <a:rPr lang="sr-Latn-BA" sz="2000" dirty="0">
                <a:ea typeface="Corbel" panose="020B0503020204020204" pitchFamily="34" charset="0"/>
                <a:cs typeface="Corbel" panose="020B0503020204020204" pitchFamily="34" charset="0"/>
              </a:rPr>
              <a:t>:</a:t>
            </a:r>
            <a:r>
              <a:rPr lang="en-US" sz="2000" dirty="0">
                <a:solidFill>
                  <a:srgbClr val="3891A7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Lice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koje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na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osnovu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ugovora o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stručnom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usavršavanju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i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osposobljavanju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, ne prima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naknadu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,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obveznik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je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doprinosa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na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PIO 4,5 % i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zdravstvo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hr-HR" sz="2000" dirty="0">
                <a:ea typeface="Corbel" panose="020B0503020204020204" pitchFamily="34" charset="0"/>
                <a:cs typeface="Corbel" panose="020B0503020204020204" pitchFamily="34" charset="0"/>
              </a:rPr>
              <a:t>10,2%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na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50%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prosječne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bruto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plate u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Republici</a:t>
            </a:r>
            <a:r>
              <a:rPr lang="sr-Latn-BA" sz="2000" dirty="0">
                <a:ea typeface="Corbel" panose="020B0503020204020204" pitchFamily="34" charset="0"/>
                <a:cs typeface="Corbel" panose="020B0503020204020204" pitchFamily="34" charset="0"/>
              </a:rPr>
              <a:t>. </a:t>
            </a:r>
          </a:p>
          <a:p>
            <a:pPr marL="609600" indent="0" algn="just">
              <a:lnSpc>
                <a:spcPct val="94000"/>
              </a:lnSpc>
              <a:spcBef>
                <a:spcPts val="0"/>
              </a:spcBef>
              <a:buNone/>
            </a:pPr>
            <a:endParaRPr lang="sr-Latn-BA" sz="2000" dirty="0">
              <a:ea typeface="Corbel" panose="020B0503020204020204" pitchFamily="34" charset="0"/>
              <a:cs typeface="Corbel" panose="020B0503020204020204" pitchFamily="34" charset="0"/>
            </a:endParaRPr>
          </a:p>
          <a:p>
            <a:pPr marL="609600" indent="0" algn="just">
              <a:lnSpc>
                <a:spcPct val="94000"/>
              </a:lnSpc>
              <a:spcBef>
                <a:spcPts val="0"/>
              </a:spcBef>
              <a:buNone/>
            </a:pPr>
            <a:r>
              <a:rPr lang="sr-Latn-BA" sz="2000" dirty="0">
                <a:ea typeface="Corbel" panose="020B0503020204020204" pitchFamily="34" charset="0"/>
                <a:cs typeface="Corbel" panose="020B0503020204020204" pitchFamily="34" charset="0"/>
              </a:rPr>
              <a:t>Primjer Ugovora o stručnom osposobljavanju i usavršavanju: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Društvo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je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zaključio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ugovor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o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pripravničkom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stažu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sa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fizičkim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licem</a:t>
            </a:r>
            <a:r>
              <a:rPr lang="en-US" sz="2000" dirty="0">
                <a:ea typeface="Corbel" panose="020B0503020204020204" pitchFamily="34" charset="0"/>
                <a:cs typeface="Corbel" panose="020B0503020204020204" pitchFamily="34" charset="0"/>
              </a:rPr>
              <a:t> bez </a:t>
            </a:r>
            <a:r>
              <a:rPr lang="en-US" sz="2000" dirty="0" err="1">
                <a:ea typeface="Corbel" panose="020B0503020204020204" pitchFamily="34" charset="0"/>
                <a:cs typeface="Corbel" panose="020B0503020204020204" pitchFamily="34" charset="0"/>
              </a:rPr>
              <a:t>naknade</a:t>
            </a:r>
            <a:r>
              <a:rPr lang="en-US" sz="2000" dirty="0">
                <a:ea typeface="Arial" panose="020B0604020202020204" pitchFamily="34" charset="0"/>
                <a:cs typeface="Corbel" panose="020B0503020204020204" pitchFamily="34" charset="0"/>
              </a:rPr>
              <a:t>.</a:t>
            </a:r>
            <a:endParaRPr lang="en-US" sz="2000" dirty="0">
              <a:ea typeface="Corbel" panose="020B0503020204020204" pitchFamily="34" charset="0"/>
              <a:cs typeface="Corbel" panose="020B0503020204020204" pitchFamily="34" charset="0"/>
            </a:endParaRPr>
          </a:p>
          <a:p>
            <a:pPr marL="342900" lvl="0" indent="-342900">
              <a:spcBef>
                <a:spcPts val="0"/>
              </a:spcBef>
              <a:buClr>
                <a:srgbClr val="3891A7"/>
              </a:buClr>
              <a:buSzPts val="2200"/>
              <a:buFont typeface="Arial" panose="020B0604020202020204" pitchFamily="34" charset="0"/>
              <a:buChar char="◦"/>
              <a:tabLst>
                <a:tab pos="1125220" algn="l"/>
              </a:tabLst>
            </a:pPr>
            <a:endParaRPr lang="sr-Latn-BA" sz="2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800100" lvl="1" indent="-342900">
              <a:spcBef>
                <a:spcPts val="0"/>
              </a:spcBef>
              <a:buClr>
                <a:srgbClr val="3891A7"/>
              </a:buClr>
              <a:buSzPts val="2200"/>
              <a:buFont typeface="Arial" panose="020B0604020202020204" pitchFamily="34" charset="0"/>
              <a:buChar char="◦"/>
              <a:tabLst>
                <a:tab pos="1125220" algn="l"/>
              </a:tabLst>
            </a:pPr>
            <a:r>
              <a:rPr lang="en-US" sz="2000" b="1" dirty="0" err="1">
                <a:ea typeface="Verdana" panose="020B0604030504040204" pitchFamily="34" charset="0"/>
                <a:cs typeface="Verdana" panose="020B0604030504040204" pitchFamily="34" charset="0"/>
              </a:rPr>
              <a:t>Obračun</a:t>
            </a:r>
            <a:r>
              <a:rPr lang="en-US" sz="2000" b="1" dirty="0">
                <a:ea typeface="Arial" panose="020B0604020202020204" pitchFamily="34" charset="0"/>
                <a:cs typeface="Verdana" panose="020B0604030504040204" pitchFamily="34" charset="0"/>
              </a:rPr>
              <a:t>:</a:t>
            </a:r>
            <a:endParaRPr lang="en-US" sz="20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800100" lvl="1" indent="-342900">
              <a:spcBef>
                <a:spcPts val="0"/>
              </a:spcBef>
              <a:buClr>
                <a:srgbClr val="3891A7"/>
              </a:buClr>
              <a:buSzPts val="2200"/>
              <a:buFont typeface="Arial" panose="020B0604020202020204" pitchFamily="34" charset="0"/>
              <a:buChar char="◦"/>
              <a:tabLst>
                <a:tab pos="1125220" algn="l"/>
              </a:tabLst>
            </a:pPr>
            <a:r>
              <a:rPr lang="en-US" sz="2000" dirty="0" err="1">
                <a:ea typeface="Verdana" panose="020B0604030504040204" pitchFamily="34" charset="0"/>
                <a:cs typeface="Verdana" panose="020B0604030504040204" pitchFamily="34" charset="0"/>
              </a:rPr>
              <a:t>Prosječna</a:t>
            </a:r>
            <a:r>
              <a:rPr lang="en-US" sz="2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dirty="0" err="1">
                <a:ea typeface="Verdana" panose="020B0604030504040204" pitchFamily="34" charset="0"/>
                <a:cs typeface="Verdana" panose="020B0604030504040204" pitchFamily="34" charset="0"/>
              </a:rPr>
              <a:t>bruto</a:t>
            </a:r>
            <a:r>
              <a:rPr lang="en-US" sz="2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dirty="0" err="1">
                <a:ea typeface="Verdana" panose="020B0604030504040204" pitchFamily="34" charset="0"/>
                <a:cs typeface="Verdana" panose="020B0604030504040204" pitchFamily="34" charset="0"/>
              </a:rPr>
              <a:t>plata</a:t>
            </a:r>
            <a:r>
              <a:rPr lang="en-US" sz="2000" dirty="0">
                <a:ea typeface="Verdana" panose="020B0604030504040204" pitchFamily="34" charset="0"/>
                <a:cs typeface="Verdana" panose="020B0604030504040204" pitchFamily="34" charset="0"/>
              </a:rPr>
              <a:t> 1.485KM</a:t>
            </a:r>
          </a:p>
          <a:p>
            <a:pPr marL="800100" lvl="1" indent="-342900">
              <a:spcBef>
                <a:spcPts val="0"/>
              </a:spcBef>
              <a:buClr>
                <a:srgbClr val="3891A7"/>
              </a:buClr>
              <a:buSzPts val="2200"/>
              <a:buFont typeface="Arial" panose="020B0604020202020204" pitchFamily="34" charset="0"/>
              <a:buChar char="◦"/>
              <a:tabLst>
                <a:tab pos="1125220" algn="l"/>
              </a:tabLst>
            </a:pPr>
            <a:r>
              <a:rPr lang="en-US" sz="2000" dirty="0" err="1">
                <a:ea typeface="Verdana" panose="020B0604030504040204" pitchFamily="34" charset="0"/>
                <a:cs typeface="Verdana" panose="020B0604030504040204" pitchFamily="34" charset="0"/>
              </a:rPr>
              <a:t>Doprinos</a:t>
            </a:r>
            <a:r>
              <a:rPr lang="en-US" sz="2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dirty="0">
                <a:ea typeface="Arial" panose="020B0604020202020204" pitchFamily="34" charset="0"/>
                <a:cs typeface="Verdana" panose="020B0604030504040204" pitchFamily="34" charset="0"/>
              </a:rPr>
              <a:t>= </a:t>
            </a:r>
            <a:r>
              <a:rPr lang="en-US" sz="2000" cap="small" dirty="0">
                <a:ea typeface="Verdana" panose="020B0604030504040204" pitchFamily="34" charset="0"/>
                <a:cs typeface="Verdana" panose="020B0604030504040204" pitchFamily="34" charset="0"/>
              </a:rPr>
              <a:t>0,5*PBP*0,045*</a:t>
            </a:r>
            <a:r>
              <a:rPr lang="sr-Latn-BA" sz="2000" cap="small" dirty="0">
                <a:ea typeface="Verdana" panose="020B0604030504040204" pitchFamily="34" charset="0"/>
                <a:cs typeface="Verdana" panose="020B0604030504040204" pitchFamily="34" charset="0"/>
              </a:rPr>
              <a:t>0</a:t>
            </a:r>
            <a:r>
              <a:rPr lang="en-US" sz="2000" cap="small" dirty="0">
                <a:ea typeface="Verdana" panose="020B0604030504040204" pitchFamily="34" charset="0"/>
                <a:cs typeface="Verdana" panose="020B0604030504040204" pitchFamily="34" charset="0"/>
              </a:rPr>
              <a:t>,102</a:t>
            </a:r>
            <a:endParaRPr lang="sr-Latn-BA" sz="2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800100" lvl="1" indent="-342900">
              <a:spcBef>
                <a:spcPts val="0"/>
              </a:spcBef>
              <a:buClr>
                <a:srgbClr val="3891A7"/>
              </a:buClr>
              <a:buSzPts val="2200"/>
              <a:buFont typeface="Arial" panose="020B0604020202020204" pitchFamily="34" charset="0"/>
              <a:buChar char="◦"/>
              <a:tabLst>
                <a:tab pos="1125220" algn="l"/>
              </a:tabLst>
            </a:pPr>
            <a:r>
              <a:rPr lang="en-US" sz="2000" dirty="0" err="1">
                <a:solidFill>
                  <a:srgbClr val="000000"/>
                </a:solidFill>
                <a:ea typeface="Microsoft Sans Serif" panose="020B0604020202020204" pitchFamily="34" charset="0"/>
              </a:rPr>
              <a:t>Doprinosi</a:t>
            </a:r>
            <a:r>
              <a:rPr lang="en-US" sz="2000" dirty="0">
                <a:solidFill>
                  <a:srgbClr val="000000"/>
                </a:solidFill>
                <a:ea typeface="Microsoft Sans Serif" panose="020B0604020202020204" pitchFamily="34" charset="0"/>
              </a:rPr>
              <a:t> = 340,81 KM</a:t>
            </a:r>
            <a:endParaRPr lang="sr-Latn-BA" sz="2000" dirty="0">
              <a:ea typeface="Corbel" panose="020B0503020204020204" pitchFamily="34" charset="0"/>
              <a:cs typeface="Corbel" panose="020B0503020204020204" pitchFamily="34" charset="0"/>
            </a:endParaRPr>
          </a:p>
          <a:p>
            <a:pPr marL="609600" indent="0" algn="just">
              <a:lnSpc>
                <a:spcPct val="9400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US" sz="1800" dirty="0">
              <a:ea typeface="Corbel" panose="020B0503020204020204" pitchFamily="34" charset="0"/>
              <a:cs typeface="Corbel" panose="020B0503020204020204" pitchFamily="34" charset="0"/>
            </a:endParaRPr>
          </a:p>
          <a:p>
            <a:pPr marL="0" indent="0">
              <a:buNone/>
            </a:pPr>
            <a:br>
              <a:rPr lang="en-US" sz="1400" dirty="0">
                <a:latin typeface="Corbel" panose="020B0503020204020204" pitchFamily="34" charset="0"/>
                <a:ea typeface="Corbel" panose="020B0503020204020204" pitchFamily="34" charset="0"/>
                <a:cs typeface="Corbel" panose="020B0503020204020204" pitchFamily="34" charset="0"/>
              </a:rPr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67471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ACCFC-C433-94A1-256C-DE57425E0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193" y="1088966"/>
            <a:ext cx="8695632" cy="1122219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>
                <a:latin typeface="+mn-lt"/>
                <a:cs typeface="Arial" panose="020B0604020202020204" pitchFamily="34" charset="0"/>
              </a:rPr>
              <a:t>3. Ugovor o obavljanju privremeni i povremeni poslova</a:t>
            </a:r>
            <a:endParaRPr lang="en-US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BE2D8-F914-87F8-F84C-89CED5189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313782"/>
            <a:ext cx="7886700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sr-Latn-BA" dirty="0"/>
              <a:t> Za obavljanje poslova koji</a:t>
            </a:r>
            <a:r>
              <a:rPr lang="en-US" dirty="0"/>
              <a:t> </a:t>
            </a:r>
            <a:r>
              <a:rPr lang="en-US" u="sng" dirty="0"/>
              <a:t>ne </a:t>
            </a:r>
            <a:r>
              <a:rPr lang="en-US" u="sng" dirty="0" err="1"/>
              <a:t>traju</a:t>
            </a:r>
            <a:r>
              <a:rPr lang="en-US" u="sng" dirty="0"/>
              <a:t> </a:t>
            </a:r>
            <a:r>
              <a:rPr lang="en-US" u="sng" dirty="0" err="1"/>
              <a:t>duže</a:t>
            </a:r>
            <a:r>
              <a:rPr lang="en-US" u="sng" dirty="0"/>
              <a:t> od 90 </a:t>
            </a:r>
            <a:r>
              <a:rPr lang="en-US" u="sng" dirty="0" err="1"/>
              <a:t>radnih</a:t>
            </a:r>
            <a:r>
              <a:rPr lang="en-US" u="sng" dirty="0"/>
              <a:t> dana</a:t>
            </a:r>
            <a:r>
              <a:rPr lang="en-US" dirty="0"/>
              <a:t> u </a:t>
            </a:r>
            <a:r>
              <a:rPr lang="en-US" dirty="0" err="1"/>
              <a:t>kalendarskoj</a:t>
            </a:r>
            <a:r>
              <a:rPr lang="en-US" dirty="0"/>
              <a:t> </a:t>
            </a:r>
            <a:r>
              <a:rPr lang="en-US" dirty="0" err="1"/>
              <a:t>godini</a:t>
            </a:r>
            <a:r>
              <a:rPr lang="sr-Latn-BA" dirty="0"/>
              <a:t> i</a:t>
            </a:r>
            <a:r>
              <a:rPr lang="en-US" dirty="0"/>
              <a:t> da ne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za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. </a:t>
            </a:r>
            <a:endParaRPr lang="sr-Latn-BA" dirty="0"/>
          </a:p>
          <a:p>
            <a:r>
              <a:rPr lang="en-US" dirty="0"/>
              <a:t>MOGU SE ZAKLJUČITI SA: </a:t>
            </a:r>
            <a:endParaRPr lang="sr-Latn-BA" dirty="0"/>
          </a:p>
          <a:p>
            <a:r>
              <a:rPr lang="en-US" dirty="0"/>
              <a:t>1) </a:t>
            </a:r>
            <a:r>
              <a:rPr lang="en-US" dirty="0" err="1"/>
              <a:t>nezaposlenim</a:t>
            </a:r>
            <a:r>
              <a:rPr lang="en-US" dirty="0"/>
              <a:t> </a:t>
            </a:r>
            <a:r>
              <a:rPr lang="en-US" dirty="0" err="1"/>
              <a:t>licem</a:t>
            </a:r>
            <a:r>
              <a:rPr lang="en-US" dirty="0"/>
              <a:t>; </a:t>
            </a:r>
            <a:endParaRPr lang="sr-Latn-BA" dirty="0"/>
          </a:p>
          <a:p>
            <a:r>
              <a:rPr lang="en-US" dirty="0"/>
              <a:t>2) </a:t>
            </a:r>
            <a:r>
              <a:rPr lang="en-US" dirty="0" err="1"/>
              <a:t>radnikom</a:t>
            </a:r>
            <a:r>
              <a:rPr lang="en-US" dirty="0"/>
              <a:t> koji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nepuno</a:t>
            </a:r>
            <a:r>
              <a:rPr lang="en-US" dirty="0"/>
              <a:t> </a:t>
            </a:r>
            <a:r>
              <a:rPr lang="en-US" dirty="0" err="1"/>
              <a:t>radno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, do </a:t>
            </a:r>
            <a:r>
              <a:rPr lang="en-US" dirty="0" err="1"/>
              <a:t>punog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; </a:t>
            </a:r>
            <a:endParaRPr lang="sr-Latn-BA" dirty="0"/>
          </a:p>
          <a:p>
            <a:r>
              <a:rPr lang="en-US" dirty="0"/>
              <a:t>3) </a:t>
            </a:r>
            <a:r>
              <a:rPr lang="en-US" dirty="0" err="1"/>
              <a:t>članom</a:t>
            </a:r>
            <a:r>
              <a:rPr lang="en-US" dirty="0"/>
              <a:t> </a:t>
            </a:r>
            <a:r>
              <a:rPr lang="en-US" dirty="0" err="1"/>
              <a:t>omladinske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studentske</a:t>
            </a:r>
            <a:r>
              <a:rPr lang="en-US" dirty="0"/>
              <a:t> </a:t>
            </a:r>
            <a:r>
              <a:rPr lang="en-US" dirty="0" err="1"/>
              <a:t>zadruge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; </a:t>
            </a:r>
            <a:endParaRPr lang="sr-Latn-BA" dirty="0"/>
          </a:p>
          <a:p>
            <a:r>
              <a:rPr lang="en-US" dirty="0"/>
              <a:t>4) </a:t>
            </a:r>
            <a:r>
              <a:rPr lang="en-US" dirty="0" err="1"/>
              <a:t>korisnikom</a:t>
            </a:r>
            <a:r>
              <a:rPr lang="en-US" dirty="0"/>
              <a:t> </a:t>
            </a:r>
            <a:r>
              <a:rPr lang="en-US" dirty="0" err="1"/>
              <a:t>starosne</a:t>
            </a:r>
            <a:r>
              <a:rPr lang="en-US" dirty="0"/>
              <a:t> </a:t>
            </a:r>
            <a:r>
              <a:rPr lang="en-US" dirty="0" err="1"/>
              <a:t>penzije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014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389" y="1080655"/>
            <a:ext cx="7999961" cy="1005840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/>
              <a:t>3. Ugovor o obavljanju privremenih i povremenih poslova – poreski aspekti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385" y="2277687"/>
            <a:ext cx="8520546" cy="4372494"/>
          </a:xfrm>
        </p:spPr>
        <p:txBody>
          <a:bodyPr>
            <a:normAutofit/>
          </a:bodyPr>
          <a:lstStyle/>
          <a:p>
            <a:pPr algn="just"/>
            <a:r>
              <a:rPr lang="sr-Latn-BA" sz="2200" dirty="0"/>
              <a:t>Primjer: </a:t>
            </a:r>
            <a:r>
              <a:rPr lang="en-US" sz="2200" i="1" dirty="0" err="1"/>
              <a:t>Društvo</a:t>
            </a:r>
            <a:r>
              <a:rPr lang="en-US" sz="2200" i="1" dirty="0"/>
              <a:t> je </a:t>
            </a:r>
            <a:r>
              <a:rPr lang="en-US" sz="2200" i="1" dirty="0" err="1"/>
              <a:t>zaključio</a:t>
            </a:r>
            <a:r>
              <a:rPr lang="en-US" sz="2200" i="1" dirty="0"/>
              <a:t> </a:t>
            </a:r>
            <a:r>
              <a:rPr lang="en-US" sz="2200" i="1" dirty="0" err="1"/>
              <a:t>ugovor</a:t>
            </a:r>
            <a:r>
              <a:rPr lang="en-US" sz="2200" i="1" dirty="0"/>
              <a:t> o </a:t>
            </a:r>
            <a:r>
              <a:rPr lang="en-US" sz="2200" i="1" dirty="0" err="1"/>
              <a:t>privremenim</a:t>
            </a:r>
            <a:r>
              <a:rPr lang="en-US" sz="2200" i="1" dirty="0"/>
              <a:t> i </a:t>
            </a:r>
            <a:r>
              <a:rPr lang="en-US" sz="2200" i="1" dirty="0" err="1"/>
              <a:t>povremenim</a:t>
            </a:r>
            <a:r>
              <a:rPr lang="en-US" sz="2200" i="1" dirty="0"/>
              <a:t> </a:t>
            </a:r>
            <a:r>
              <a:rPr lang="en-US" sz="2200" i="1" dirty="0" err="1"/>
              <a:t>poslovima</a:t>
            </a:r>
            <a:r>
              <a:rPr lang="en-US" sz="2200" i="1" dirty="0"/>
              <a:t> sa </a:t>
            </a:r>
            <a:r>
              <a:rPr lang="en-US" sz="2200" i="1" dirty="0" err="1"/>
              <a:t>fizičkim</a:t>
            </a:r>
            <a:r>
              <a:rPr lang="en-US" sz="2200" i="1" dirty="0"/>
              <a:t> </a:t>
            </a:r>
            <a:r>
              <a:rPr lang="en-US" sz="2200" i="1" dirty="0" err="1"/>
              <a:t>licem</a:t>
            </a:r>
            <a:r>
              <a:rPr lang="en-US" sz="2200" i="1" dirty="0"/>
              <a:t> za </a:t>
            </a:r>
            <a:r>
              <a:rPr lang="en-US" sz="2200" i="1" dirty="0" err="1"/>
              <a:t>pomoć</a:t>
            </a:r>
            <a:r>
              <a:rPr lang="en-US" sz="2200" i="1" dirty="0"/>
              <a:t> u </a:t>
            </a:r>
            <a:r>
              <a:rPr lang="en-US" sz="2200" i="1" dirty="0" err="1"/>
              <a:t>sređivanju</a:t>
            </a:r>
            <a:r>
              <a:rPr lang="en-US" sz="2200" i="1" dirty="0"/>
              <a:t> </a:t>
            </a:r>
            <a:r>
              <a:rPr lang="en-US" sz="2200" i="1" dirty="0" err="1"/>
              <a:t>arhive</a:t>
            </a:r>
            <a:r>
              <a:rPr lang="sr-Latn-BA" sz="2200" i="1" dirty="0"/>
              <a:t> književne kolekcije</a:t>
            </a:r>
            <a:r>
              <a:rPr lang="en-US" sz="2200" i="1" dirty="0"/>
              <a:t> u </a:t>
            </a:r>
            <a:r>
              <a:rPr lang="en-US" sz="2200" i="1" dirty="0" err="1"/>
              <a:t>trajanju</a:t>
            </a:r>
            <a:r>
              <a:rPr lang="en-US" sz="2200" i="1" dirty="0"/>
              <a:t> od 10 dana </a:t>
            </a:r>
            <a:r>
              <a:rPr lang="en-US" sz="2200" i="1" dirty="0" err="1"/>
              <a:t>po</a:t>
            </a:r>
            <a:r>
              <a:rPr lang="en-US" sz="2200" i="1" dirty="0"/>
              <a:t> </a:t>
            </a:r>
            <a:r>
              <a:rPr lang="en-US" sz="2200" i="1" dirty="0" err="1"/>
              <a:t>dva</a:t>
            </a:r>
            <a:r>
              <a:rPr lang="en-US" sz="2200" i="1" dirty="0"/>
              <a:t> </a:t>
            </a:r>
            <a:r>
              <a:rPr lang="en-US" sz="2200" i="1" dirty="0" err="1"/>
              <a:t>sata</a:t>
            </a:r>
            <a:r>
              <a:rPr lang="en-US" sz="2200" i="1" dirty="0"/>
              <a:t> u </a:t>
            </a:r>
            <a:r>
              <a:rPr lang="en-US" sz="2200" i="1" dirty="0" err="1"/>
              <a:t>iznosu</a:t>
            </a:r>
            <a:r>
              <a:rPr lang="en-US" sz="2200" i="1" dirty="0"/>
              <a:t> </a:t>
            </a:r>
            <a:r>
              <a:rPr lang="en-US" sz="2200" i="1" dirty="0" err="1"/>
              <a:t>neto</a:t>
            </a:r>
            <a:r>
              <a:rPr lang="en-US" sz="2200" i="1" dirty="0"/>
              <a:t> </a:t>
            </a:r>
            <a:r>
              <a:rPr lang="en-US" sz="2200" i="1" dirty="0" err="1"/>
              <a:t>naknade</a:t>
            </a:r>
            <a:r>
              <a:rPr lang="en-US" sz="2200" i="1" dirty="0"/>
              <a:t> od 2.000 KM. </a:t>
            </a:r>
            <a:r>
              <a:rPr lang="en-US" sz="2200" i="1" dirty="0" err="1"/>
              <a:t>Fizičko</a:t>
            </a:r>
            <a:r>
              <a:rPr lang="en-US" sz="2200" i="1" dirty="0"/>
              <a:t> lice je </a:t>
            </a:r>
            <a:r>
              <a:rPr lang="en-US" sz="2200" i="1" dirty="0" err="1"/>
              <a:t>korisnik</a:t>
            </a:r>
            <a:r>
              <a:rPr lang="en-US" sz="2200" i="1" dirty="0"/>
              <a:t> </a:t>
            </a:r>
            <a:r>
              <a:rPr lang="en-US" sz="2200" i="1" dirty="0" err="1"/>
              <a:t>starosne</a:t>
            </a:r>
            <a:r>
              <a:rPr lang="en-US" sz="2200" i="1" dirty="0"/>
              <a:t> </a:t>
            </a:r>
            <a:r>
              <a:rPr lang="en-US" sz="2200" i="1" dirty="0" err="1"/>
              <a:t>penzije</a:t>
            </a:r>
            <a:r>
              <a:rPr lang="en-US" sz="2200" i="1" dirty="0"/>
              <a:t>.</a:t>
            </a:r>
          </a:p>
          <a:p>
            <a:r>
              <a:rPr lang="en-US" dirty="0"/>
              <a:t>	</a:t>
            </a:r>
            <a:r>
              <a:rPr lang="en-US" dirty="0" err="1"/>
              <a:t>Obračun</a:t>
            </a:r>
            <a:r>
              <a:rPr lang="en-US" dirty="0"/>
              <a:t>:</a:t>
            </a:r>
          </a:p>
          <a:p>
            <a:r>
              <a:rPr lang="en-US" dirty="0"/>
              <a:t>	</a:t>
            </a:r>
            <a:r>
              <a:rPr lang="en-US" b="1" dirty="0" err="1"/>
              <a:t>Neto</a:t>
            </a:r>
            <a:r>
              <a:rPr lang="en-US" b="1" dirty="0"/>
              <a:t> </a:t>
            </a:r>
            <a:r>
              <a:rPr lang="en-US" b="1" dirty="0" err="1"/>
              <a:t>naknada</a:t>
            </a:r>
            <a:r>
              <a:rPr lang="en-US" b="1" dirty="0"/>
              <a:t> 2.000 KM</a:t>
            </a:r>
          </a:p>
          <a:p>
            <a:r>
              <a:rPr lang="en-US" dirty="0"/>
              <a:t>	</a:t>
            </a:r>
            <a:r>
              <a:rPr lang="en-US" b="1" dirty="0" err="1"/>
              <a:t>Bruto</a:t>
            </a:r>
            <a:r>
              <a:rPr lang="en-US" b="1" dirty="0"/>
              <a:t> </a:t>
            </a:r>
            <a:r>
              <a:rPr lang="en-US" b="1" dirty="0" err="1"/>
              <a:t>naknada</a:t>
            </a:r>
            <a:r>
              <a:rPr lang="en-US" b="1" dirty="0"/>
              <a:t> </a:t>
            </a:r>
            <a:r>
              <a:rPr lang="en-US" dirty="0"/>
              <a:t>2.000/0,62031 = </a:t>
            </a:r>
            <a:r>
              <a:rPr lang="en-US" b="1" dirty="0"/>
              <a:t>3.224,19 KM</a:t>
            </a:r>
          </a:p>
          <a:p>
            <a:r>
              <a:rPr lang="en-US" dirty="0"/>
              <a:t>	</a:t>
            </a:r>
            <a:r>
              <a:rPr lang="en-US" dirty="0" err="1"/>
              <a:t>Doprinosi</a:t>
            </a:r>
            <a:r>
              <a:rPr lang="en-US" dirty="0"/>
              <a:t> = 3. 224,19*28,7% KM = 925,34</a:t>
            </a:r>
          </a:p>
          <a:p>
            <a:r>
              <a:rPr lang="en-US" dirty="0"/>
              <a:t>	</a:t>
            </a:r>
            <a:r>
              <a:rPr lang="en-US" dirty="0" err="1"/>
              <a:t>Porez</a:t>
            </a:r>
            <a:r>
              <a:rPr lang="en-US" dirty="0"/>
              <a:t> = 298,85 KM</a:t>
            </a:r>
          </a:p>
          <a:p>
            <a:r>
              <a:rPr lang="en-US" dirty="0"/>
              <a:t>	</a:t>
            </a:r>
            <a:r>
              <a:rPr lang="en-US" dirty="0" err="1"/>
              <a:t>Provjera</a:t>
            </a:r>
            <a:r>
              <a:rPr lang="en-US" dirty="0"/>
              <a:t> = 3.224,19 - 925,34-298,85 = 2.000 KM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415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64E0B-9FF3-DF06-A2EA-092206EAA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89462"/>
            <a:ext cx="7725641" cy="872836"/>
          </a:xfrm>
        </p:spPr>
        <p:txBody>
          <a:bodyPr/>
          <a:lstStyle/>
          <a:p>
            <a:pPr algn="ctr"/>
            <a:r>
              <a:rPr lang="sr-Latn-BA" b="1" dirty="0">
                <a:latin typeface="+mn-lt"/>
              </a:rPr>
              <a:t>    4. Ugovor o dopunskom radu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DA300-70B8-EBED-EC1A-BF2AE3707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695" y="2086495"/>
            <a:ext cx="8611985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Radnik</a:t>
            </a:r>
            <a:r>
              <a:rPr lang="en-US" dirty="0"/>
              <a:t> koji je </a:t>
            </a:r>
            <a:r>
              <a:rPr lang="en-US" dirty="0" err="1"/>
              <a:t>zaključio</a:t>
            </a:r>
            <a:r>
              <a:rPr lang="en-US" dirty="0"/>
              <a:t> </a:t>
            </a:r>
            <a:r>
              <a:rPr lang="en-US" b="1" dirty="0" err="1"/>
              <a:t>ugovor</a:t>
            </a:r>
            <a:r>
              <a:rPr lang="en-US" b="1" dirty="0"/>
              <a:t> o </a:t>
            </a:r>
            <a:r>
              <a:rPr lang="en-US" b="1" dirty="0" err="1"/>
              <a:t>radu</a:t>
            </a:r>
            <a:r>
              <a:rPr lang="en-US" b="1" dirty="0"/>
              <a:t> s punim </a:t>
            </a:r>
            <a:r>
              <a:rPr lang="en-US" b="1" dirty="0" err="1"/>
              <a:t>radnim</a:t>
            </a:r>
            <a:r>
              <a:rPr lang="en-US" b="1" dirty="0"/>
              <a:t> </a:t>
            </a:r>
            <a:r>
              <a:rPr lang="en-US" b="1" dirty="0" err="1"/>
              <a:t>vremenom</a:t>
            </a:r>
            <a:r>
              <a:rPr lang="en-US" b="1" dirty="0"/>
              <a:t> </a:t>
            </a:r>
            <a:r>
              <a:rPr lang="en-US" u="sng" dirty="0" err="1"/>
              <a:t>može</a:t>
            </a:r>
            <a:r>
              <a:rPr lang="en-US" u="sng" dirty="0"/>
              <a:t> bez </a:t>
            </a:r>
            <a:r>
              <a:rPr lang="en-US" u="sng" dirty="0" err="1"/>
              <a:t>saglasnosti</a:t>
            </a:r>
            <a:r>
              <a:rPr lang="en-US" u="sng" dirty="0"/>
              <a:t> </a:t>
            </a:r>
            <a:r>
              <a:rPr lang="en-US" u="sng" dirty="0" err="1"/>
              <a:t>poslodavca</a:t>
            </a:r>
            <a:r>
              <a:rPr lang="en-US" dirty="0"/>
              <a:t>, da </a:t>
            </a:r>
            <a:r>
              <a:rPr lang="en-US" dirty="0" err="1"/>
              <a:t>zaključi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dopunskom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 s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jednim</a:t>
            </a:r>
            <a:r>
              <a:rPr lang="en-US" dirty="0"/>
              <a:t> </a:t>
            </a:r>
            <a:r>
              <a:rPr lang="en-US" dirty="0" err="1"/>
              <a:t>poslodavcem</a:t>
            </a:r>
            <a:r>
              <a:rPr lang="en-US" dirty="0"/>
              <a:t>, pod </a:t>
            </a:r>
            <a:r>
              <a:rPr lang="en-US" dirty="0" err="1"/>
              <a:t>uslovom</a:t>
            </a:r>
            <a:r>
              <a:rPr lang="en-US" dirty="0"/>
              <a:t> da se </a:t>
            </a:r>
            <a:r>
              <a:rPr lang="en-US" u="sng" dirty="0" err="1"/>
              <a:t>radno</a:t>
            </a:r>
            <a:r>
              <a:rPr lang="en-US" u="sng" dirty="0"/>
              <a:t> </a:t>
            </a:r>
            <a:r>
              <a:rPr lang="en-US" u="sng" dirty="0" err="1"/>
              <a:t>vrijeme</a:t>
            </a:r>
            <a:r>
              <a:rPr lang="en-US" u="sng" dirty="0"/>
              <a:t> </a:t>
            </a:r>
            <a:r>
              <a:rPr lang="en-US" u="sng" dirty="0" err="1"/>
              <a:t>radnika</a:t>
            </a:r>
            <a:r>
              <a:rPr lang="en-US" u="sng" dirty="0"/>
              <a:t> ne </a:t>
            </a:r>
            <a:r>
              <a:rPr lang="en-US" u="sng" dirty="0" err="1"/>
              <a:t>podudara</a:t>
            </a:r>
            <a:r>
              <a:rPr lang="en-US" u="sng" dirty="0"/>
              <a:t> </a:t>
            </a:r>
            <a:r>
              <a:rPr lang="en-US" u="sng" dirty="0" err="1"/>
              <a:t>i</a:t>
            </a:r>
            <a:r>
              <a:rPr lang="en-US" u="sng" dirty="0"/>
              <a:t> da se ne </a:t>
            </a:r>
            <a:r>
              <a:rPr lang="en-US" u="sng" dirty="0" err="1"/>
              <a:t>radi</a:t>
            </a:r>
            <a:r>
              <a:rPr lang="en-US" u="sng" dirty="0"/>
              <a:t> o </a:t>
            </a:r>
            <a:r>
              <a:rPr lang="en-US" u="sng" dirty="0" err="1"/>
              <a:t>konkurentskim</a:t>
            </a:r>
            <a:r>
              <a:rPr lang="en-US" u="sng" dirty="0"/>
              <a:t> </a:t>
            </a:r>
            <a:r>
              <a:rPr lang="en-US" u="sng" dirty="0" err="1"/>
              <a:t>poslovima</a:t>
            </a:r>
            <a:r>
              <a:rPr lang="en-US" dirty="0"/>
              <a:t> (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prvog</a:t>
            </a:r>
            <a:r>
              <a:rPr lang="en-US" dirty="0"/>
              <a:t> </a:t>
            </a:r>
            <a:r>
              <a:rPr lang="en-US" dirty="0" err="1"/>
              <a:t>poslodavca</a:t>
            </a:r>
            <a:r>
              <a:rPr lang="en-US" dirty="0"/>
              <a:t>). </a:t>
            </a:r>
            <a:endParaRPr lang="sr-Latn-BA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/>
              <a:t>dopunskom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b="1" dirty="0" err="1"/>
              <a:t>pravo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novčanu</a:t>
            </a:r>
            <a:r>
              <a:rPr lang="en-US" b="1" dirty="0"/>
              <a:t> </a:t>
            </a:r>
            <a:r>
              <a:rPr lang="en-US" b="1" dirty="0" err="1"/>
              <a:t>naknadu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po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. </a:t>
            </a:r>
            <a:endParaRPr lang="sr-Latn-BA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Zaključuje</a:t>
            </a:r>
            <a:r>
              <a:rPr lang="en-US" dirty="0"/>
              <a:t> se u </a:t>
            </a:r>
            <a:r>
              <a:rPr lang="en-US" b="1" dirty="0" err="1"/>
              <a:t>pismenom</a:t>
            </a:r>
            <a:r>
              <a:rPr lang="en-US" b="1" dirty="0"/>
              <a:t> </a:t>
            </a:r>
            <a:r>
              <a:rPr lang="en-US" b="1" dirty="0" err="1"/>
              <a:t>obliku</a:t>
            </a:r>
            <a:r>
              <a:rPr lang="sr-Latn-BA" b="1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55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93" y="1088967"/>
            <a:ext cx="8794865" cy="864524"/>
          </a:xfrm>
        </p:spPr>
        <p:txBody>
          <a:bodyPr>
            <a:noAutofit/>
          </a:bodyPr>
          <a:lstStyle/>
          <a:p>
            <a:pPr algn="ctr"/>
            <a:r>
              <a:rPr lang="sr-Latn-BA" sz="3200" b="1" dirty="0">
                <a:latin typeface="+mn-lt"/>
              </a:rPr>
              <a:t>Ugovor o dopunskom radu </a:t>
            </a:r>
            <a:br>
              <a:rPr lang="sr-Latn-BA" sz="3200" b="1" dirty="0">
                <a:latin typeface="+mn-lt"/>
              </a:rPr>
            </a:br>
            <a:r>
              <a:rPr lang="sr-Latn-BA" sz="3200" b="1" dirty="0">
                <a:latin typeface="+mn-lt"/>
              </a:rPr>
              <a:t>poreski aspekti 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192" y="2061556"/>
            <a:ext cx="8794865" cy="4705004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u="sng" dirty="0" err="1"/>
              <a:t>Zakon</a:t>
            </a:r>
            <a:r>
              <a:rPr lang="en-US" sz="2000" b="1" u="sng" dirty="0"/>
              <a:t> o </a:t>
            </a:r>
            <a:r>
              <a:rPr lang="en-US" sz="2000" b="1" u="sng" dirty="0" err="1"/>
              <a:t>porezu</a:t>
            </a:r>
            <a:r>
              <a:rPr lang="en-US" sz="2000" b="1" u="sng" dirty="0"/>
              <a:t> </a:t>
            </a:r>
            <a:r>
              <a:rPr lang="en-US" sz="2000" b="1" u="sng" dirty="0" err="1"/>
              <a:t>na</a:t>
            </a:r>
            <a:r>
              <a:rPr lang="en-US" sz="2000" b="1" u="sng" dirty="0"/>
              <a:t> </a:t>
            </a:r>
            <a:r>
              <a:rPr lang="en-US" sz="2000" b="1" u="sng" dirty="0" err="1"/>
              <a:t>dohodak</a:t>
            </a:r>
            <a:r>
              <a:rPr lang="sr-Latn-BA" sz="2000" b="1" u="sng" dirty="0"/>
              <a:t>:</a:t>
            </a:r>
          </a:p>
          <a:p>
            <a:pPr marL="0" indent="0">
              <a:buNone/>
            </a:pPr>
            <a:r>
              <a:rPr lang="sr-Latn-BA" sz="1800" dirty="0"/>
              <a:t>1)</a:t>
            </a:r>
            <a:r>
              <a:rPr lang="en-US" sz="1800" dirty="0" err="1"/>
              <a:t>Ostali</a:t>
            </a:r>
            <a:r>
              <a:rPr lang="en-US" sz="1800" dirty="0"/>
              <a:t> </a:t>
            </a:r>
            <a:r>
              <a:rPr lang="en-US" sz="1800" dirty="0" err="1"/>
              <a:t>dohodak</a:t>
            </a:r>
            <a:r>
              <a:rPr lang="en-US" sz="1800" dirty="0"/>
              <a:t> </a:t>
            </a:r>
            <a:r>
              <a:rPr lang="en-US" sz="1800" b="1" dirty="0"/>
              <a:t>13% </a:t>
            </a:r>
            <a:r>
              <a:rPr lang="en-US" sz="1800" b="1" dirty="0" err="1"/>
              <a:t>porez</a:t>
            </a:r>
            <a:endParaRPr lang="en-US" sz="1800" b="1" dirty="0"/>
          </a:p>
          <a:p>
            <a:pPr marL="0" indent="0">
              <a:buNone/>
            </a:pPr>
            <a:r>
              <a:rPr lang="sr-Latn-BA" sz="1800" dirty="0"/>
              <a:t>2) </a:t>
            </a:r>
            <a:r>
              <a:rPr lang="en-US" sz="1800" dirty="0" err="1"/>
              <a:t>Poreska</a:t>
            </a:r>
            <a:r>
              <a:rPr lang="en-US" sz="1800" dirty="0"/>
              <a:t> </a:t>
            </a:r>
            <a:r>
              <a:rPr lang="en-US" sz="1800" dirty="0" err="1"/>
              <a:t>osnovica</a:t>
            </a:r>
            <a:r>
              <a:rPr lang="en-US" sz="1800" dirty="0"/>
              <a:t> </a:t>
            </a:r>
            <a:r>
              <a:rPr lang="en-US" sz="1800" dirty="0" err="1"/>
              <a:t>ostalog</a:t>
            </a:r>
            <a:r>
              <a:rPr lang="en-US" sz="1800" dirty="0"/>
              <a:t> </a:t>
            </a:r>
            <a:r>
              <a:rPr lang="en-US" sz="1800" dirty="0" err="1"/>
              <a:t>dohotka</a:t>
            </a:r>
            <a:r>
              <a:rPr lang="en-US" sz="1800" dirty="0"/>
              <a:t> </a:t>
            </a:r>
            <a:r>
              <a:rPr lang="en-US" sz="1800" dirty="0" err="1"/>
              <a:t>predstavlja</a:t>
            </a:r>
            <a:r>
              <a:rPr lang="en-US" sz="1800" dirty="0"/>
              <a:t> </a:t>
            </a:r>
            <a:r>
              <a:rPr lang="en-US" sz="1800" dirty="0" err="1"/>
              <a:t>razliku</a:t>
            </a:r>
            <a:r>
              <a:rPr lang="en-US" sz="1800" dirty="0"/>
              <a:t> </a:t>
            </a:r>
            <a:r>
              <a:rPr lang="en-US" sz="1800" dirty="0" err="1"/>
              <a:t>između</a:t>
            </a:r>
            <a:r>
              <a:rPr lang="en-US" sz="1800" dirty="0"/>
              <a:t> </a:t>
            </a:r>
            <a:r>
              <a:rPr lang="en-US" sz="1800" dirty="0" err="1"/>
              <a:t>prihoda</a:t>
            </a:r>
            <a:r>
              <a:rPr lang="en-US" sz="1800" dirty="0"/>
              <a:t> i </a:t>
            </a:r>
            <a:r>
              <a:rPr lang="en-US" sz="1800" dirty="0" err="1"/>
              <a:t>plaćenih</a:t>
            </a:r>
            <a:r>
              <a:rPr lang="en-US" sz="1800" dirty="0"/>
              <a:t> </a:t>
            </a:r>
            <a:r>
              <a:rPr lang="en-US" sz="1800" dirty="0" err="1"/>
              <a:t>doprinosa</a:t>
            </a:r>
            <a:endParaRPr lang="en-US" sz="1800" dirty="0"/>
          </a:p>
          <a:p>
            <a:r>
              <a:rPr lang="en-US" sz="2000" b="1" u="sng" dirty="0" err="1"/>
              <a:t>Zakon</a:t>
            </a:r>
            <a:r>
              <a:rPr lang="en-US" sz="2000" b="1" u="sng" dirty="0"/>
              <a:t> o </a:t>
            </a:r>
            <a:r>
              <a:rPr lang="en-US" sz="2000" b="1" u="sng" dirty="0" err="1"/>
              <a:t>doprinosima</a:t>
            </a:r>
            <a:r>
              <a:rPr lang="sr-Latn-BA" sz="2000" b="1" u="sng" dirty="0"/>
              <a:t>:</a:t>
            </a:r>
            <a:endParaRPr lang="en-US" sz="2000" b="1" u="sng" dirty="0"/>
          </a:p>
          <a:p>
            <a:pPr marL="0" indent="0">
              <a:buNone/>
            </a:pPr>
            <a:r>
              <a:rPr lang="en-US" sz="1800" dirty="0"/>
              <a:t>Lice </a:t>
            </a:r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osnovu</a:t>
            </a:r>
            <a:r>
              <a:rPr lang="en-US" sz="1800" dirty="0"/>
              <a:t> ugovora o </a:t>
            </a:r>
            <a:r>
              <a:rPr lang="en-US" sz="1800" dirty="0" err="1"/>
              <a:t>dopunskom</a:t>
            </a:r>
            <a:r>
              <a:rPr lang="en-US" sz="1800" dirty="0"/>
              <a:t> </a:t>
            </a:r>
            <a:r>
              <a:rPr lang="en-US" sz="1800" dirty="0" err="1"/>
              <a:t>radu</a:t>
            </a:r>
            <a:r>
              <a:rPr lang="en-US" sz="1800" dirty="0"/>
              <a:t> </a:t>
            </a:r>
            <a:r>
              <a:rPr lang="en-US" sz="1800" dirty="0" err="1"/>
              <a:t>ostvaruje</a:t>
            </a:r>
            <a:r>
              <a:rPr lang="en-US" sz="1800" dirty="0"/>
              <a:t> </a:t>
            </a:r>
            <a:r>
              <a:rPr lang="en-US" sz="1800" dirty="0" err="1"/>
              <a:t>naknadu</a:t>
            </a:r>
            <a:r>
              <a:rPr lang="en-US" sz="1800" dirty="0"/>
              <a:t> </a:t>
            </a:r>
            <a:r>
              <a:rPr lang="en-US" sz="1800" dirty="0" err="1"/>
              <a:t>obveznik</a:t>
            </a:r>
            <a:r>
              <a:rPr lang="en-US" sz="1800" dirty="0"/>
              <a:t> je </a:t>
            </a:r>
            <a:r>
              <a:rPr lang="en-US" sz="1800" b="1" dirty="0" err="1"/>
              <a:t>doprinosa</a:t>
            </a:r>
            <a:r>
              <a:rPr lang="en-US" sz="1800" b="1" dirty="0"/>
              <a:t> </a:t>
            </a:r>
            <a:r>
              <a:rPr lang="en-US" sz="1800" b="1" dirty="0" err="1"/>
              <a:t>na</a:t>
            </a:r>
            <a:r>
              <a:rPr lang="en-US" sz="1800" b="1" dirty="0"/>
              <a:t> PIO 18,5%</a:t>
            </a:r>
            <a:r>
              <a:rPr lang="sr-Latn-BA" sz="1800" b="1" dirty="0"/>
              <a:t>.</a:t>
            </a:r>
          </a:p>
          <a:p>
            <a:pPr marL="0" indent="0">
              <a:buNone/>
            </a:pPr>
            <a:r>
              <a:rPr lang="sr-Latn-BA" sz="1800" b="1" dirty="0"/>
              <a:t>Primjer Ugovora o dopunskom radu: </a:t>
            </a:r>
            <a:r>
              <a:rPr lang="en-US" sz="1800" i="1" dirty="0" err="1"/>
              <a:t>Društvo</a:t>
            </a:r>
            <a:r>
              <a:rPr lang="en-US" sz="1800" i="1" dirty="0"/>
              <a:t> je </a:t>
            </a:r>
            <a:r>
              <a:rPr lang="en-US" sz="1800" i="1" dirty="0" err="1"/>
              <a:t>potpisalo</a:t>
            </a:r>
            <a:r>
              <a:rPr lang="en-US" sz="1800" i="1" dirty="0"/>
              <a:t> </a:t>
            </a:r>
            <a:r>
              <a:rPr lang="en-US" sz="1800" i="1" dirty="0" err="1"/>
              <a:t>ugovor</a:t>
            </a:r>
            <a:r>
              <a:rPr lang="en-US" sz="1800" i="1" dirty="0"/>
              <a:t> o </a:t>
            </a:r>
            <a:r>
              <a:rPr lang="en-US" sz="1800" i="1" dirty="0" err="1"/>
              <a:t>dopunskom</a:t>
            </a:r>
            <a:r>
              <a:rPr lang="en-US" sz="1800" i="1" dirty="0"/>
              <a:t> </a:t>
            </a:r>
            <a:r>
              <a:rPr lang="en-US" sz="1800" i="1" dirty="0" err="1"/>
              <a:t>radu</a:t>
            </a:r>
            <a:r>
              <a:rPr lang="en-US" sz="1800" i="1" dirty="0"/>
              <a:t> sa </a:t>
            </a:r>
            <a:r>
              <a:rPr lang="en-US" sz="1800" i="1" dirty="0" err="1"/>
              <a:t>fizičkim</a:t>
            </a:r>
            <a:r>
              <a:rPr lang="en-US" sz="1800" i="1" dirty="0"/>
              <a:t> </a:t>
            </a:r>
            <a:r>
              <a:rPr lang="en-US" sz="1800" i="1" dirty="0" err="1"/>
              <a:t>licem</a:t>
            </a:r>
            <a:r>
              <a:rPr lang="en-US" sz="1800" i="1" dirty="0"/>
              <a:t> </a:t>
            </a:r>
            <a:r>
              <a:rPr lang="en-US" sz="1800" i="1" dirty="0" err="1"/>
              <a:t>koji</a:t>
            </a:r>
            <a:r>
              <a:rPr lang="en-US" sz="1800" i="1" dirty="0"/>
              <a:t> je u </a:t>
            </a:r>
            <a:r>
              <a:rPr lang="en-US" sz="1800" i="1" dirty="0" err="1"/>
              <a:t>drugom</a:t>
            </a:r>
            <a:r>
              <a:rPr lang="en-US" sz="1800" i="1" dirty="0"/>
              <a:t> </a:t>
            </a:r>
            <a:r>
              <a:rPr lang="en-US" sz="1800" i="1" dirty="0" err="1"/>
              <a:t>društvu</a:t>
            </a:r>
            <a:r>
              <a:rPr lang="en-US" sz="1800" i="1" dirty="0"/>
              <a:t> </a:t>
            </a:r>
            <a:r>
              <a:rPr lang="en-US" sz="1800" i="1" dirty="0" err="1"/>
              <a:t>zaposlena</a:t>
            </a:r>
            <a:r>
              <a:rPr lang="en-US" sz="1800" i="1" dirty="0"/>
              <a:t> </a:t>
            </a:r>
            <a:r>
              <a:rPr lang="en-US" sz="1800" i="1" dirty="0" err="1"/>
              <a:t>na</a:t>
            </a:r>
            <a:r>
              <a:rPr lang="en-US" sz="1800" i="1" dirty="0"/>
              <a:t> </a:t>
            </a:r>
            <a:r>
              <a:rPr lang="en-US" sz="1800" i="1" dirty="0" err="1"/>
              <a:t>puno</a:t>
            </a:r>
            <a:r>
              <a:rPr lang="en-US" sz="1800" i="1" dirty="0"/>
              <a:t> </a:t>
            </a:r>
            <a:r>
              <a:rPr lang="en-US" sz="1800" i="1" dirty="0" err="1"/>
              <a:t>radno</a:t>
            </a:r>
            <a:r>
              <a:rPr lang="en-US" sz="1800" i="1" dirty="0"/>
              <a:t> </a:t>
            </a:r>
            <a:r>
              <a:rPr lang="en-US" sz="1800" i="1" dirty="0" err="1"/>
              <a:t>vrijeme</a:t>
            </a:r>
            <a:r>
              <a:rPr lang="en-US" sz="1800" i="1" dirty="0"/>
              <a:t>. </a:t>
            </a:r>
            <a:r>
              <a:rPr lang="en-US" sz="1800" i="1" dirty="0" err="1"/>
              <a:t>Dopunski</a:t>
            </a:r>
            <a:r>
              <a:rPr lang="en-US" sz="1800" i="1" dirty="0"/>
              <a:t> rad je </a:t>
            </a:r>
            <a:r>
              <a:rPr lang="en-US" sz="1800" i="1" dirty="0" err="1"/>
              <a:t>utvrđen</a:t>
            </a:r>
            <a:r>
              <a:rPr lang="en-US" sz="1800" i="1" dirty="0"/>
              <a:t> </a:t>
            </a:r>
            <a:r>
              <a:rPr lang="en-US" sz="1800" i="1" dirty="0" err="1"/>
              <a:t>na</a:t>
            </a:r>
            <a:r>
              <a:rPr lang="en-US" sz="1800" i="1" dirty="0"/>
              <a:t> </a:t>
            </a:r>
            <a:r>
              <a:rPr lang="en-US" sz="1800" i="1" dirty="0" err="1"/>
              <a:t>polovinu</a:t>
            </a:r>
            <a:r>
              <a:rPr lang="en-US" sz="1800" i="1" dirty="0"/>
              <a:t> (4) </a:t>
            </a:r>
            <a:r>
              <a:rPr lang="en-US" sz="1800" i="1" dirty="0" err="1"/>
              <a:t>sata</a:t>
            </a:r>
            <a:r>
              <a:rPr lang="en-US" sz="1800" i="1" dirty="0"/>
              <a:t> </a:t>
            </a:r>
            <a:r>
              <a:rPr lang="en-US" sz="1800" i="1" dirty="0" err="1"/>
              <a:t>punog</a:t>
            </a:r>
            <a:r>
              <a:rPr lang="en-US" sz="1800" i="1" dirty="0"/>
              <a:t> </a:t>
            </a:r>
            <a:r>
              <a:rPr lang="en-US" sz="1800" i="1" dirty="0" err="1"/>
              <a:t>radnog</a:t>
            </a:r>
            <a:r>
              <a:rPr lang="en-US" sz="1800" i="1" dirty="0"/>
              <a:t> </a:t>
            </a:r>
            <a:r>
              <a:rPr lang="en-US" sz="1800" i="1" dirty="0" err="1"/>
              <a:t>vrmenena</a:t>
            </a:r>
            <a:r>
              <a:rPr lang="en-US" sz="1800" i="1" dirty="0"/>
              <a:t> </a:t>
            </a:r>
            <a:r>
              <a:rPr lang="en-US" sz="1800" i="1" dirty="0" err="1"/>
              <a:t>uz</a:t>
            </a:r>
            <a:r>
              <a:rPr lang="en-US" sz="1800" i="1" dirty="0"/>
              <a:t> </a:t>
            </a:r>
            <a:r>
              <a:rPr lang="en-US" sz="1800" i="1" dirty="0" err="1"/>
              <a:t>neto</a:t>
            </a:r>
            <a:r>
              <a:rPr lang="en-US" sz="1800" i="1" dirty="0"/>
              <a:t> </a:t>
            </a:r>
            <a:r>
              <a:rPr lang="en-US" sz="1800" i="1" dirty="0" err="1"/>
              <a:t>naknadu</a:t>
            </a:r>
            <a:r>
              <a:rPr lang="en-US" sz="1800" i="1" dirty="0"/>
              <a:t> od 800 KM.</a:t>
            </a:r>
          </a:p>
          <a:p>
            <a:pPr marL="0" indent="0">
              <a:buNone/>
            </a:pPr>
            <a:r>
              <a:rPr lang="sr-Latn-BA" sz="1800" b="1" dirty="0"/>
              <a:t>                      </a:t>
            </a:r>
            <a:r>
              <a:rPr lang="en-US" sz="1800" b="1" u="sng" dirty="0" err="1"/>
              <a:t>Obračun</a:t>
            </a:r>
            <a:r>
              <a:rPr lang="en-US" sz="1800" b="1" u="sng" dirty="0"/>
              <a:t>:</a:t>
            </a:r>
          </a:p>
          <a:p>
            <a:pPr marL="0" indent="0">
              <a:buNone/>
            </a:pPr>
            <a:r>
              <a:rPr lang="en-US" sz="1800" b="1" dirty="0"/>
              <a:t>•	</a:t>
            </a:r>
            <a:r>
              <a:rPr lang="en-US" sz="1800" dirty="0"/>
              <a:t>BP = N/0,70905</a:t>
            </a:r>
          </a:p>
          <a:p>
            <a:pPr marL="0" indent="0">
              <a:buNone/>
            </a:pPr>
            <a:r>
              <a:rPr lang="en-US" sz="1800" b="1" dirty="0"/>
              <a:t>•	</a:t>
            </a:r>
            <a:r>
              <a:rPr lang="en-US" sz="1800" b="1" dirty="0" err="1"/>
              <a:t>Neto</a:t>
            </a:r>
            <a:r>
              <a:rPr lang="en-US" sz="1800" b="1" dirty="0"/>
              <a:t> </a:t>
            </a:r>
            <a:r>
              <a:rPr lang="en-US" sz="1800" b="1" dirty="0" err="1"/>
              <a:t>naknada</a:t>
            </a:r>
            <a:r>
              <a:rPr lang="en-US" sz="1800" b="1" dirty="0"/>
              <a:t> 800 KM</a:t>
            </a:r>
          </a:p>
          <a:p>
            <a:pPr marL="0" indent="0">
              <a:buNone/>
            </a:pPr>
            <a:r>
              <a:rPr lang="en-US" sz="1800" b="1" dirty="0"/>
              <a:t>•	</a:t>
            </a:r>
            <a:r>
              <a:rPr lang="en-US" sz="1800" b="1" dirty="0" err="1"/>
              <a:t>Bruto</a:t>
            </a:r>
            <a:r>
              <a:rPr lang="en-US" sz="1800" b="1" dirty="0"/>
              <a:t> </a:t>
            </a:r>
            <a:r>
              <a:rPr lang="en-US" sz="1800" b="1" dirty="0" err="1"/>
              <a:t>naknada</a:t>
            </a:r>
            <a:r>
              <a:rPr lang="en-US" sz="1800" b="1" dirty="0"/>
              <a:t> </a:t>
            </a:r>
            <a:r>
              <a:rPr lang="en-US" sz="1800" dirty="0"/>
              <a:t>800/0,70905</a:t>
            </a:r>
            <a:r>
              <a:rPr lang="en-US" sz="1800" b="1" dirty="0"/>
              <a:t> = 1.128,27 KM</a:t>
            </a:r>
          </a:p>
          <a:p>
            <a:pPr marL="0" indent="0">
              <a:buNone/>
            </a:pPr>
            <a:r>
              <a:rPr lang="en-US" sz="1800" b="1" dirty="0"/>
              <a:t>•	</a:t>
            </a:r>
            <a:r>
              <a:rPr lang="en-US" sz="1800" b="1" dirty="0" err="1"/>
              <a:t>Doprinos</a:t>
            </a:r>
            <a:r>
              <a:rPr lang="en-US" sz="1800" b="1" dirty="0"/>
              <a:t> </a:t>
            </a:r>
            <a:r>
              <a:rPr lang="en-US" sz="1800" dirty="0"/>
              <a:t>1.128,27*18,5% = 208,7</a:t>
            </a:r>
            <a:r>
              <a:rPr lang="sr-Latn-BA" sz="1800" dirty="0"/>
              <a:t>3</a:t>
            </a:r>
            <a:r>
              <a:rPr lang="en-US" sz="1800" dirty="0"/>
              <a:t> KM</a:t>
            </a:r>
          </a:p>
          <a:p>
            <a:pPr marL="0" indent="0">
              <a:buNone/>
            </a:pPr>
            <a:r>
              <a:rPr lang="en-US" sz="1800" b="1" dirty="0"/>
              <a:t>•	</a:t>
            </a:r>
            <a:r>
              <a:rPr lang="en-US" sz="1800" b="1" dirty="0" err="1"/>
              <a:t>Porez</a:t>
            </a:r>
            <a:r>
              <a:rPr lang="en-US" sz="1800" b="1" dirty="0"/>
              <a:t> </a:t>
            </a:r>
            <a:r>
              <a:rPr lang="en-US" sz="1800" dirty="0"/>
              <a:t>(1.128,27-208,7Z)*13% = 119,54 KM</a:t>
            </a:r>
          </a:p>
          <a:p>
            <a:pPr marL="0" indent="0">
              <a:buNone/>
            </a:pPr>
            <a:r>
              <a:rPr lang="en-US" sz="1800" b="1" dirty="0"/>
              <a:t>•	</a:t>
            </a:r>
            <a:r>
              <a:rPr lang="en-US" sz="1800" b="1" dirty="0" err="1"/>
              <a:t>Provjera</a:t>
            </a:r>
            <a:r>
              <a:rPr lang="en-US" sz="1800" b="1" dirty="0"/>
              <a:t> </a:t>
            </a:r>
            <a:r>
              <a:rPr lang="en-US" sz="1800" dirty="0"/>
              <a:t>1.128,27-208,73-119,54 = 800 KM</a:t>
            </a:r>
          </a:p>
          <a:p>
            <a:pPr marL="0" indent="0">
              <a:buNone/>
            </a:pPr>
            <a:endParaRPr lang="en-US" sz="1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665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9204D-000E-E68E-017C-CE0F3988B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075" y="793751"/>
            <a:ext cx="4193598" cy="1325563"/>
          </a:xfrm>
        </p:spPr>
        <p:txBody>
          <a:bodyPr/>
          <a:lstStyle/>
          <a:p>
            <a:r>
              <a:rPr lang="en-US" b="1" dirty="0" err="1">
                <a:latin typeface="+mn-lt"/>
              </a:rPr>
              <a:t>Godi</a:t>
            </a:r>
            <a:r>
              <a:rPr lang="sr-Latn-BA" b="1" dirty="0" err="1">
                <a:latin typeface="+mn-lt"/>
              </a:rPr>
              <a:t>šnji</a:t>
            </a:r>
            <a:r>
              <a:rPr lang="sr-Latn-BA" b="1" dirty="0">
                <a:latin typeface="+mn-lt"/>
              </a:rPr>
              <a:t> odmor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4F71B-9E6E-1314-C313-4A3EA6E98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" y="2016125"/>
            <a:ext cx="7886700" cy="4351338"/>
          </a:xfrm>
        </p:spPr>
        <p:txBody>
          <a:bodyPr>
            <a:normAutofit/>
          </a:bodyPr>
          <a:lstStyle/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koji </a:t>
            </a:r>
            <a:r>
              <a:rPr lang="en-US" b="0" i="0" dirty="0" err="1">
                <a:effectLst/>
              </a:rPr>
              <a:t>prvi</a:t>
            </a:r>
            <a:r>
              <a:rPr lang="en-US" b="0" i="0" dirty="0">
                <a:effectLst/>
              </a:rPr>
              <a:t> put </a:t>
            </a:r>
            <a:r>
              <a:rPr lang="en-US" b="0" i="0" dirty="0" err="1">
                <a:effectLst/>
              </a:rPr>
              <a:t>zasniva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prekid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duži</a:t>
            </a:r>
            <a:r>
              <a:rPr lang="en-US" b="0" i="0" dirty="0">
                <a:effectLst/>
              </a:rPr>
              <a:t> od 30 </a:t>
            </a:r>
            <a:r>
              <a:rPr lang="en-US" b="0" i="0" dirty="0" err="1">
                <a:effectLst/>
              </a:rPr>
              <a:t>radnih</a:t>
            </a:r>
            <a:r>
              <a:rPr lang="en-US" b="0" i="0" dirty="0">
                <a:effectLst/>
              </a:rPr>
              <a:t> dana </a:t>
            </a:r>
            <a:r>
              <a:rPr lang="en-US" b="0" i="0" dirty="0" err="1">
                <a:effectLst/>
              </a:rPr>
              <a:t>stiče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korišćenje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godišnjeg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odmora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poslije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šest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mjeseci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neprekidnog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kod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>
                <a:effectLst/>
              </a:rPr>
              <a:t>Pod </a:t>
            </a:r>
            <a:r>
              <a:rPr lang="en-US" b="0" i="0" dirty="0" err="1">
                <a:effectLst/>
              </a:rPr>
              <a:t>neprekidnim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smatra</a:t>
            </a:r>
            <a:r>
              <a:rPr lang="en-US" b="0" i="0" dirty="0">
                <a:effectLst/>
              </a:rPr>
              <a:t> se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vrijeme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privremene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spriječenosti</a:t>
            </a:r>
            <a:r>
              <a:rPr lang="en-US" b="0" i="0" dirty="0">
                <a:effectLst/>
              </a:rPr>
              <a:t> za rad u </a:t>
            </a:r>
            <a:r>
              <a:rPr lang="en-US" b="0" i="0" dirty="0" err="1">
                <a:effectLst/>
              </a:rPr>
              <a:t>smislu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propisa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zdravstvenom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osiguranju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odsustva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naknadu</a:t>
            </a:r>
            <a:r>
              <a:rPr lang="en-US" b="0" i="0" dirty="0">
                <a:effectLst/>
              </a:rPr>
              <a:t> plate.</a:t>
            </a:r>
          </a:p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ne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da se </a:t>
            </a:r>
            <a:r>
              <a:rPr lang="en-US" b="0" i="0" dirty="0" err="1">
                <a:effectLst/>
              </a:rPr>
              <a:t>odrekne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godišnji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odmor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niti</a:t>
            </a:r>
            <a:r>
              <a:rPr lang="en-US" b="0" i="0" dirty="0">
                <a:effectLst/>
              </a:rPr>
              <a:t> mu se to </a:t>
            </a:r>
            <a:r>
              <a:rPr lang="en-US" b="0" i="0" dirty="0" err="1">
                <a:effectLst/>
              </a:rPr>
              <a:t>pravo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uskratiti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7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8B0EA-7D61-E9C8-8020-2E620B970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97032"/>
            <a:ext cx="7886700" cy="9559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GODI</a:t>
            </a:r>
            <a:r>
              <a:rPr lang="sr-Latn-BA" b="1" dirty="0">
                <a:latin typeface="+mn-lt"/>
              </a:rPr>
              <a:t>ŠNJI ODMOR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2CEF6-17E0-9258-4D2C-FA369C63D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76945"/>
            <a:ext cx="7886700" cy="360001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b="0" i="0" dirty="0">
                <a:effectLst/>
              </a:rPr>
              <a:t>U </a:t>
            </a:r>
            <a:r>
              <a:rPr lang="en-US" b="0" i="0" dirty="0" err="1">
                <a:effectLst/>
              </a:rPr>
              <a:t>svakoj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kalendarskoj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godini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godišnji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odmor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trajanju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utvrđenim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opštim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aktom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ugovorom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najmanje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četiri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sedmice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odnosno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najmanje</a:t>
            </a:r>
            <a:r>
              <a:rPr lang="en-US" b="0" i="0" dirty="0">
                <a:effectLst/>
              </a:rPr>
              <a:t> 20 </a:t>
            </a:r>
            <a:r>
              <a:rPr lang="en-US" b="0" i="0" dirty="0" err="1">
                <a:effectLst/>
              </a:rPr>
              <a:t>radnih</a:t>
            </a:r>
            <a:r>
              <a:rPr lang="en-US" b="0" i="0" dirty="0">
                <a:effectLst/>
              </a:rPr>
              <a:t> dana.</a:t>
            </a:r>
          </a:p>
          <a:p>
            <a:pPr algn="just"/>
            <a:r>
              <a:rPr lang="en-US" b="0" i="0" dirty="0" err="1">
                <a:effectLst/>
              </a:rPr>
              <a:t>Godišnji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odmor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stava</a:t>
            </a:r>
            <a:r>
              <a:rPr lang="en-US" b="0" i="0" dirty="0">
                <a:effectLst/>
              </a:rPr>
              <a:t> 1. </a:t>
            </a:r>
            <a:r>
              <a:rPr lang="en-US" b="0" i="0" dirty="0" err="1">
                <a:effectLst/>
              </a:rPr>
              <a:t>uvećava</a:t>
            </a:r>
            <a:r>
              <a:rPr lang="en-US" b="0" i="0" dirty="0">
                <a:effectLst/>
              </a:rPr>
              <a:t> se po </a:t>
            </a:r>
            <a:r>
              <a:rPr lang="en-US" b="0" i="0" dirty="0" err="1">
                <a:effectLst/>
              </a:rPr>
              <a:t>osnovu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staža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drugim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osnovima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skladu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kolektivnim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ugovorom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koji </a:t>
            </a:r>
            <a:r>
              <a:rPr lang="en-US" b="0" i="0" dirty="0" err="1">
                <a:effectLst/>
              </a:rPr>
              <a:t>radi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poslovima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posebnim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uslovima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</a:t>
            </a:r>
            <a:r>
              <a:rPr lang="sr-Latn-BA" b="0" i="0" dirty="0">
                <a:effectLst/>
              </a:rPr>
              <a:t>(</a:t>
            </a:r>
            <a:r>
              <a:rPr lang="en-US" b="0" i="0" dirty="0" err="1">
                <a:effectLst/>
              </a:rPr>
              <a:t>poslovi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povećanim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rizikom</a:t>
            </a:r>
            <a:r>
              <a:rPr lang="sr-Latn-BA" dirty="0"/>
              <a:t>) </a:t>
            </a:r>
            <a:r>
              <a:rPr lang="en-US" b="0" i="0" dirty="0" err="1">
                <a:effectLst/>
              </a:rPr>
              <a:t>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godišnji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odmor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najmanje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trajanju</a:t>
            </a:r>
            <a:r>
              <a:rPr lang="en-US" b="0" i="0" dirty="0">
                <a:effectLst/>
              </a:rPr>
              <a:t> od 30 </a:t>
            </a:r>
            <a:r>
              <a:rPr lang="en-US" b="0" i="0" dirty="0" err="1">
                <a:effectLst/>
              </a:rPr>
              <a:t>radnih</a:t>
            </a:r>
            <a:r>
              <a:rPr lang="en-US" b="0" i="0" dirty="0">
                <a:effectLst/>
              </a:rPr>
              <a:t> dana, koji se </a:t>
            </a:r>
            <a:r>
              <a:rPr lang="en-US" b="0" i="0" dirty="0" err="1">
                <a:effectLst/>
              </a:rPr>
              <a:t>uvećav</a:t>
            </a:r>
            <a:r>
              <a:rPr lang="sr-Latn-BA" b="0" i="0" dirty="0">
                <a:effectLst/>
              </a:rPr>
              <a:t>a po osnovu radnog staža i drugim osnovima u skladu sa kolektivnim ugovorom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73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4008-30E3-9773-2B44-B8CCF486D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40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A66D5EF-4D99-0987-9805-08567365E4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6250" y="1314943"/>
            <a:ext cx="8191500" cy="5555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b="1" dirty="0" err="1">
                <a:cs typeface="Arial" panose="020B0604020202020204" pitchFamily="34" charset="0"/>
              </a:rPr>
              <a:t>Radnik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ima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pravo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jedan</a:t>
            </a:r>
            <a:r>
              <a:rPr lang="en-US" altLang="en-US" sz="2000" b="1" dirty="0">
                <a:cs typeface="Arial" panose="020B0604020202020204" pitchFamily="34" charset="0"/>
              </a:rPr>
              <a:t> dan </a:t>
            </a:r>
            <a:r>
              <a:rPr lang="en-US" altLang="en-US" sz="2000" b="1" dirty="0" err="1">
                <a:cs typeface="Arial" panose="020B0604020202020204" pitchFamily="34" charset="0"/>
              </a:rPr>
              <a:t>odmora</a:t>
            </a:r>
            <a:r>
              <a:rPr lang="en-US" altLang="en-US" sz="2000" b="1" dirty="0">
                <a:cs typeface="Arial" panose="020B0604020202020204" pitchFamily="34" charset="0"/>
              </a:rPr>
              <a:t> za </a:t>
            </a:r>
            <a:r>
              <a:rPr lang="en-US" altLang="en-US" sz="2000" b="1" dirty="0" err="1">
                <a:cs typeface="Arial" panose="020B0604020202020204" pitchFamily="34" charset="0"/>
              </a:rPr>
              <a:t>svaki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mjesec</a:t>
            </a:r>
            <a:r>
              <a:rPr lang="en-US" altLang="en-US" sz="2000" b="1" dirty="0">
                <a:cs typeface="Arial" panose="020B0604020202020204" pitchFamily="34" charset="0"/>
              </a:rPr>
              <a:t> dana </a:t>
            </a:r>
            <a:r>
              <a:rPr lang="en-US" altLang="en-US" sz="2000" b="1" dirty="0" err="1">
                <a:cs typeface="Arial" panose="020B0604020202020204" pitchFamily="34" charset="0"/>
              </a:rPr>
              <a:t>rada</a:t>
            </a:r>
            <a:r>
              <a:rPr lang="en-US" altLang="en-US" sz="2000" b="1" dirty="0">
                <a:cs typeface="Arial" panose="020B0604020202020204" pitchFamily="34" charset="0"/>
              </a:rPr>
              <a:t> u </a:t>
            </a:r>
            <a:r>
              <a:rPr lang="en-US" altLang="en-US" sz="2000" b="1" dirty="0" err="1">
                <a:cs typeface="Arial" panose="020B0604020202020204" pitchFamily="34" charset="0"/>
              </a:rPr>
              <a:t>kalendarskoj</a:t>
            </a:r>
            <a:r>
              <a:rPr lang="en-US" altLang="en-US" sz="2000" b="1" dirty="0"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cs typeface="Arial" panose="020B0604020202020204" pitchFamily="34" charset="0"/>
              </a:rPr>
              <a:t>godini</a:t>
            </a:r>
            <a:r>
              <a:rPr lang="en-US" altLang="en-US" sz="2000" b="1" dirty="0">
                <a:cs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1)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ako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u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kalendarskoj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godini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u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kojoj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prvi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put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zasniva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radni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odnos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nema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šest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mjeseci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neprekidnog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rada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i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2)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ako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u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kalendarskoj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godini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nije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stekao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pravo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na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godišnji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odmor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zbog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prekida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rada</a:t>
            </a:r>
            <a:r>
              <a:rPr kumimoji="0" lang="sr-Latn-BA" altLang="en-US" sz="20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dužeg od 30 radnih dana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BA" altLang="en-US" sz="2400" dirty="0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sz="2000" b="0" i="0" dirty="0" err="1">
                <a:effectLst/>
              </a:rPr>
              <a:t>Radnik</a:t>
            </a:r>
            <a:r>
              <a:rPr lang="en-US" sz="2000" b="0" i="0" dirty="0">
                <a:effectLst/>
              </a:rPr>
              <a:t>, u </a:t>
            </a:r>
            <a:r>
              <a:rPr lang="en-US" sz="2000" b="0" i="0" dirty="0" err="1">
                <a:effectLst/>
              </a:rPr>
              <a:t>pravilu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0" dirty="0" err="1">
                <a:effectLst/>
              </a:rPr>
              <a:t>koristi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godišnji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odmor</a:t>
            </a:r>
            <a:r>
              <a:rPr lang="en-US" sz="2000" b="0" i="0" dirty="0">
                <a:effectLst/>
              </a:rPr>
              <a:t> bez </a:t>
            </a:r>
            <a:r>
              <a:rPr lang="en-US" sz="2000" b="0" i="0" dirty="0" err="1">
                <a:effectLst/>
              </a:rPr>
              <a:t>prekida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0" dirty="0" err="1">
                <a:effectLst/>
              </a:rPr>
              <a:t>ali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0" dirty="0" err="1">
                <a:effectLst/>
              </a:rPr>
              <a:t>na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zahtjev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radnika</a:t>
            </a:r>
            <a:r>
              <a:rPr lang="en-US" sz="2000" b="0" i="0" dirty="0">
                <a:effectLst/>
              </a:rPr>
              <a:t>, a </a:t>
            </a:r>
            <a:r>
              <a:rPr lang="en-US" sz="2000" b="0" i="0" dirty="0" err="1">
                <a:effectLst/>
              </a:rPr>
              <a:t>uz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saglasnost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poslodavca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0" dirty="0" err="1">
                <a:effectLst/>
              </a:rPr>
              <a:t>godišnji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odmor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može</a:t>
            </a:r>
            <a:r>
              <a:rPr lang="en-US" sz="2000" b="0" i="0" dirty="0">
                <a:effectLst/>
              </a:rPr>
              <a:t> se </a:t>
            </a:r>
            <a:r>
              <a:rPr lang="en-US" sz="2000" b="0" i="0" dirty="0" err="1">
                <a:effectLst/>
              </a:rPr>
              <a:t>koristiti</a:t>
            </a:r>
            <a:r>
              <a:rPr lang="en-US" sz="2000" b="0" i="0" dirty="0">
                <a:effectLst/>
              </a:rPr>
              <a:t> u </a:t>
            </a:r>
            <a:r>
              <a:rPr lang="en-US" sz="2000" b="0" i="0" dirty="0" err="1">
                <a:effectLst/>
              </a:rPr>
              <a:t>dva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ili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više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dijelova</a:t>
            </a:r>
            <a:r>
              <a:rPr lang="en-US" sz="2000" b="0" i="0" dirty="0">
                <a:effectLst/>
              </a:rPr>
              <a:t>.</a:t>
            </a:r>
          </a:p>
          <a:p>
            <a:pPr marL="0" indent="0" algn="l">
              <a:buNone/>
            </a:pPr>
            <a:r>
              <a:rPr lang="en-US" sz="2000" b="0" i="0" dirty="0" err="1">
                <a:effectLst/>
              </a:rPr>
              <a:t>Ako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radnik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koristi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godišnji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odmor</a:t>
            </a:r>
            <a:r>
              <a:rPr lang="en-US" sz="2000" b="0" i="0" dirty="0">
                <a:effectLst/>
              </a:rPr>
              <a:t> u </a:t>
            </a:r>
            <a:r>
              <a:rPr lang="en-US" sz="2000" b="0" i="0" dirty="0" err="1">
                <a:effectLst/>
              </a:rPr>
              <a:t>dijelovima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0" dirty="0" err="1">
                <a:effectLst/>
              </a:rPr>
              <a:t>prvi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dio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koristi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najmanje</a:t>
            </a:r>
            <a:r>
              <a:rPr lang="en-US" sz="2000" b="0" i="0" dirty="0">
                <a:effectLst/>
              </a:rPr>
              <a:t> u </a:t>
            </a:r>
            <a:r>
              <a:rPr lang="en-US" sz="2000" b="0" i="0" dirty="0" err="1">
                <a:effectLst/>
              </a:rPr>
              <a:t>trajanju</a:t>
            </a:r>
            <a:r>
              <a:rPr lang="en-US" sz="2000" b="0" i="0" dirty="0">
                <a:effectLst/>
              </a:rPr>
              <a:t> od </a:t>
            </a:r>
            <a:r>
              <a:rPr lang="en-US" sz="2000" b="1" i="0" dirty="0" err="1">
                <a:effectLst/>
              </a:rPr>
              <a:t>dvije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radne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sedmice</a:t>
            </a:r>
            <a:r>
              <a:rPr lang="en-US" sz="2000" b="1" i="0" dirty="0">
                <a:effectLst/>
              </a:rPr>
              <a:t> </a:t>
            </a:r>
            <a:r>
              <a:rPr lang="en-US" sz="2000" b="0" i="0" dirty="0">
                <a:effectLst/>
              </a:rPr>
              <a:t>u </a:t>
            </a:r>
            <a:r>
              <a:rPr lang="en-US" sz="2000" b="0" i="0" dirty="0" err="1">
                <a:effectLst/>
              </a:rPr>
              <a:t>toku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kalendarske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godine</a:t>
            </a:r>
            <a:r>
              <a:rPr lang="en-US" sz="2000" b="0" i="0" dirty="0">
                <a:effectLst/>
              </a:rPr>
              <a:t>, a </a:t>
            </a:r>
            <a:r>
              <a:rPr lang="en-US" sz="2000" b="0" i="0" dirty="0" err="1">
                <a:effectLst/>
              </a:rPr>
              <a:t>drugi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dio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najkasnije</a:t>
            </a:r>
            <a:r>
              <a:rPr lang="en-US" sz="2000" b="0" i="0" dirty="0">
                <a:effectLst/>
              </a:rPr>
              <a:t> do 30. </a:t>
            </a:r>
            <a:r>
              <a:rPr lang="en-US" sz="2000" b="0" i="0" dirty="0" err="1">
                <a:effectLst/>
              </a:rPr>
              <a:t>juna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naredne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kalendarske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godine</a:t>
            </a:r>
            <a:r>
              <a:rPr lang="en-US" sz="2000" b="0" i="0" dirty="0">
                <a:effectLst/>
              </a:rPr>
              <a:t>.</a:t>
            </a:r>
          </a:p>
          <a:p>
            <a:pPr marL="0" indent="0" algn="l">
              <a:buNone/>
            </a:pPr>
            <a:r>
              <a:rPr lang="en-US" sz="2000" b="0" i="0" dirty="0" err="1">
                <a:effectLst/>
              </a:rPr>
              <a:t>Radnik</a:t>
            </a:r>
            <a:r>
              <a:rPr lang="en-US" sz="2000" b="0" i="0" dirty="0">
                <a:effectLst/>
              </a:rPr>
              <a:t> koji </a:t>
            </a:r>
            <a:r>
              <a:rPr lang="en-US" sz="2000" b="0" i="0" dirty="0" err="1">
                <a:effectLst/>
              </a:rPr>
              <a:t>nije</a:t>
            </a:r>
            <a:r>
              <a:rPr lang="en-US" sz="2000" b="0" i="0" dirty="0">
                <a:effectLst/>
              </a:rPr>
              <a:t> u </a:t>
            </a:r>
            <a:r>
              <a:rPr lang="en-US" sz="2000" b="0" i="0" dirty="0" err="1">
                <a:effectLst/>
              </a:rPr>
              <a:t>cijelosti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iskoristio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godišnji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odmor</a:t>
            </a:r>
            <a:r>
              <a:rPr lang="en-US" sz="2000" b="0" i="0" dirty="0">
                <a:effectLst/>
              </a:rPr>
              <a:t> u </a:t>
            </a:r>
            <a:r>
              <a:rPr lang="en-US" sz="2000" b="0" i="0" dirty="0" err="1">
                <a:effectLst/>
              </a:rPr>
              <a:t>tekućoj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kalendarskoj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godini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zbog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odsutnosti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sa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rada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sa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naknadom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ima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pravo</a:t>
            </a:r>
            <a:r>
              <a:rPr lang="en-US" sz="2000" b="0" i="0" dirty="0">
                <a:effectLst/>
              </a:rPr>
              <a:t> da </a:t>
            </a:r>
            <a:r>
              <a:rPr lang="en-US" sz="2000" b="0" i="0" dirty="0" err="1">
                <a:effectLst/>
              </a:rPr>
              <a:t>preostali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dio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godišnjeg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odmora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iskoristi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najkasnije</a:t>
            </a:r>
            <a:r>
              <a:rPr lang="en-US" sz="2000" b="0" i="0" dirty="0">
                <a:effectLst/>
              </a:rPr>
              <a:t> do </a:t>
            </a:r>
            <a:r>
              <a:rPr lang="en-US" sz="2000" b="1" i="0" dirty="0">
                <a:effectLst/>
              </a:rPr>
              <a:t>30. </a:t>
            </a:r>
            <a:r>
              <a:rPr lang="en-US" sz="2000" b="1" i="0" dirty="0" err="1">
                <a:effectLst/>
              </a:rPr>
              <a:t>juna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naredne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godine</a:t>
            </a:r>
            <a:r>
              <a:rPr lang="en-US" sz="2000" b="1" i="0" dirty="0"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469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49" y="2261063"/>
            <a:ext cx="8467725" cy="2734886"/>
          </a:xfrm>
        </p:spPr>
        <p:txBody>
          <a:bodyPr>
            <a:normAutofit/>
          </a:bodyPr>
          <a:lstStyle/>
          <a:p>
            <a:pPr algn="ctr"/>
            <a:r>
              <a:rPr lang="en-US" b="1" i="0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Opšti</a:t>
            </a:r>
            <a:r>
              <a:rPr lang="en-US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pravni</a:t>
            </a:r>
            <a:r>
              <a:rPr lang="en-US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akti</a:t>
            </a:r>
            <a:r>
              <a:rPr lang="en-US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– </a:t>
            </a:r>
            <a:r>
              <a:rPr lang="sr-Latn-BA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kolektivni ugovor,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pravilnik</a:t>
            </a:r>
            <a:r>
              <a:rPr lang="en-US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radu</a:t>
            </a:r>
            <a:r>
              <a:rPr lang="en-US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i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akt</a:t>
            </a:r>
            <a:r>
              <a:rPr lang="sr-Latn-BA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sistematizaciji</a:t>
            </a:r>
            <a:r>
              <a:rPr lang="en-US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radnih</a:t>
            </a:r>
            <a:r>
              <a:rPr lang="en-US" b="1" i="0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mjesta</a:t>
            </a:r>
            <a:endParaRPr lang="en-US" b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30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B4A29-E2F4-3483-C6D1-5D315DF33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31025"/>
            <a:ext cx="7886700" cy="1097280"/>
          </a:xfrm>
        </p:spPr>
        <p:txBody>
          <a:bodyPr>
            <a:normAutofit/>
          </a:bodyPr>
          <a:lstStyle/>
          <a:p>
            <a:pPr algn="ctr"/>
            <a:r>
              <a:rPr lang="sr-Latn-BA" sz="4000" b="1" dirty="0">
                <a:latin typeface="+mn-lt"/>
              </a:rPr>
              <a:t>GODIŠNJI ODMOR 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1BAEA-4E79-541A-DA4A-B3E22A486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0815"/>
            <a:ext cx="7886700" cy="413205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kojem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prestane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prelaska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rad </a:t>
            </a:r>
            <a:r>
              <a:rPr lang="en-US" b="0" i="0" dirty="0" err="1">
                <a:effectLst/>
              </a:rPr>
              <a:t>kod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drugog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kalendarsku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godinu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koristi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godišnji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odmor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kod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poslodavca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kod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kojeg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je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stekao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pravo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i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to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prije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prestanka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radnog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odnosa</a:t>
            </a:r>
            <a:r>
              <a:rPr lang="sr-Latn-BA" dirty="0">
                <a:solidFill>
                  <a:srgbClr val="FF0000"/>
                </a:solidFill>
              </a:rPr>
              <a:t>!</a:t>
            </a:r>
            <a:endParaRPr lang="en-US" b="0" i="0" dirty="0">
              <a:solidFill>
                <a:srgbClr val="FF0000"/>
              </a:solidFill>
              <a:effectLst/>
            </a:endParaRPr>
          </a:p>
          <a:p>
            <a:pPr algn="just"/>
            <a:r>
              <a:rPr lang="en-US" b="0" i="0" dirty="0" err="1">
                <a:effectLst/>
              </a:rPr>
              <a:t>Radniku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kojem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prestaje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zbog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ispunjavanja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uslova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odlazak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starosnu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penziju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kojem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prestaje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određeno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vrijeme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poslodavac</a:t>
            </a:r>
            <a:r>
              <a:rPr lang="en-US" b="1" i="0" dirty="0">
                <a:effectLst/>
              </a:rPr>
              <a:t> je </a:t>
            </a:r>
            <a:r>
              <a:rPr lang="en-US" b="1" i="0" dirty="0" err="1">
                <a:effectLst/>
              </a:rPr>
              <a:t>dužan</a:t>
            </a:r>
            <a:r>
              <a:rPr lang="en-US" b="1" i="0" dirty="0">
                <a:effectLst/>
              </a:rPr>
              <a:t> da </a:t>
            </a:r>
            <a:r>
              <a:rPr lang="en-US" b="1" i="0" dirty="0" err="1">
                <a:effectLst/>
              </a:rPr>
              <a:t>obezbijedi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korišćenje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godišnjeg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odmora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prije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prestanka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radnog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odnosa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odnosno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sticanja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uslova</a:t>
            </a:r>
            <a:r>
              <a:rPr lang="en-US" b="1" i="0" dirty="0">
                <a:effectLst/>
              </a:rPr>
              <a:t> za </a:t>
            </a:r>
            <a:r>
              <a:rPr lang="en-US" b="1" i="0" dirty="0" err="1">
                <a:effectLst/>
              </a:rPr>
              <a:t>starosnu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penziju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st.</a:t>
            </a:r>
            <a:r>
              <a:rPr lang="en-US" b="0" i="0" dirty="0">
                <a:effectLst/>
              </a:rPr>
              <a:t> 1.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2. </a:t>
            </a:r>
            <a:r>
              <a:rPr lang="en-US" b="0" i="0" dirty="0" err="1">
                <a:effectLst/>
              </a:rPr>
              <a:t>ovog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krivicom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, u </a:t>
            </a:r>
            <a:r>
              <a:rPr lang="en-US" b="0" i="0" dirty="0" err="1">
                <a:effectLst/>
              </a:rPr>
              <a:t>cijelosti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djelimično</a:t>
            </a:r>
            <a:r>
              <a:rPr lang="en-US" b="0" i="0" dirty="0">
                <a:effectLst/>
              </a:rPr>
              <a:t>, </a:t>
            </a:r>
            <a:r>
              <a:rPr lang="en-US" b="1" i="0" dirty="0">
                <a:effectLst/>
              </a:rPr>
              <a:t>ne </a:t>
            </a:r>
            <a:r>
              <a:rPr lang="en-US" b="1" i="0" dirty="0" err="1">
                <a:effectLst/>
              </a:rPr>
              <a:t>iskoristi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godišnji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odmor</a:t>
            </a:r>
            <a:r>
              <a:rPr lang="en-US" b="0" i="0" dirty="0">
                <a:effectLst/>
              </a:rPr>
              <a:t>, </a:t>
            </a:r>
            <a:r>
              <a:rPr lang="en-US" b="1" i="0" dirty="0" err="1">
                <a:solidFill>
                  <a:srgbClr val="00B050"/>
                </a:solidFill>
                <a:effectLst/>
              </a:rPr>
              <a:t>ima</a:t>
            </a:r>
            <a:r>
              <a:rPr lang="en-US" b="1" i="0" dirty="0">
                <a:solidFill>
                  <a:srgbClr val="00B05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00B050"/>
                </a:solidFill>
                <a:effectLst/>
              </a:rPr>
              <a:t>pravo</a:t>
            </a:r>
            <a:r>
              <a:rPr lang="en-US" b="1" i="0" dirty="0">
                <a:solidFill>
                  <a:srgbClr val="00B05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00B050"/>
                </a:solidFill>
                <a:effectLst/>
              </a:rPr>
              <a:t>na</a:t>
            </a:r>
            <a:r>
              <a:rPr lang="en-US" b="1" i="0" dirty="0">
                <a:solidFill>
                  <a:srgbClr val="00B05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00B050"/>
                </a:solidFill>
                <a:effectLst/>
              </a:rPr>
              <a:t>naknadu</a:t>
            </a:r>
            <a:r>
              <a:rPr lang="en-US" b="1" i="0" dirty="0">
                <a:solidFill>
                  <a:srgbClr val="00B05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00B050"/>
                </a:solidFill>
                <a:effectLst/>
              </a:rPr>
              <a:t>štete</a:t>
            </a:r>
            <a:r>
              <a:rPr lang="en-US" b="0" i="0" dirty="0">
                <a:solidFill>
                  <a:srgbClr val="00B050"/>
                </a:solidFill>
                <a:effectLst/>
              </a:rPr>
              <a:t> </a:t>
            </a:r>
            <a:r>
              <a:rPr lang="en-US" b="0" i="0" dirty="0">
                <a:effectLst/>
              </a:rPr>
              <a:t>u </a:t>
            </a:r>
            <a:r>
              <a:rPr lang="en-US" b="0" i="0" dirty="0" err="1">
                <a:effectLst/>
              </a:rPr>
              <a:t>visini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prosječne</a:t>
            </a:r>
            <a:r>
              <a:rPr lang="en-US" b="0" i="0" dirty="0">
                <a:effectLst/>
              </a:rPr>
              <a:t> plate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ostvarene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prethodna</a:t>
            </a:r>
            <a:r>
              <a:rPr lang="en-US" b="0" i="0" dirty="0">
                <a:effectLst/>
              </a:rPr>
              <a:t> tri </a:t>
            </a:r>
            <a:r>
              <a:rPr lang="en-US" b="0" i="0" dirty="0" err="1">
                <a:effectLst/>
              </a:rPr>
              <a:t>mjeseca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srazmjerno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dužini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neiskorišćenog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godišnjeg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odmora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05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46A6F-C5F4-BD6C-976A-FAF1D2893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7"/>
            <a:ext cx="7886700" cy="1325563"/>
          </a:xfrm>
        </p:spPr>
        <p:txBody>
          <a:bodyPr/>
          <a:lstStyle/>
          <a:p>
            <a:pPr algn="ctr"/>
            <a:r>
              <a:rPr lang="sr-Latn-BA" b="1" dirty="0">
                <a:latin typeface="+mn-lt"/>
              </a:rPr>
              <a:t>Zaštita radnika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BABFD-8608-B76D-841E-1974E80B3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596044"/>
            <a:ext cx="9001125" cy="555723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i="0" dirty="0" err="1">
                <a:effectLst/>
              </a:rPr>
              <a:t>Poslodavac</a:t>
            </a:r>
            <a:r>
              <a:rPr lang="en-US" b="1" i="0" dirty="0">
                <a:effectLst/>
              </a:rPr>
              <a:t> je </a:t>
            </a:r>
            <a:r>
              <a:rPr lang="en-US" b="1" i="0" dirty="0" err="1">
                <a:effectLst/>
              </a:rPr>
              <a:t>dužan</a:t>
            </a:r>
            <a:r>
              <a:rPr lang="en-US" b="1" i="0" dirty="0">
                <a:effectLst/>
              </a:rPr>
              <a:t> da </a:t>
            </a:r>
            <a:r>
              <a:rPr lang="en-US" b="1" i="0" dirty="0" err="1">
                <a:effectLst/>
              </a:rPr>
              <a:t>omogući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radniku</a:t>
            </a:r>
            <a:r>
              <a:rPr lang="en-US" b="1" i="0" dirty="0">
                <a:effectLst/>
              </a:rPr>
              <a:t> da se u </a:t>
            </a:r>
            <a:r>
              <a:rPr lang="en-US" b="1" i="0" dirty="0" err="1">
                <a:effectLst/>
              </a:rPr>
              <a:t>roku</a:t>
            </a:r>
            <a:r>
              <a:rPr lang="en-US" b="1" i="0" dirty="0">
                <a:effectLst/>
              </a:rPr>
              <a:t> od 15 dana od dana </a:t>
            </a:r>
            <a:r>
              <a:rPr lang="en-US" b="1" i="0" dirty="0" err="1">
                <a:effectLst/>
              </a:rPr>
              <a:t>stupanja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rad </a:t>
            </a:r>
            <a:r>
              <a:rPr lang="en-US" b="1" i="0" dirty="0" err="1">
                <a:effectLst/>
              </a:rPr>
              <a:t>upozna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propisima</a:t>
            </a:r>
            <a:r>
              <a:rPr lang="en-US" b="1" i="0" dirty="0">
                <a:effectLst/>
              </a:rPr>
              <a:t> o </a:t>
            </a:r>
            <a:r>
              <a:rPr lang="en-US" b="1" i="0" dirty="0" err="1">
                <a:effectLst/>
              </a:rPr>
              <a:t>radnim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odnosima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propisima</a:t>
            </a:r>
            <a:r>
              <a:rPr lang="en-US" b="1" i="0" dirty="0">
                <a:effectLst/>
              </a:rPr>
              <a:t> o </a:t>
            </a:r>
            <a:r>
              <a:rPr lang="en-US" b="1" i="0" dirty="0" err="1">
                <a:effectLst/>
              </a:rPr>
              <a:t>zaštiti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radu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uključujući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obaveze</a:t>
            </a:r>
            <a:r>
              <a:rPr lang="en-US" b="0" i="0" dirty="0">
                <a:effectLst/>
              </a:rPr>
              <a:t> koji </a:t>
            </a:r>
            <a:r>
              <a:rPr lang="en-US" b="0" i="0" dirty="0" err="1">
                <a:effectLst/>
              </a:rPr>
              <a:t>proizlaze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opšteg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akta</a:t>
            </a:r>
            <a:r>
              <a:rPr lang="en-US" b="0" i="0" dirty="0">
                <a:effectLst/>
              </a:rPr>
              <a:t>.</a:t>
            </a:r>
            <a:endParaRPr lang="sr-Latn-BA" b="0" i="0" dirty="0">
              <a:effectLst/>
            </a:endParaRPr>
          </a:p>
          <a:p>
            <a:pPr algn="just"/>
            <a:r>
              <a:rPr lang="en-US" b="1" i="0" dirty="0" err="1">
                <a:effectLst/>
              </a:rPr>
              <a:t>Ako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radnik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treba</a:t>
            </a:r>
            <a:r>
              <a:rPr lang="en-US" b="1" i="0" dirty="0">
                <a:effectLst/>
              </a:rPr>
              <a:t> da </a:t>
            </a:r>
            <a:r>
              <a:rPr lang="en-US" b="1" i="0" dirty="0" err="1">
                <a:effectLst/>
              </a:rPr>
              <a:t>rukuje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sredstvima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čije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korišćenje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može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ugroziti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život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zdravlje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ljudi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oko</a:t>
            </a:r>
            <a:r>
              <a:rPr lang="en-US" b="0" i="0" dirty="0" err="1">
                <a:effectLst/>
              </a:rPr>
              <a:t>linu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dužan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prije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otpočinjanja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provjeri</a:t>
            </a:r>
            <a:r>
              <a:rPr lang="en-US" b="0" i="0" dirty="0">
                <a:effectLst/>
              </a:rPr>
              <a:t> da li je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osposobljen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rukovanje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sredstvima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njihovim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korišćenjem</a:t>
            </a:r>
            <a:r>
              <a:rPr lang="en-US" b="0" i="0" dirty="0">
                <a:effectLst/>
              </a:rPr>
              <a:t>.</a:t>
            </a:r>
            <a:endParaRPr lang="sr-Latn-BA" b="0" i="0" dirty="0">
              <a:effectLst/>
            </a:endParaRPr>
          </a:p>
          <a:p>
            <a:pPr algn="just"/>
            <a:r>
              <a:rPr lang="en-US" b="1" i="0" dirty="0" err="1">
                <a:effectLst/>
              </a:rPr>
              <a:t>Poslodavac</a:t>
            </a:r>
            <a:r>
              <a:rPr lang="en-US" b="1" i="0" dirty="0">
                <a:effectLst/>
              </a:rPr>
              <a:t> je </a:t>
            </a:r>
            <a:r>
              <a:rPr lang="en-US" b="1" i="0" dirty="0" err="1">
                <a:effectLst/>
              </a:rPr>
              <a:t>odgovoran</a:t>
            </a:r>
            <a:r>
              <a:rPr lang="en-US" b="1" i="0" dirty="0">
                <a:effectLst/>
              </a:rPr>
              <a:t> za </a:t>
            </a:r>
            <a:r>
              <a:rPr lang="en-US" b="1" i="0" dirty="0" err="1">
                <a:effectLst/>
              </a:rPr>
              <a:t>posljedice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nesreće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koje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nastupe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zbog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neispravnosti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objekata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mašina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uređaja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drugih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materijalnih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sredstava</a:t>
            </a:r>
            <a:r>
              <a:rPr lang="en-US" b="1" i="0" dirty="0">
                <a:effectLst/>
              </a:rPr>
              <a:t> </a:t>
            </a:r>
            <a:r>
              <a:rPr lang="en-US" b="0" i="0" dirty="0" err="1">
                <a:effectLst/>
              </a:rPr>
              <a:t>koja</a:t>
            </a:r>
            <a:r>
              <a:rPr lang="en-US" b="0" i="0" dirty="0">
                <a:effectLst/>
              </a:rPr>
              <a:t> se </a:t>
            </a:r>
            <a:r>
              <a:rPr lang="en-US" b="0" i="0" dirty="0" err="1">
                <a:effectLst/>
              </a:rPr>
              <a:t>koriste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procesu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kao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zbog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neovlašćenog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nestručnog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rukovanja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sredstvima</a:t>
            </a:r>
            <a:r>
              <a:rPr lang="en-US" b="0" i="0" dirty="0">
                <a:effectLst/>
              </a:rPr>
              <a:t>, do </a:t>
            </a:r>
            <a:r>
              <a:rPr lang="en-US" b="0" i="0" dirty="0" err="1">
                <a:effectLst/>
              </a:rPr>
              <a:t>kojih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došlo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zbog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propusta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.</a:t>
            </a:r>
            <a:endParaRPr lang="sr-Latn-BA" b="0" i="0" dirty="0">
              <a:effectLst/>
            </a:endParaRPr>
          </a:p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odbije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radi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mu, </a:t>
            </a:r>
            <a:r>
              <a:rPr lang="en-US" b="0" i="0" dirty="0" err="1">
                <a:effectLst/>
              </a:rPr>
              <a:t>zbog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neispravnosti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objektima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sredstvima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kao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zbog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nepostojanja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odgovarajućih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mjera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zaštite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neposredno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prijeti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opasnost</a:t>
            </a:r>
            <a:r>
              <a:rPr lang="en-US" b="0" i="0" dirty="0">
                <a:effectLst/>
              </a:rPr>
              <a:t> po </a:t>
            </a:r>
            <a:r>
              <a:rPr lang="en-US" b="0" i="0" dirty="0" err="1">
                <a:effectLst/>
              </a:rPr>
              <a:t>život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zdravlje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takva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opasnost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prijeti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drugim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licima</a:t>
            </a:r>
            <a:r>
              <a:rPr lang="en-US" b="0" i="0" dirty="0">
                <a:effectLst/>
              </a:rPr>
              <a:t>.</a:t>
            </a:r>
            <a:endParaRPr lang="sr-Latn-BA" b="0" i="0" dirty="0">
              <a:effectLst/>
            </a:endParaRPr>
          </a:p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dužan</a:t>
            </a:r>
            <a:r>
              <a:rPr lang="en-US" b="0" i="0" dirty="0">
                <a:effectLst/>
              </a:rPr>
              <a:t> da se </a:t>
            </a:r>
            <a:r>
              <a:rPr lang="en-US" b="0" i="0" dirty="0" err="1">
                <a:effectLst/>
              </a:rPr>
              <a:t>pri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koristi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odgovarajućim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sredstvima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opremom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ličnu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zaštitu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sredstvima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rukuje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skladu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njihovom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namjenom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osobinama</a:t>
            </a:r>
            <a:r>
              <a:rPr lang="sr-Latn-BA" dirty="0"/>
              <a:t>, u suprotnom radnik će odgovarati za </a:t>
            </a:r>
            <a:r>
              <a:rPr lang="sr-Latn-BA" dirty="0" err="1"/>
              <a:t>povredu</a:t>
            </a:r>
            <a:r>
              <a:rPr lang="sr-Latn-BA" dirty="0"/>
              <a:t> radnih obaveza.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75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FEF0D-8D38-C97B-F742-010577426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1004887"/>
            <a:ext cx="7886700" cy="1325563"/>
          </a:xfrm>
        </p:spPr>
        <p:txBody>
          <a:bodyPr/>
          <a:lstStyle/>
          <a:p>
            <a:pPr algn="ctr"/>
            <a:r>
              <a:rPr lang="en-US" b="1" i="1" dirty="0" err="1">
                <a:effectLst/>
                <a:latin typeface="+mn-lt"/>
              </a:rPr>
              <a:t>Zaštita</a:t>
            </a:r>
            <a:r>
              <a:rPr lang="en-US" b="1" i="1" dirty="0">
                <a:effectLst/>
                <a:latin typeface="+mn-lt"/>
              </a:rPr>
              <a:t> </a:t>
            </a:r>
            <a:r>
              <a:rPr lang="en-US" b="1" i="1" dirty="0" err="1">
                <a:effectLst/>
                <a:latin typeface="+mn-lt"/>
              </a:rPr>
              <a:t>ličnih</a:t>
            </a:r>
            <a:r>
              <a:rPr lang="en-US" b="1" i="1" dirty="0">
                <a:effectLst/>
                <a:latin typeface="+mn-lt"/>
              </a:rPr>
              <a:t> </a:t>
            </a:r>
            <a:r>
              <a:rPr lang="en-US" b="1" i="1" dirty="0" err="1">
                <a:effectLst/>
                <a:latin typeface="+mn-lt"/>
              </a:rPr>
              <a:t>podataka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A303C-54A0-C5DC-E948-889D75CDB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4" y="2168525"/>
            <a:ext cx="8315325" cy="435133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0" i="0" dirty="0" err="1">
                <a:effectLst/>
                <a:latin typeface="Arial" panose="020B0604020202020204" pitchFamily="34" charset="0"/>
              </a:rPr>
              <a:t>Radnik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ima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pravo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uvida</a:t>
            </a:r>
            <a:r>
              <a:rPr lang="en-US" b="0" i="0" dirty="0"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sve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dokumente</a:t>
            </a:r>
            <a:r>
              <a:rPr lang="en-US" b="0" i="0" dirty="0">
                <a:effectLst/>
                <a:latin typeface="Arial" panose="020B0604020202020204" pitchFamily="34" charset="0"/>
              </a:rPr>
              <a:t> koji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sadrže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njegove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lične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podatke</a:t>
            </a:r>
            <a:r>
              <a:rPr lang="en-US" b="0" i="0" dirty="0">
                <a:effectLst/>
                <a:latin typeface="Arial" panose="020B0604020202020204" pitchFamily="34" charset="0"/>
              </a:rPr>
              <a:t>, a koji se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čuvaju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ili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obrađuju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kod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poslodavca</a:t>
            </a:r>
            <a:r>
              <a:rPr lang="en-US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kao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pravo</a:t>
            </a:r>
            <a:r>
              <a:rPr lang="en-US" b="0" i="0" dirty="0"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zahtijeva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brisanje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podataka</a:t>
            </a:r>
            <a:r>
              <a:rPr lang="en-US" b="0" i="0" dirty="0">
                <a:effectLst/>
                <a:latin typeface="Arial" panose="020B0604020202020204" pitchFamily="34" charset="0"/>
              </a:rPr>
              <a:t> koji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nisu</a:t>
            </a:r>
            <a:r>
              <a:rPr lang="en-US" b="0" i="0" dirty="0">
                <a:effectLst/>
                <a:latin typeface="Arial" panose="020B0604020202020204" pitchFamily="34" charset="0"/>
              </a:rPr>
              <a:t> od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neposrednog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značaja</a:t>
            </a:r>
            <a:r>
              <a:rPr lang="en-US" b="0" i="0" dirty="0">
                <a:effectLst/>
                <a:latin typeface="Arial" panose="020B0604020202020204" pitchFamily="34" charset="0"/>
              </a:rPr>
              <a:t> za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poslove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koje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obavlja</a:t>
            </a:r>
            <a:r>
              <a:rPr lang="en-US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kao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ispravljanje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netačnih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podataka</a:t>
            </a:r>
            <a:r>
              <a:rPr lang="en-US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US" b="0" i="0" dirty="0" err="1">
                <a:effectLst/>
                <a:latin typeface="Arial" panose="020B0604020202020204" pitchFamily="34" charset="0"/>
              </a:rPr>
              <a:t>Lični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podaci</a:t>
            </a:r>
            <a:r>
              <a:rPr lang="en-US" b="0" i="0" dirty="0">
                <a:effectLst/>
                <a:latin typeface="Arial" panose="020B0604020202020204" pitchFamily="34" charset="0"/>
              </a:rPr>
              <a:t> koji se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odnose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radnika</a:t>
            </a:r>
            <a:r>
              <a:rPr lang="en-US" b="0" i="0" dirty="0">
                <a:effectLst/>
                <a:latin typeface="Arial" panose="020B0604020202020204" pitchFamily="34" charset="0"/>
              </a:rPr>
              <a:t> ne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mogu</a:t>
            </a:r>
            <a:r>
              <a:rPr lang="en-US" b="0" i="0" dirty="0"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budu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dostupni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trećem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licu</a:t>
            </a:r>
            <a:r>
              <a:rPr lang="en-US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osim</a:t>
            </a:r>
            <a:r>
              <a:rPr lang="en-US" b="0" i="0" dirty="0"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slučajevima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</a:rPr>
              <a:t> pod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uslovima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utvrđenim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zakonom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ili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ako</a:t>
            </a:r>
            <a:r>
              <a:rPr lang="en-US" b="0" i="0" dirty="0">
                <a:effectLst/>
                <a:latin typeface="Arial" panose="020B0604020202020204" pitchFamily="34" charset="0"/>
              </a:rPr>
              <a:t> je to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potrebno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dokazivanja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prava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obaveza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iz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radnog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odnosa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ili</a:t>
            </a:r>
            <a:r>
              <a:rPr lang="en-US" b="0" i="0" dirty="0"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vezi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radom</a:t>
            </a:r>
            <a:r>
              <a:rPr lang="en-US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US" b="0" i="0" dirty="0" err="1">
                <a:effectLst/>
                <a:latin typeface="Arial" panose="020B0604020202020204" pitchFamily="34" charset="0"/>
              </a:rPr>
              <a:t>Lične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podatke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radnika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može</a:t>
            </a:r>
            <a:r>
              <a:rPr lang="en-US" b="0" i="0" dirty="0">
                <a:effectLst/>
                <a:latin typeface="Arial" panose="020B0604020202020204" pitchFamily="34" charset="0"/>
              </a:rPr>
              <a:t> da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prikuplja</a:t>
            </a:r>
            <a:r>
              <a:rPr lang="en-US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obrađuje</a:t>
            </a:r>
            <a:r>
              <a:rPr lang="en-US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koristi</a:t>
            </a:r>
            <a:r>
              <a:rPr lang="en-US" b="0" i="0" dirty="0">
                <a:effectLst/>
                <a:latin typeface="Arial" panose="020B0604020202020204" pitchFamily="34" charset="0"/>
              </a:rPr>
              <a:t> i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dostavlja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trećim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licima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samo</a:t>
            </a:r>
            <a:r>
              <a:rPr lang="en-US" b="0" i="0" dirty="0">
                <a:effectLst/>
                <a:latin typeface="Arial" panose="020B0604020202020204" pitchFamily="34" charset="0"/>
              </a:rPr>
              <a:t> za to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ovlašćeno</a:t>
            </a:r>
            <a:r>
              <a:rPr lang="en-US" b="0" i="0" dirty="0">
                <a:effectLst/>
                <a:latin typeface="Arial" panose="020B0604020202020204" pitchFamily="34" charset="0"/>
              </a:rPr>
              <a:t> lice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zaposleno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kod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poslodavca</a:t>
            </a:r>
            <a:r>
              <a:rPr lang="en-US" b="0" i="0" dirty="0"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skladu</a:t>
            </a:r>
            <a:r>
              <a:rPr lang="en-US" b="0" i="0" dirty="0">
                <a:effectLst/>
                <a:latin typeface="Arial" panose="020B0604020202020204" pitchFamily="34" charset="0"/>
              </a:rPr>
              <a:t> sa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propisom</a:t>
            </a:r>
            <a:r>
              <a:rPr lang="en-US" b="0" i="0" dirty="0">
                <a:effectLst/>
                <a:latin typeface="Arial" panose="020B0604020202020204" pitchFamily="34" charset="0"/>
              </a:rPr>
              <a:t> koji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uređuje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zaštitu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ličnih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podatka</a:t>
            </a:r>
            <a:r>
              <a:rPr lang="sr-Latn-BA" dirty="0">
                <a:latin typeface="Arial" panose="020B0604020202020204" pitchFamily="34" charset="0"/>
              </a:rPr>
              <a:t> odnosno Zakonom o zaštiti ličnih podataka.</a:t>
            </a:r>
          </a:p>
          <a:p>
            <a:pPr algn="just"/>
            <a:r>
              <a:rPr lang="sr-Latn-BA" b="0" i="0" dirty="0">
                <a:effectLst/>
                <a:latin typeface="Arial" panose="020B0604020202020204" pitchFamily="34" charset="0"/>
              </a:rPr>
              <a:t>Poželjna je klauzula u zaštiti ličnih podataka u ugovorima o radu. </a:t>
            </a:r>
            <a:endParaRPr lang="en-US" b="0" i="0" dirty="0">
              <a:effectLst/>
              <a:latin typeface="Arial" panose="020B0604020202020204" pitchFamily="34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E89F6-53F2-CAD7-B980-7E875F801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00804-43A1-97E5-7F56-042BEE24C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6" y="900112"/>
            <a:ext cx="7886700" cy="1325563"/>
          </a:xfrm>
        </p:spPr>
        <p:txBody>
          <a:bodyPr/>
          <a:lstStyle/>
          <a:p>
            <a:pPr algn="ctr"/>
            <a:r>
              <a:rPr lang="pl-PL" b="1" i="1" dirty="0">
                <a:effectLst/>
                <a:latin typeface="+mn-lt"/>
              </a:rPr>
              <a:t>Posebna zaštita mlađih radnika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768D2-6B03-5030-26A0-18C3E2295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9" y="2011680"/>
            <a:ext cx="8201025" cy="456533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i="0" dirty="0" err="1">
                <a:effectLst/>
              </a:rPr>
              <a:t>Radnik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mlađi</a:t>
            </a:r>
            <a:r>
              <a:rPr lang="en-US" b="1" i="0" dirty="0">
                <a:effectLst/>
              </a:rPr>
              <a:t> od 18 </a:t>
            </a:r>
            <a:r>
              <a:rPr lang="en-US" b="1" i="0" dirty="0" err="1">
                <a:effectLst/>
              </a:rPr>
              <a:t>godina</a:t>
            </a:r>
            <a:r>
              <a:rPr lang="en-US" b="1" i="0" dirty="0">
                <a:effectLst/>
              </a:rPr>
              <a:t> </a:t>
            </a:r>
            <a:r>
              <a:rPr lang="en-US" b="0" i="0" dirty="0">
                <a:effectLst/>
              </a:rPr>
              <a:t>ne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biti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raspoređen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radi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mjestima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koja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utvrđeno</a:t>
            </a:r>
            <a:r>
              <a:rPr lang="en-US" b="0" i="0" dirty="0">
                <a:effectLst/>
              </a:rPr>
              <a:t> da </a:t>
            </a:r>
            <a:r>
              <a:rPr lang="en-US" b="0" i="1" dirty="0" err="1">
                <a:effectLst/>
              </a:rPr>
              <a:t>su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radna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mjesta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sa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povećanim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rizikom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ili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na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naročito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teškim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fizičkim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poslovima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radovima</a:t>
            </a:r>
            <a:r>
              <a:rPr lang="en-US" b="0" i="0" dirty="0">
                <a:effectLst/>
              </a:rPr>
              <a:t> koji se </a:t>
            </a:r>
            <a:r>
              <a:rPr lang="en-US" b="0" i="0" dirty="0" err="1">
                <a:effectLst/>
              </a:rPr>
              <a:t>obavljaju</a:t>
            </a:r>
            <a:r>
              <a:rPr lang="en-US" b="0" i="0" dirty="0">
                <a:effectLst/>
              </a:rPr>
              <a:t> </a:t>
            </a:r>
            <a:r>
              <a:rPr lang="en-US" b="0" i="1" dirty="0">
                <a:effectLst/>
              </a:rPr>
              <a:t>pod </a:t>
            </a:r>
            <a:r>
              <a:rPr lang="en-US" b="0" i="1" dirty="0" err="1">
                <a:effectLst/>
              </a:rPr>
              <a:t>zemljom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ili</a:t>
            </a:r>
            <a:r>
              <a:rPr lang="en-US" b="0" i="1" dirty="0">
                <a:effectLst/>
              </a:rPr>
              <a:t> pod </a:t>
            </a:r>
            <a:r>
              <a:rPr lang="en-US" b="0" i="1" dirty="0" err="1">
                <a:effectLst/>
              </a:rPr>
              <a:t>vodom</a:t>
            </a:r>
            <a:r>
              <a:rPr lang="en-US" b="0" i="1" dirty="0">
                <a:effectLst/>
              </a:rPr>
              <a:t>, </a:t>
            </a:r>
            <a:r>
              <a:rPr lang="en-US" b="0" i="1" dirty="0" err="1">
                <a:effectLst/>
              </a:rPr>
              <a:t>kao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ni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na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drugim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poslovima</a:t>
            </a:r>
            <a:r>
              <a:rPr lang="en-US" b="0" i="1" dirty="0">
                <a:effectLst/>
              </a:rPr>
              <a:t> koji bi </a:t>
            </a:r>
            <a:r>
              <a:rPr lang="en-US" b="0" i="1" dirty="0" err="1">
                <a:effectLst/>
              </a:rPr>
              <a:t>mogli</a:t>
            </a:r>
            <a:r>
              <a:rPr lang="en-US" b="0" i="1" dirty="0">
                <a:effectLst/>
              </a:rPr>
              <a:t> da </a:t>
            </a:r>
            <a:r>
              <a:rPr lang="en-US" b="0" i="1" dirty="0" err="1">
                <a:effectLst/>
              </a:rPr>
              <a:t>predstavljaju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povećan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rizik</a:t>
            </a:r>
            <a:r>
              <a:rPr lang="en-US" b="0" i="1" dirty="0">
                <a:effectLst/>
              </a:rPr>
              <a:t> po </a:t>
            </a:r>
            <a:r>
              <a:rPr lang="en-US" b="0" i="1" dirty="0" err="1">
                <a:effectLst/>
              </a:rPr>
              <a:t>njegov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život</a:t>
            </a:r>
            <a:r>
              <a:rPr lang="en-US" b="0" i="1" dirty="0">
                <a:effectLst/>
              </a:rPr>
              <a:t>, </a:t>
            </a:r>
            <a:r>
              <a:rPr lang="en-US" b="0" i="1" dirty="0" err="1">
                <a:effectLst/>
              </a:rPr>
              <a:t>zdravlje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i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psihofizički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razvoj</a:t>
            </a:r>
            <a:r>
              <a:rPr lang="en-US" b="0" i="1" dirty="0">
                <a:effectLst/>
              </a:rPr>
              <a:t>.</a:t>
            </a:r>
          </a:p>
          <a:p>
            <a:pPr algn="just"/>
            <a:r>
              <a:rPr lang="en-US" b="0" i="0" dirty="0">
                <a:effectLst/>
              </a:rPr>
              <a:t>Puno </a:t>
            </a:r>
            <a:r>
              <a:rPr lang="en-US" b="0" i="0" dirty="0" err="1">
                <a:effectLst/>
              </a:rPr>
              <a:t>radno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vrijeme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mlađeg</a:t>
            </a:r>
            <a:r>
              <a:rPr lang="en-US" b="0" i="0" dirty="0">
                <a:effectLst/>
              </a:rPr>
              <a:t> od 18 </a:t>
            </a:r>
            <a:r>
              <a:rPr lang="en-US" b="0" i="0" dirty="0" err="1">
                <a:effectLst/>
              </a:rPr>
              <a:t>godina</a:t>
            </a:r>
            <a:r>
              <a:rPr lang="en-US" b="0" i="0" dirty="0">
                <a:effectLst/>
              </a:rPr>
              <a:t> ne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da se </a:t>
            </a:r>
            <a:r>
              <a:rPr lang="en-US" b="0" i="0" dirty="0" err="1">
                <a:effectLst/>
              </a:rPr>
              <a:t>utvrdi</a:t>
            </a:r>
            <a:r>
              <a:rPr lang="en-US" b="0" i="0" dirty="0">
                <a:effectLst/>
              </a:rPr>
              <a:t> </a:t>
            </a:r>
            <a:r>
              <a:rPr lang="en-US" b="1" i="0" dirty="0">
                <a:effectLst/>
              </a:rPr>
              <a:t>u </a:t>
            </a:r>
            <a:r>
              <a:rPr lang="en-US" b="1" i="0" dirty="0" err="1">
                <a:effectLst/>
              </a:rPr>
              <a:t>trajanju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dužem</a:t>
            </a:r>
            <a:r>
              <a:rPr lang="en-US" b="1" i="0" dirty="0">
                <a:effectLst/>
              </a:rPr>
              <a:t> od 35 </a:t>
            </a:r>
            <a:r>
              <a:rPr lang="en-US" b="1" i="0" dirty="0" err="1">
                <a:effectLst/>
              </a:rPr>
              <a:t>časova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sedmično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niti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dužem</a:t>
            </a:r>
            <a:r>
              <a:rPr lang="en-US" b="1" i="0" dirty="0">
                <a:effectLst/>
              </a:rPr>
              <a:t> od </a:t>
            </a:r>
            <a:r>
              <a:rPr lang="en-US" b="1" i="0" dirty="0" err="1">
                <a:effectLst/>
              </a:rPr>
              <a:t>osam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časova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dnevno</a:t>
            </a:r>
            <a:r>
              <a:rPr lang="en-US" b="1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dužan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radnike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mlađe</a:t>
            </a:r>
            <a:r>
              <a:rPr lang="en-US" b="0" i="0" dirty="0">
                <a:effectLst/>
              </a:rPr>
              <a:t> od 18 </a:t>
            </a:r>
            <a:r>
              <a:rPr lang="en-US" b="0" i="0" dirty="0" err="1">
                <a:effectLst/>
              </a:rPr>
              <a:t>godina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najmanje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jednom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toku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kalendarske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godine</a:t>
            </a:r>
            <a:r>
              <a:rPr lang="en-US" b="0" i="0" dirty="0">
                <a:effectLst/>
              </a:rPr>
              <a:t>, o </a:t>
            </a:r>
            <a:r>
              <a:rPr lang="en-US" b="0" i="0" dirty="0" err="1">
                <a:effectLst/>
              </a:rPr>
              <a:t>svom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trošku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uputi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kod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nadležne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medicinske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ustanove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ocjenu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sposobnosti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endParaRPr lang="en-US" b="0" i="0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82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BDCB2-2B38-B35A-1236-81C9A56E2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32606-5C15-A449-72E2-54EA99F55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675" y="976312"/>
            <a:ext cx="7886700" cy="1325563"/>
          </a:xfrm>
        </p:spPr>
        <p:txBody>
          <a:bodyPr/>
          <a:lstStyle/>
          <a:p>
            <a:pPr algn="ctr"/>
            <a:r>
              <a:rPr lang="sr-Latn-BA" b="1" dirty="0">
                <a:latin typeface="+mn-lt"/>
              </a:rPr>
              <a:t>Posebna zaštita žene i materinstva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6064E-BE74-7F16-9E3B-4E2B3A042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2219498"/>
            <a:ext cx="8896350" cy="451229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ne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odbiti</a:t>
            </a:r>
            <a:r>
              <a:rPr lang="en-US" b="0" i="0" dirty="0">
                <a:effectLst/>
              </a:rPr>
              <a:t> da </a:t>
            </a:r>
            <a:r>
              <a:rPr lang="sr-Latn-BA" b="0" i="0" dirty="0">
                <a:effectLst/>
              </a:rPr>
              <a:t>1) </a:t>
            </a:r>
            <a:r>
              <a:rPr lang="en-US" b="0" i="1" u="sng" dirty="0" err="1">
                <a:effectLst/>
              </a:rPr>
              <a:t>primi</a:t>
            </a:r>
            <a:r>
              <a:rPr lang="en-US" b="0" i="1" u="sng" dirty="0">
                <a:effectLst/>
              </a:rPr>
              <a:t> u </a:t>
            </a:r>
            <a:r>
              <a:rPr lang="en-US" b="0" i="1" u="sng" dirty="0" err="1">
                <a:effectLst/>
              </a:rPr>
              <a:t>radni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odnos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ženu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zbog</a:t>
            </a:r>
            <a:r>
              <a:rPr lang="en-US" b="0" i="1" u="sng" dirty="0">
                <a:effectLst/>
              </a:rPr>
              <a:t> toga </a:t>
            </a:r>
            <a:r>
              <a:rPr lang="en-US" b="0" i="1" u="sng" dirty="0" err="1">
                <a:effectLst/>
              </a:rPr>
              <a:t>što</a:t>
            </a:r>
            <a:r>
              <a:rPr lang="en-US" b="0" i="1" u="sng" dirty="0">
                <a:effectLst/>
              </a:rPr>
              <a:t> je </a:t>
            </a:r>
            <a:r>
              <a:rPr lang="en-US" b="0" i="1" u="sng" dirty="0" err="1">
                <a:effectLst/>
              </a:rPr>
              <a:t>trudna</a:t>
            </a:r>
            <a:r>
              <a:rPr lang="en-US" b="0" i="1" u="sng" dirty="0">
                <a:effectLst/>
              </a:rPr>
              <a:t>, </a:t>
            </a:r>
            <a:r>
              <a:rPr lang="sr-Latn-BA" b="0" i="1" u="sng" dirty="0">
                <a:effectLst/>
              </a:rPr>
              <a:t>2) </a:t>
            </a:r>
            <a:r>
              <a:rPr lang="en-US" b="0" i="1" u="sng" dirty="0" err="1">
                <a:effectLst/>
              </a:rPr>
              <a:t>niti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joj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može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otkazati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ugovor</a:t>
            </a:r>
            <a:r>
              <a:rPr lang="en-US" b="0" i="1" u="sng" dirty="0">
                <a:effectLst/>
              </a:rPr>
              <a:t> o </a:t>
            </a:r>
            <a:r>
              <a:rPr lang="en-US" b="0" i="1" u="sng" dirty="0" err="1">
                <a:effectLst/>
              </a:rPr>
              <a:t>radu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zbog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trudnoće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ili</a:t>
            </a:r>
            <a:r>
              <a:rPr lang="en-US" b="0" i="1" u="sng" dirty="0">
                <a:effectLst/>
              </a:rPr>
              <a:t> </a:t>
            </a:r>
            <a:r>
              <a:rPr lang="sr-Latn-BA" i="1" u="sng" dirty="0"/>
              <a:t>3) </a:t>
            </a:r>
            <a:r>
              <a:rPr lang="en-US" b="0" i="1" u="sng" dirty="0" err="1">
                <a:effectLst/>
              </a:rPr>
              <a:t>zbog</a:t>
            </a:r>
            <a:r>
              <a:rPr lang="en-US" b="0" i="1" u="sng" dirty="0">
                <a:effectLst/>
              </a:rPr>
              <a:t> toga </a:t>
            </a:r>
            <a:r>
              <a:rPr lang="en-US" b="0" i="1" u="sng" dirty="0" err="1">
                <a:effectLst/>
              </a:rPr>
              <a:t>što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žena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koristi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porodiljsko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odsustvo</a:t>
            </a:r>
            <a:r>
              <a:rPr lang="en-US" b="0" i="1" u="sng" dirty="0">
                <a:effectLst/>
              </a:rPr>
              <a:t>.</a:t>
            </a:r>
            <a:endParaRPr lang="sr-Latn-BA" b="0" i="1" u="sng" dirty="0">
              <a:effectLst/>
            </a:endParaRPr>
          </a:p>
          <a:p>
            <a:pPr algn="just"/>
            <a:r>
              <a:rPr lang="sr-Latn-BA" dirty="0"/>
              <a:t>Na </a:t>
            </a:r>
            <a:r>
              <a:rPr lang="en-US" b="0" i="0" dirty="0" err="1">
                <a:effectLst/>
              </a:rPr>
              <a:t>osnovu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nalaza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preporuke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nadležnog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doktora</a:t>
            </a:r>
            <a:r>
              <a:rPr lang="en-US" b="0" i="0" dirty="0">
                <a:effectLst/>
              </a:rPr>
              <a:t> medicine, </a:t>
            </a:r>
            <a:r>
              <a:rPr lang="en-US" b="1" i="0" dirty="0" err="1">
                <a:effectLst/>
              </a:rPr>
              <a:t>žena</a:t>
            </a:r>
            <a:r>
              <a:rPr lang="en-US" b="1" i="0" dirty="0">
                <a:effectLst/>
              </a:rPr>
              <a:t> za </a:t>
            </a:r>
            <a:r>
              <a:rPr lang="en-US" b="1" i="0" dirty="0" err="1">
                <a:effectLst/>
              </a:rPr>
              <a:t>vrijeme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trudnoće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dok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doji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dijete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može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biti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privremeno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raspoređena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druge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poslove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je to u </a:t>
            </a:r>
            <a:r>
              <a:rPr lang="en-US" b="0" i="0" dirty="0" err="1">
                <a:effectLst/>
              </a:rPr>
              <a:t>interesu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očuvanja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njenog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zdravlja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zdravlja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djeteta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nije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mogućnosti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ženi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obezbijedi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raspored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drugi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posao</a:t>
            </a:r>
            <a:r>
              <a:rPr lang="en-US" b="0" i="0" dirty="0">
                <a:effectLst/>
              </a:rPr>
              <a:t>, </a:t>
            </a:r>
            <a:r>
              <a:rPr lang="en-US" b="1" i="0" dirty="0" err="1">
                <a:effectLst/>
              </a:rPr>
              <a:t>žena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ima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pravo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odsustvo</a:t>
            </a:r>
            <a:r>
              <a:rPr lang="en-US" b="1" i="0" dirty="0">
                <a:effectLst/>
              </a:rPr>
              <a:t> s </a:t>
            </a:r>
            <a:r>
              <a:rPr lang="en-US" b="1" i="0" dirty="0" err="1">
                <a:effectLst/>
              </a:rPr>
              <a:t>rada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uz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naknadu</a:t>
            </a:r>
            <a:r>
              <a:rPr lang="en-US" b="0" i="0" dirty="0">
                <a:effectLst/>
              </a:rPr>
              <a:t> plate, u </a:t>
            </a:r>
            <a:r>
              <a:rPr lang="en-US" b="0" i="0" dirty="0" err="1">
                <a:effectLst/>
              </a:rPr>
              <a:t>skladu</a:t>
            </a:r>
            <a:r>
              <a:rPr lang="en-US" b="0" i="0" dirty="0">
                <a:effectLst/>
              </a:rPr>
              <a:t> sa </a:t>
            </a:r>
            <a:r>
              <a:rPr lang="en-US" b="0" i="0" dirty="0" err="1">
                <a:effectLst/>
              </a:rPr>
              <a:t>opštim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aktom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Naknada</a:t>
            </a:r>
            <a:r>
              <a:rPr lang="en-US" b="0" i="0" dirty="0">
                <a:effectLst/>
              </a:rPr>
              <a:t> ne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biti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manja</a:t>
            </a:r>
            <a:r>
              <a:rPr lang="en-US" b="0" i="0" dirty="0">
                <a:effectLst/>
              </a:rPr>
              <a:t> od </a:t>
            </a:r>
            <a:r>
              <a:rPr lang="en-US" b="0" i="0" dirty="0" err="1">
                <a:effectLst/>
              </a:rPr>
              <a:t>naknade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koju</a:t>
            </a:r>
            <a:r>
              <a:rPr lang="en-US" b="0" i="0" dirty="0">
                <a:effectLst/>
              </a:rPr>
              <a:t> bi </a:t>
            </a:r>
            <a:r>
              <a:rPr lang="en-US" b="0" i="0" dirty="0" err="1">
                <a:effectLst/>
              </a:rPr>
              <a:t>žena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ostvarivala</a:t>
            </a:r>
            <a:r>
              <a:rPr lang="en-US" b="0" i="0" dirty="0">
                <a:effectLst/>
              </a:rPr>
              <a:t> da je </a:t>
            </a:r>
            <a:r>
              <a:rPr lang="en-US" b="0" i="0" dirty="0" err="1">
                <a:effectLst/>
              </a:rPr>
              <a:t>ostala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radi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svom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mjestu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1" i="0" dirty="0" err="1">
                <a:effectLst/>
              </a:rPr>
              <a:t>Ženu</a:t>
            </a:r>
            <a:r>
              <a:rPr lang="en-US" b="1" i="0" dirty="0">
                <a:effectLst/>
              </a:rPr>
              <a:t> za </a:t>
            </a:r>
            <a:r>
              <a:rPr lang="en-US" b="1" i="0" dirty="0" err="1">
                <a:effectLst/>
              </a:rPr>
              <a:t>vrijeme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trudnoće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majku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djeteta</a:t>
            </a:r>
            <a:r>
              <a:rPr lang="en-US" b="1" i="0" dirty="0">
                <a:effectLst/>
              </a:rPr>
              <a:t> do tri </a:t>
            </a:r>
            <a:r>
              <a:rPr lang="en-US" b="1" i="0" dirty="0" err="1">
                <a:effectLst/>
              </a:rPr>
              <a:t>godine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života</a:t>
            </a:r>
            <a:r>
              <a:rPr lang="en-US" b="1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rasporediti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rad u </a:t>
            </a:r>
            <a:r>
              <a:rPr lang="en-US" b="0" i="0" dirty="0" err="1">
                <a:effectLst/>
              </a:rPr>
              <a:t>drugo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mjesto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samo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njen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pristanak</a:t>
            </a:r>
            <a:r>
              <a:rPr lang="en-US" b="0" i="0" dirty="0">
                <a:effectLst/>
              </a:rPr>
              <a:t>.</a:t>
            </a:r>
            <a:endParaRPr lang="sr-Latn-BA" b="0" i="0" dirty="0">
              <a:effectLst/>
            </a:endParaRPr>
          </a:p>
          <a:p>
            <a:pPr algn="l"/>
            <a:endParaRPr lang="en-US" b="0" i="0" dirty="0">
              <a:solidFill>
                <a:srgbClr val="666666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21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4CE03-5FB9-579F-ECBD-17A8234BA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10B03-B1B9-115F-5FF2-8184E17B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985837"/>
            <a:ext cx="7886700" cy="1325563"/>
          </a:xfrm>
        </p:spPr>
        <p:txBody>
          <a:bodyPr/>
          <a:lstStyle/>
          <a:p>
            <a:pPr algn="ctr"/>
            <a:r>
              <a:rPr lang="sr-Latn-BA" b="1" dirty="0">
                <a:latin typeface="+mn-lt"/>
              </a:rPr>
              <a:t>Posebna zaštita žene i materinstva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6273F-97CA-FC91-E091-B8B7BADAB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2370932"/>
            <a:ext cx="7886700" cy="435133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i="0" dirty="0">
                <a:effectLst/>
              </a:rPr>
              <a:t>Za </a:t>
            </a:r>
            <a:r>
              <a:rPr lang="en-US" b="1" i="0" dirty="0" err="1">
                <a:effectLst/>
              </a:rPr>
              <a:t>vrijeme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trudnoće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porođaja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njege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djeteta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žena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ima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pravo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porodiljsko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odsustvo</a:t>
            </a:r>
            <a:r>
              <a:rPr lang="en-US" b="1" i="0" dirty="0">
                <a:effectLst/>
              </a:rPr>
              <a:t> u </a:t>
            </a:r>
            <a:r>
              <a:rPr lang="en-US" b="1" i="0" dirty="0" err="1">
                <a:effectLst/>
              </a:rPr>
              <a:t>trajanju</a:t>
            </a:r>
            <a:r>
              <a:rPr lang="en-US" b="1" i="0" dirty="0">
                <a:effectLst/>
              </a:rPr>
              <a:t> od </a:t>
            </a:r>
            <a:r>
              <a:rPr lang="en-US" b="1" i="0" dirty="0" err="1">
                <a:effectLst/>
              </a:rPr>
              <a:t>godinu</a:t>
            </a:r>
            <a:r>
              <a:rPr lang="en-US" b="1" i="0" dirty="0">
                <a:effectLst/>
              </a:rPr>
              <a:t> dana </a:t>
            </a:r>
            <a:r>
              <a:rPr lang="en-US" b="1" i="0" dirty="0" err="1">
                <a:effectLst/>
              </a:rPr>
              <a:t>neprekidno</a:t>
            </a:r>
            <a:r>
              <a:rPr lang="en-US" b="0" i="0" dirty="0">
                <a:effectLst/>
              </a:rPr>
              <a:t>, a za </a:t>
            </a:r>
            <a:r>
              <a:rPr lang="en-US" b="0" i="1" u="sng" dirty="0" err="1">
                <a:effectLst/>
              </a:rPr>
              <a:t>blizance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svako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treće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naredno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dijete</a:t>
            </a:r>
            <a:r>
              <a:rPr lang="en-US" b="0" i="1" u="sng" dirty="0">
                <a:effectLst/>
              </a:rPr>
              <a:t> u </a:t>
            </a:r>
            <a:r>
              <a:rPr lang="en-US" b="0" i="1" u="sng" dirty="0" err="1">
                <a:effectLst/>
              </a:rPr>
              <a:t>trajanju</a:t>
            </a:r>
            <a:r>
              <a:rPr lang="en-US" b="0" i="1" u="sng" dirty="0">
                <a:effectLst/>
              </a:rPr>
              <a:t> od 18 </a:t>
            </a:r>
            <a:r>
              <a:rPr lang="en-US" b="0" i="1" u="sng" dirty="0" err="1">
                <a:effectLst/>
              </a:rPr>
              <a:t>mjeseci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neprekidno</a:t>
            </a:r>
            <a:r>
              <a:rPr lang="en-US" b="0" i="1" u="sng" dirty="0">
                <a:effectLst/>
              </a:rPr>
              <a:t>.</a:t>
            </a:r>
          </a:p>
          <a:p>
            <a:pPr algn="just"/>
            <a:r>
              <a:rPr lang="en-US" b="0" i="0" dirty="0">
                <a:effectLst/>
              </a:rPr>
              <a:t>Na </a:t>
            </a:r>
            <a:r>
              <a:rPr lang="en-US" b="0" i="0" dirty="0" err="1">
                <a:effectLst/>
              </a:rPr>
              <a:t>osnovu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zahtjeva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žene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preporuke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ovlašćenog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doktora</a:t>
            </a:r>
            <a:r>
              <a:rPr lang="en-US" b="0" i="0" dirty="0">
                <a:effectLst/>
              </a:rPr>
              <a:t> medicine, </a:t>
            </a:r>
            <a:r>
              <a:rPr lang="en-US" b="1" i="0" dirty="0" err="1">
                <a:effectLst/>
              </a:rPr>
              <a:t>žena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može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početi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korišćenjem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porodiljskog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odsustva</a:t>
            </a:r>
            <a:r>
              <a:rPr lang="en-US" b="1" i="0" dirty="0">
                <a:effectLst/>
              </a:rPr>
              <a:t> 28 dana </a:t>
            </a:r>
            <a:r>
              <a:rPr lang="en-US" b="1" i="0" dirty="0" err="1">
                <a:effectLst/>
              </a:rPr>
              <a:t>prije</a:t>
            </a:r>
            <a:r>
              <a:rPr lang="en-US" b="1" i="0" dirty="0">
                <a:effectLst/>
              </a:rPr>
              <a:t> dana </a:t>
            </a:r>
            <a:r>
              <a:rPr lang="en-US" b="1" i="0" dirty="0" err="1">
                <a:effectLst/>
              </a:rPr>
              <a:t>porođaja</a:t>
            </a:r>
            <a:r>
              <a:rPr lang="en-US" b="1" i="0" dirty="0">
                <a:effectLst/>
              </a:rPr>
              <a:t>.</a:t>
            </a:r>
          </a:p>
          <a:p>
            <a:pPr algn="just"/>
            <a:r>
              <a:rPr lang="en-US" b="1" i="0" dirty="0" err="1">
                <a:effectLst/>
              </a:rPr>
              <a:t>Roditelji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djeteta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mogu</a:t>
            </a:r>
            <a:r>
              <a:rPr lang="en-US" b="1" i="0" dirty="0">
                <a:effectLst/>
              </a:rPr>
              <a:t> se </a:t>
            </a:r>
            <a:r>
              <a:rPr lang="en-US" b="1" i="0" dirty="0" err="1">
                <a:effectLst/>
              </a:rPr>
              <a:t>sporazumjeti</a:t>
            </a:r>
            <a:r>
              <a:rPr lang="en-US" b="1" i="0" dirty="0">
                <a:effectLst/>
              </a:rPr>
              <a:t> da</a:t>
            </a:r>
            <a:r>
              <a:rPr lang="sr-Latn-BA" b="1" i="0" dirty="0">
                <a:effectLst/>
              </a:rPr>
              <a:t> porodiljsko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odsustvo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nakon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isteka</a:t>
            </a:r>
            <a:r>
              <a:rPr lang="en-US" b="0" i="0" dirty="0">
                <a:effectLst/>
              </a:rPr>
              <a:t> 60 dana od dana </a:t>
            </a:r>
            <a:r>
              <a:rPr lang="en-US" b="0" i="0" dirty="0" err="1">
                <a:effectLst/>
              </a:rPr>
              <a:t>rođenja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djeteta</a:t>
            </a:r>
            <a:r>
              <a:rPr lang="en-US" b="0" i="0" dirty="0">
                <a:effectLst/>
              </a:rPr>
              <a:t>, </a:t>
            </a:r>
            <a:r>
              <a:rPr lang="en-US" b="1" i="0" dirty="0" err="1">
                <a:effectLst/>
              </a:rPr>
              <a:t>umjesto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majke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nastavi</a:t>
            </a:r>
            <a:r>
              <a:rPr lang="en-US" b="1" i="0" dirty="0">
                <a:effectLst/>
              </a:rPr>
              <a:t> da </a:t>
            </a:r>
            <a:r>
              <a:rPr lang="en-US" b="1" i="0" dirty="0" err="1">
                <a:effectLst/>
              </a:rPr>
              <a:t>koristi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zaposleni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otac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djeteta</a:t>
            </a:r>
            <a:r>
              <a:rPr lang="en-US" b="1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solidFill>
                  <a:srgbClr val="FF0000"/>
                </a:solidFill>
                <a:effectLst/>
              </a:rPr>
              <a:t>Žena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-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majka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stiče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pravo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na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penziju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za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jednu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godinu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manje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staža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osiguranja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za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svako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rođeno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dijete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u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odnosu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na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uslove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za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sticanje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prava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na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penziju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uređene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Zakonom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o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penzijsko-invalidskom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osiguranju</a:t>
            </a:r>
            <a:r>
              <a:rPr lang="en-US" b="0" i="0" dirty="0">
                <a:solidFill>
                  <a:srgbClr val="FF0000"/>
                </a:solidFill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27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99357-477C-1CCE-7F1F-2992A4F2B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04A0F-961F-04EE-1866-15684CC77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75" y="1014412"/>
            <a:ext cx="7886700" cy="1325563"/>
          </a:xfrm>
        </p:spPr>
        <p:txBody>
          <a:bodyPr/>
          <a:lstStyle/>
          <a:p>
            <a:pPr algn="ctr"/>
            <a:r>
              <a:rPr lang="sr-Latn-BA" b="1" dirty="0">
                <a:latin typeface="+mn-lt"/>
              </a:rPr>
              <a:t>Posebna zaštita žene i materinstva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C56F5-F3BB-4D14-FE26-5E5AF9614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342357"/>
            <a:ext cx="7886700" cy="435133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i="0" dirty="0" err="1">
                <a:effectLst/>
              </a:rPr>
              <a:t>Žena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može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sopstveni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zahtjev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uz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saglasnost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poslodavca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početi</a:t>
            </a:r>
            <a:r>
              <a:rPr lang="en-US" b="1" i="0" dirty="0">
                <a:effectLst/>
              </a:rPr>
              <a:t> da </a:t>
            </a:r>
            <a:r>
              <a:rPr lang="en-US" b="1" i="0" dirty="0" err="1">
                <a:effectLst/>
              </a:rPr>
              <a:t>radi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prije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isteka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porodiljskog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odsustva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ali</a:t>
            </a:r>
            <a:r>
              <a:rPr lang="en-US" b="0" i="0" dirty="0">
                <a:effectLst/>
              </a:rPr>
              <a:t> ne </a:t>
            </a:r>
            <a:r>
              <a:rPr lang="en-US" b="0" i="0" dirty="0" err="1">
                <a:effectLst/>
              </a:rPr>
              <a:t>prije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nego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što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protekne</a:t>
            </a:r>
            <a:r>
              <a:rPr lang="en-US" b="0" i="0" dirty="0">
                <a:effectLst/>
              </a:rPr>
              <a:t> 60 dana od dana </a:t>
            </a:r>
            <a:r>
              <a:rPr lang="en-US" b="0" i="0" dirty="0" err="1">
                <a:effectLst/>
              </a:rPr>
              <a:t>porođaja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žena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počne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radi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isteka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vremena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porodiljskog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odsustva</a:t>
            </a:r>
            <a:r>
              <a:rPr lang="sr-Latn-BA" b="0" i="0" dirty="0">
                <a:effectLst/>
              </a:rPr>
              <a:t>,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pravo</a:t>
            </a:r>
            <a:r>
              <a:rPr lang="en-US" b="0" i="0" dirty="0">
                <a:effectLst/>
              </a:rPr>
              <a:t> da za </a:t>
            </a:r>
            <a:r>
              <a:rPr lang="en-US" b="0" i="0" dirty="0" err="1">
                <a:effectLst/>
              </a:rPr>
              <a:t>vrijeme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radnog</a:t>
            </a:r>
            <a:r>
              <a:rPr lang="en-US" b="0" i="0" dirty="0">
                <a:effectLst/>
              </a:rPr>
              <a:t> dana, pored </a:t>
            </a:r>
            <a:r>
              <a:rPr lang="en-US" b="0" i="0" dirty="0" err="1">
                <a:effectLst/>
              </a:rPr>
              <a:t>dnevnog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odmora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koristi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još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60 </a:t>
            </a:r>
            <a:r>
              <a:rPr lang="en-US" b="0" i="0" dirty="0" err="1">
                <a:effectLst/>
              </a:rPr>
              <a:t>minuta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odsustva</a:t>
            </a:r>
            <a:r>
              <a:rPr lang="en-US" b="0" i="0" dirty="0">
                <a:effectLst/>
              </a:rPr>
              <a:t> s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dojenja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djeteta</a:t>
            </a:r>
            <a:r>
              <a:rPr lang="en-US" b="0" i="0" dirty="0">
                <a:effectLst/>
              </a:rPr>
              <a:t>.</a:t>
            </a:r>
            <a:endParaRPr lang="sr-Latn-BA" b="0" i="0" dirty="0">
              <a:effectLst/>
            </a:endParaRPr>
          </a:p>
          <a:p>
            <a:pPr algn="just"/>
            <a:r>
              <a:rPr lang="en-US" b="0" i="0" dirty="0">
                <a:effectLst/>
              </a:rPr>
              <a:t>Za </a:t>
            </a:r>
            <a:r>
              <a:rPr lang="en-US" b="0" i="0" dirty="0" err="1">
                <a:effectLst/>
              </a:rPr>
              <a:t>vrijeme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korišćenja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porodiljskog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odsustva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žena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naknadu</a:t>
            </a:r>
            <a:r>
              <a:rPr lang="en-US" b="0" i="0" dirty="0">
                <a:effectLst/>
              </a:rPr>
              <a:t> plate u </a:t>
            </a:r>
            <a:r>
              <a:rPr lang="en-US" b="0" i="0" dirty="0" err="1">
                <a:effectLst/>
              </a:rPr>
              <a:t>visini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prosječne</a:t>
            </a:r>
            <a:r>
              <a:rPr lang="en-US" b="0" i="0" dirty="0">
                <a:effectLst/>
              </a:rPr>
              <a:t> plate </a:t>
            </a:r>
            <a:r>
              <a:rPr lang="en-US" b="0" i="0" dirty="0" err="1">
                <a:effectLst/>
              </a:rPr>
              <a:t>koju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ostvarila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toku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posljednjih</a:t>
            </a:r>
            <a:r>
              <a:rPr lang="en-US" b="0" i="0" dirty="0">
                <a:effectLst/>
              </a:rPr>
              <a:t> 18 </a:t>
            </a:r>
            <a:r>
              <a:rPr lang="en-US" b="0" i="0" dirty="0" err="1">
                <a:effectLst/>
              </a:rPr>
              <a:t>mjeseci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počinjanja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porodiljskog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odsustva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Ukoliko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žena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nije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ostvarila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platu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svih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posljednjih</a:t>
            </a:r>
            <a:r>
              <a:rPr lang="en-US" b="0" i="0" dirty="0">
                <a:effectLst/>
              </a:rPr>
              <a:t> 18 </a:t>
            </a:r>
            <a:r>
              <a:rPr lang="en-US" b="0" i="0" dirty="0" err="1">
                <a:effectLst/>
              </a:rPr>
              <a:t>mjeseci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prilikom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obračuna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prosječne</a:t>
            </a:r>
            <a:r>
              <a:rPr lang="en-US" b="0" i="0" dirty="0">
                <a:effectLst/>
              </a:rPr>
              <a:t> plate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stava</a:t>
            </a:r>
            <a:r>
              <a:rPr lang="en-US" b="0" i="0" dirty="0">
                <a:effectLst/>
              </a:rPr>
              <a:t> 1. </a:t>
            </a:r>
            <a:r>
              <a:rPr lang="en-US" b="0" i="0" dirty="0" err="1">
                <a:effectLst/>
              </a:rPr>
              <a:t>ovog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člana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svaki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mjesec</a:t>
            </a:r>
            <a:r>
              <a:rPr lang="en-US" b="0" i="0" dirty="0">
                <a:effectLst/>
              </a:rPr>
              <a:t> za koji </a:t>
            </a:r>
            <a:r>
              <a:rPr lang="en-US" b="0" i="0" dirty="0" err="1">
                <a:effectLst/>
              </a:rPr>
              <a:t>nije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ostvarila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platu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uzima</a:t>
            </a:r>
            <a:r>
              <a:rPr lang="en-US" b="0" i="0" dirty="0">
                <a:effectLst/>
              </a:rPr>
              <a:t> se </a:t>
            </a:r>
            <a:r>
              <a:rPr lang="en-US" b="0" i="0" dirty="0" err="1">
                <a:effectLst/>
              </a:rPr>
              <a:t>iznos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najniže</a:t>
            </a:r>
            <a:r>
              <a:rPr lang="en-US" b="0" i="0" dirty="0">
                <a:effectLst/>
              </a:rPr>
              <a:t> plate u </a:t>
            </a:r>
            <a:r>
              <a:rPr lang="en-US" b="0" i="0" dirty="0" err="1">
                <a:effectLst/>
              </a:rPr>
              <a:t>Republici</a:t>
            </a:r>
            <a:r>
              <a:rPr lang="en-US" b="0" i="0" dirty="0">
                <a:effectLst/>
              </a:rPr>
              <a:t>.</a:t>
            </a:r>
          </a:p>
          <a:p>
            <a:pPr algn="l"/>
            <a:endParaRPr lang="en-US" b="0" i="0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85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F4473-63BC-5A04-E00F-1B8EF631D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D5F8B-9253-0676-1C49-6DABAF0CC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1042987"/>
            <a:ext cx="7886700" cy="1325563"/>
          </a:xfrm>
        </p:spPr>
        <p:txBody>
          <a:bodyPr/>
          <a:lstStyle/>
          <a:p>
            <a:pPr algn="ctr"/>
            <a:r>
              <a:rPr lang="pl-PL" b="1" dirty="0">
                <a:effectLst/>
                <a:latin typeface="+mn-lt"/>
              </a:rPr>
              <a:t>Posebna zaštita bolesnih radnika i invalida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03958-04E9-42FB-1909-FAEDBDC90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25" y="2313782"/>
            <a:ext cx="7886700" cy="4351338"/>
          </a:xfrm>
        </p:spPr>
        <p:txBody>
          <a:bodyPr>
            <a:normAutofit/>
          </a:bodyPr>
          <a:lstStyle/>
          <a:p>
            <a:pPr algn="just"/>
            <a:r>
              <a:rPr lang="sr-Latn-BA" b="1" i="0" dirty="0">
                <a:effectLst/>
              </a:rPr>
              <a:t>R</a:t>
            </a:r>
            <a:r>
              <a:rPr lang="en-US" b="1" i="0" dirty="0" err="1">
                <a:effectLst/>
              </a:rPr>
              <a:t>adniku</a:t>
            </a:r>
            <a:r>
              <a:rPr lang="en-US" b="1" i="0" dirty="0">
                <a:effectLst/>
              </a:rPr>
              <a:t> koji je </a:t>
            </a:r>
            <a:r>
              <a:rPr lang="en-US" b="1" i="0" dirty="0" err="1">
                <a:effectLst/>
              </a:rPr>
              <a:t>povrijeđen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je </a:t>
            </a:r>
            <a:r>
              <a:rPr lang="en-US" b="1" i="0" dirty="0" err="1">
                <a:effectLst/>
              </a:rPr>
              <a:t>obolio</a:t>
            </a:r>
            <a:r>
              <a:rPr lang="en-US" b="1" i="0" dirty="0">
                <a:effectLst/>
              </a:rPr>
              <a:t> od </a:t>
            </a:r>
            <a:r>
              <a:rPr lang="en-US" b="1" i="0" dirty="0" err="1">
                <a:effectLst/>
              </a:rPr>
              <a:t>profesionalne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bolesti</a:t>
            </a:r>
            <a:r>
              <a:rPr lang="en-US" b="1" i="0" dirty="0">
                <a:effectLst/>
              </a:rPr>
              <a:t> </a:t>
            </a:r>
            <a:r>
              <a:rPr lang="en-US" b="0" i="1" u="sng" dirty="0" err="1">
                <a:effectLst/>
              </a:rPr>
              <a:t>poslodavac</a:t>
            </a:r>
            <a:r>
              <a:rPr lang="en-US" b="0" i="1" u="sng" dirty="0">
                <a:effectLst/>
              </a:rPr>
              <a:t> ne </a:t>
            </a:r>
            <a:r>
              <a:rPr lang="en-US" b="0" i="1" u="sng" dirty="0" err="1">
                <a:effectLst/>
              </a:rPr>
              <a:t>može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otkazati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ugovor</a:t>
            </a:r>
            <a:r>
              <a:rPr lang="en-US" b="0" i="1" u="sng" dirty="0">
                <a:effectLst/>
              </a:rPr>
              <a:t> o </a:t>
            </a:r>
            <a:r>
              <a:rPr lang="en-US" b="0" i="1" u="sng" dirty="0" err="1">
                <a:effectLst/>
              </a:rPr>
              <a:t>radu</a:t>
            </a:r>
            <a:r>
              <a:rPr lang="en-US" b="0" i="1" u="sng" dirty="0">
                <a:effectLst/>
              </a:rPr>
              <a:t> za </a:t>
            </a:r>
            <a:r>
              <a:rPr lang="en-US" b="0" i="1" u="sng" dirty="0" err="1">
                <a:effectLst/>
              </a:rPr>
              <a:t>vrijeme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dok</a:t>
            </a:r>
            <a:r>
              <a:rPr lang="en-US" b="0" i="1" u="sng" dirty="0">
                <a:effectLst/>
              </a:rPr>
              <a:t> je </a:t>
            </a:r>
            <a:r>
              <a:rPr lang="en-US" b="0" i="1" u="sng" dirty="0" err="1">
                <a:effectLst/>
              </a:rPr>
              <a:t>zdravstveno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nesposoban</a:t>
            </a:r>
            <a:r>
              <a:rPr lang="en-US" b="0" i="1" u="sng" dirty="0">
                <a:effectLst/>
              </a:rPr>
              <a:t> za rad</a:t>
            </a:r>
            <a:r>
              <a:rPr lang="en-US" b="0" i="0" dirty="0">
                <a:effectLst/>
              </a:rPr>
              <a:t>, bez </a:t>
            </a:r>
            <a:r>
              <a:rPr lang="en-US" b="0" i="0" dirty="0" err="1">
                <a:effectLst/>
              </a:rPr>
              <a:t>obzira</a:t>
            </a:r>
            <a:r>
              <a:rPr lang="en-US" b="0" i="0" dirty="0">
                <a:effectLst/>
              </a:rPr>
              <a:t> da li je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poslodavcem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zaključio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neodređeno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određeno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vrijeme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stava</a:t>
            </a:r>
            <a:r>
              <a:rPr lang="en-US" b="0" i="0" dirty="0">
                <a:effectLst/>
              </a:rPr>
              <a:t> 1. </a:t>
            </a:r>
            <a:r>
              <a:rPr lang="en-US" b="0" i="0" dirty="0" err="1">
                <a:effectLst/>
              </a:rPr>
              <a:t>zaključio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određeno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vrijeme</a:t>
            </a:r>
            <a:r>
              <a:rPr lang="en-US" b="0" i="0" dirty="0">
                <a:effectLst/>
              </a:rPr>
              <a:t>, period </a:t>
            </a:r>
            <a:r>
              <a:rPr lang="en-US" b="0" i="0" dirty="0" err="1">
                <a:effectLst/>
              </a:rPr>
              <a:t>zdravstvene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spriječenosti</a:t>
            </a:r>
            <a:r>
              <a:rPr lang="en-US" b="0" i="0" dirty="0">
                <a:effectLst/>
              </a:rPr>
              <a:t> za rad ne </a:t>
            </a:r>
            <a:r>
              <a:rPr lang="en-US" b="0" i="0" dirty="0" err="1">
                <a:effectLst/>
              </a:rPr>
              <a:t>uračunava</a:t>
            </a:r>
            <a:r>
              <a:rPr lang="en-US" b="0" i="0" dirty="0">
                <a:effectLst/>
              </a:rPr>
              <a:t> se u </a:t>
            </a:r>
            <a:r>
              <a:rPr lang="en-US" b="0" i="0" dirty="0" err="1">
                <a:effectLst/>
              </a:rPr>
              <a:t>vrijeme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trajanja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ugovora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56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D3CD9-2CD7-CB84-2CA3-934D63A59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1E2D3-1401-2C26-F605-E1FF13F88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42987"/>
            <a:ext cx="9144000" cy="1509713"/>
          </a:xfrm>
        </p:spPr>
        <p:txBody>
          <a:bodyPr>
            <a:noAutofit/>
          </a:bodyPr>
          <a:lstStyle/>
          <a:p>
            <a:pPr algn="ctr"/>
            <a:r>
              <a:rPr lang="bs-Latn-BA" sz="4000" b="1" dirty="0">
                <a:effectLst/>
                <a:latin typeface="+mn-lt"/>
                <a:ea typeface="Calibri" panose="020F0502020204030204" pitchFamily="34" charset="0"/>
              </a:rPr>
              <a:t>Odgovornost za povrede obaveze iz ugovora o radu i materijalna odgovornost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0987D-940B-1704-FFD0-33E042974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52700"/>
            <a:ext cx="78867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dužan</a:t>
            </a:r>
            <a:r>
              <a:rPr lang="en-US" b="0" i="0" dirty="0">
                <a:effectLst/>
              </a:rPr>
              <a:t> da se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pridržava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obaveza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propisanih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zakonom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kolektivnim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ugovorom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pravilnikom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ugovorom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svoje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obaveze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izvršava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način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kojim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neće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onemogućavati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ometati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druge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radnike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izvršavanju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njihovih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obaveza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1" i="0" dirty="0">
                <a:effectLst/>
              </a:rPr>
              <a:t>Za </a:t>
            </a:r>
            <a:r>
              <a:rPr lang="en-US" b="1" i="0" dirty="0" err="1">
                <a:effectLst/>
              </a:rPr>
              <a:t>povredu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radnih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obaveza</a:t>
            </a:r>
            <a:r>
              <a:rPr lang="en-US" b="1" i="0" dirty="0">
                <a:effectLst/>
              </a:rPr>
              <a:t> </a:t>
            </a:r>
            <a:r>
              <a:rPr lang="en-US" i="1" u="sng" dirty="0" err="1">
                <a:effectLst/>
              </a:rPr>
              <a:t>radnik</a:t>
            </a:r>
            <a:r>
              <a:rPr lang="en-US" i="1" u="sng" dirty="0">
                <a:effectLst/>
              </a:rPr>
              <a:t> je </a:t>
            </a:r>
            <a:r>
              <a:rPr lang="en-US" i="1" u="sng" dirty="0" err="1">
                <a:effectLst/>
              </a:rPr>
              <a:t>odgovoran</a:t>
            </a:r>
            <a:r>
              <a:rPr lang="en-US" i="1" u="sng" dirty="0">
                <a:effectLst/>
              </a:rPr>
              <a:t> </a:t>
            </a:r>
            <a:r>
              <a:rPr lang="en-US" i="1" u="sng" dirty="0" err="1">
                <a:effectLst/>
              </a:rPr>
              <a:t>poslodavcu</a:t>
            </a:r>
            <a:r>
              <a:rPr lang="en-US" b="0" i="0" dirty="0">
                <a:effectLst/>
              </a:rPr>
              <a:t>, a </a:t>
            </a:r>
            <a:r>
              <a:rPr lang="en-US" b="1" i="0" dirty="0" err="1">
                <a:effectLst/>
              </a:rPr>
              <a:t>ako</a:t>
            </a:r>
            <a:r>
              <a:rPr lang="en-US" b="1" i="0" dirty="0">
                <a:effectLst/>
              </a:rPr>
              <a:t> je </a:t>
            </a:r>
            <a:r>
              <a:rPr lang="en-US" b="1" i="0" dirty="0" err="1">
                <a:effectLst/>
              </a:rPr>
              <a:t>povredom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radnih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obaveza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pričinjena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materijalna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šteta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poslodavcu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trećim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licima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je </a:t>
            </a:r>
            <a:r>
              <a:rPr lang="en-US" b="1" i="0" dirty="0" err="1">
                <a:effectLst/>
              </a:rPr>
              <a:t>učinjeno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krivično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djelo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prekršaj</a:t>
            </a:r>
            <a:r>
              <a:rPr lang="en-US" b="0" i="0" dirty="0">
                <a:effectLst/>
              </a:rPr>
              <a:t>, </a:t>
            </a:r>
            <a:r>
              <a:rPr lang="en-US" b="0" i="1" dirty="0" err="1">
                <a:effectLst/>
              </a:rPr>
              <a:t>radnik</a:t>
            </a:r>
            <a:r>
              <a:rPr lang="en-US" b="0" i="1" dirty="0">
                <a:effectLst/>
              </a:rPr>
              <a:t> je </a:t>
            </a:r>
            <a:r>
              <a:rPr lang="en-US" b="0" i="1" dirty="0" err="1">
                <a:effectLst/>
              </a:rPr>
              <a:t>odgovoran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materijalno</a:t>
            </a:r>
            <a:r>
              <a:rPr lang="en-US" b="0" i="1" dirty="0">
                <a:effectLst/>
              </a:rPr>
              <a:t>, </a:t>
            </a:r>
            <a:r>
              <a:rPr lang="en-US" b="0" i="1" dirty="0" err="1">
                <a:effectLst/>
              </a:rPr>
              <a:t>odnosno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krivično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i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prekršajno</a:t>
            </a:r>
            <a:endParaRPr lang="en-US" b="0" i="1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3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BC509-F008-C5A7-02CB-3F46B2805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628650" y="290945"/>
            <a:ext cx="7886700" cy="7418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DBD6261-B8A3-D7DB-AA5D-E3553FCACE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49" y="1154363"/>
            <a:ext cx="8067675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1" dirty="0">
                <a:latin typeface="+mn-lt"/>
              </a:rPr>
              <a:t>Za </a:t>
            </a:r>
            <a:r>
              <a:rPr lang="en-US" altLang="en-US" b="1" dirty="0" err="1">
                <a:latin typeface="+mn-lt"/>
              </a:rPr>
              <a:t>povredu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radnih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obaveza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i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radne</a:t>
            </a:r>
            <a:r>
              <a:rPr lang="en-US" altLang="en-US" b="1" dirty="0">
                <a:latin typeface="+mn-lt"/>
              </a:rPr>
              <a:t> discipline </a:t>
            </a:r>
            <a:r>
              <a:rPr lang="en-US" altLang="en-US" b="1" dirty="0" err="1">
                <a:latin typeface="+mn-lt"/>
              </a:rPr>
              <a:t>radniku</a:t>
            </a:r>
            <a:r>
              <a:rPr lang="en-US" altLang="en-US" b="1" dirty="0">
                <a:latin typeface="+mn-lt"/>
              </a:rPr>
              <a:t> se </a:t>
            </a:r>
            <a:r>
              <a:rPr lang="en-US" altLang="en-US" b="1" dirty="0" err="1">
                <a:latin typeface="+mn-lt"/>
              </a:rPr>
              <a:t>može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izreći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jedna</a:t>
            </a:r>
            <a:r>
              <a:rPr lang="en-US" altLang="en-US" b="1" dirty="0">
                <a:latin typeface="+mn-lt"/>
              </a:rPr>
              <a:t> od </a:t>
            </a:r>
            <a:r>
              <a:rPr lang="en-US" altLang="en-US" b="1" dirty="0" err="1">
                <a:latin typeface="+mn-lt"/>
              </a:rPr>
              <a:t>sljedećih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mjera</a:t>
            </a:r>
            <a:r>
              <a:rPr lang="en-US" altLang="en-US" b="1" dirty="0">
                <a:latin typeface="+mn-lt"/>
              </a:rPr>
              <a:t>:</a:t>
            </a:r>
            <a:endParaRPr lang="sr-Latn-BA" altLang="en-US" b="1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latin typeface="+mn-lt"/>
              </a:rPr>
              <a:t>1) </a:t>
            </a:r>
            <a:r>
              <a:rPr lang="en-US" altLang="en-US" dirty="0" err="1">
                <a:latin typeface="+mn-lt"/>
              </a:rPr>
              <a:t>pismeno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upozorenje</a:t>
            </a:r>
            <a:r>
              <a:rPr lang="en-US" altLang="en-US" dirty="0">
                <a:latin typeface="+mn-lt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latin typeface="+mn-lt"/>
              </a:rPr>
              <a:t>2) </a:t>
            </a:r>
            <a:r>
              <a:rPr lang="en-US" altLang="en-US" dirty="0" err="1">
                <a:latin typeface="+mn-lt"/>
              </a:rPr>
              <a:t>novčana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kazna</a:t>
            </a:r>
            <a:r>
              <a:rPr lang="en-US" altLang="en-US" dirty="0">
                <a:latin typeface="+mn-lt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latin typeface="+mn-lt"/>
              </a:rPr>
              <a:t>3) </a:t>
            </a:r>
            <a:r>
              <a:rPr lang="en-US" altLang="en-US" dirty="0" err="1">
                <a:latin typeface="+mn-lt"/>
              </a:rPr>
              <a:t>prestanak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radnog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odnosa</a:t>
            </a:r>
            <a:r>
              <a:rPr lang="en-US" altLang="en-US" dirty="0"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err="1">
                <a:latin typeface="+mn-lt"/>
              </a:rPr>
              <a:t>Mjera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iz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stava</a:t>
            </a:r>
            <a:r>
              <a:rPr lang="en-US" altLang="en-US" dirty="0">
                <a:latin typeface="+mn-lt"/>
              </a:rPr>
              <a:t> 1. </a:t>
            </a:r>
            <a:r>
              <a:rPr lang="en-US" altLang="en-US" dirty="0" err="1">
                <a:latin typeface="+mn-lt"/>
              </a:rPr>
              <a:t>tačka</a:t>
            </a:r>
            <a:r>
              <a:rPr lang="en-US" altLang="en-US" dirty="0">
                <a:latin typeface="+mn-lt"/>
              </a:rPr>
              <a:t> 3) ne </a:t>
            </a:r>
            <a:r>
              <a:rPr lang="en-US" altLang="en-US" dirty="0" err="1">
                <a:latin typeface="+mn-lt"/>
              </a:rPr>
              <a:t>može</a:t>
            </a:r>
            <a:r>
              <a:rPr lang="en-US" altLang="en-US" dirty="0">
                <a:latin typeface="+mn-lt"/>
              </a:rPr>
              <a:t> se </a:t>
            </a:r>
            <a:r>
              <a:rPr lang="en-US" altLang="en-US" dirty="0" err="1">
                <a:latin typeface="+mn-lt"/>
              </a:rPr>
              <a:t>izreći</a:t>
            </a:r>
            <a:r>
              <a:rPr lang="en-US" altLang="en-US" dirty="0">
                <a:latin typeface="+mn-lt"/>
              </a:rPr>
              <a:t> za </a:t>
            </a:r>
            <a:r>
              <a:rPr lang="en-US" altLang="en-US" dirty="0" err="1">
                <a:latin typeface="+mn-lt"/>
              </a:rPr>
              <a:t>lakše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povrede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radne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obaveze</a:t>
            </a:r>
            <a:r>
              <a:rPr lang="en-US" altLang="en-US" dirty="0">
                <a:latin typeface="+mn-lt"/>
              </a:rPr>
              <a:t>.</a:t>
            </a:r>
            <a:endParaRPr lang="sr-Latn-BA" altLang="en-US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BA" altLang="en-US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BA" altLang="en-US" dirty="0">
                <a:latin typeface="+mn-lt"/>
              </a:rPr>
              <a:t>Lakše povrede radne obaveze nisu propisane Zakonom o radu i po pravilu se mogu propisati opštim aktom (kolektivnim ugovorom, a najčešće pravilnikom o radu.)</a:t>
            </a:r>
            <a:endParaRPr lang="en-US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678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92770-D47E-D736-7975-DF8E4BDE0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94" y="1987354"/>
            <a:ext cx="8986059" cy="459470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sr-Latn-BA" sz="2000" b="1" dirty="0">
              <a:solidFill>
                <a:srgbClr val="222222"/>
              </a:solidFill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BA" sz="2000" b="1" dirty="0">
                <a:solidFill>
                  <a:prstClr val="black"/>
                </a:solidFill>
                <a:cs typeface="Arial" panose="020B0604020202020204" pitchFamily="34" charset="0"/>
              </a:rPr>
              <a:t>1.</a:t>
            </a:r>
            <a:r>
              <a:rPr lang="en-US" sz="2000" b="1" dirty="0">
                <a:solidFill>
                  <a:srgbClr val="666666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Pravilnikom</a:t>
            </a:r>
            <a:r>
              <a:rPr lang="en-US" sz="2000" b="1" dirty="0">
                <a:solidFill>
                  <a:prstClr val="black"/>
                </a:solidFill>
              </a:rPr>
              <a:t> o </a:t>
            </a:r>
            <a:r>
              <a:rPr lang="en-US" sz="2000" b="1" dirty="0" err="1">
                <a:solidFill>
                  <a:prstClr val="black"/>
                </a:solidFill>
              </a:rPr>
              <a:t>radu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bliže</a:t>
            </a:r>
            <a:r>
              <a:rPr lang="en-US" sz="2000" dirty="0">
                <a:solidFill>
                  <a:prstClr val="black"/>
                </a:solidFill>
              </a:rPr>
              <a:t> se </a:t>
            </a:r>
            <a:r>
              <a:rPr lang="en-US" sz="2000" dirty="0" err="1">
                <a:solidFill>
                  <a:prstClr val="black"/>
                </a:solidFill>
              </a:rPr>
              <a:t>uređuje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način</a:t>
            </a:r>
            <a:r>
              <a:rPr lang="en-US" sz="2000" dirty="0">
                <a:solidFill>
                  <a:prstClr val="black"/>
                </a:solidFill>
              </a:rPr>
              <a:t> i </a:t>
            </a:r>
            <a:r>
              <a:rPr lang="en-US" sz="2000" dirty="0" err="1">
                <a:solidFill>
                  <a:prstClr val="black"/>
                </a:solidFill>
              </a:rPr>
              <a:t>postupak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zaključivanja</a:t>
            </a:r>
            <a:r>
              <a:rPr lang="en-US" sz="2000" dirty="0">
                <a:solidFill>
                  <a:prstClr val="black"/>
                </a:solidFill>
              </a:rPr>
              <a:t> ugovora o </a:t>
            </a:r>
            <a:r>
              <a:rPr lang="en-US" sz="2000" dirty="0" err="1">
                <a:solidFill>
                  <a:prstClr val="black"/>
                </a:solidFill>
              </a:rPr>
              <a:t>radu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između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radnika</a:t>
            </a:r>
            <a:r>
              <a:rPr lang="en-US" sz="2000" dirty="0">
                <a:solidFill>
                  <a:prstClr val="black"/>
                </a:solidFill>
              </a:rPr>
              <a:t> i </a:t>
            </a:r>
            <a:r>
              <a:rPr lang="en-US" sz="2000" dirty="0" err="1">
                <a:solidFill>
                  <a:prstClr val="black"/>
                </a:solidFill>
              </a:rPr>
              <a:t>poslodavca</a:t>
            </a:r>
            <a:r>
              <a:rPr lang="en-US" sz="2000" dirty="0">
                <a:solidFill>
                  <a:prstClr val="black"/>
                </a:solidFill>
              </a:rPr>
              <a:t>, prava, </a:t>
            </a:r>
            <a:r>
              <a:rPr lang="en-US" sz="2000" dirty="0" err="1">
                <a:solidFill>
                  <a:prstClr val="black"/>
                </a:solidFill>
              </a:rPr>
              <a:t>obaveze</a:t>
            </a:r>
            <a:r>
              <a:rPr lang="en-US" sz="2000" dirty="0">
                <a:solidFill>
                  <a:prstClr val="black"/>
                </a:solidFill>
              </a:rPr>
              <a:t> i </a:t>
            </a:r>
            <a:r>
              <a:rPr lang="en-US" sz="2000" dirty="0" err="1">
                <a:solidFill>
                  <a:prstClr val="black"/>
                </a:solidFill>
              </a:rPr>
              <a:t>odgovornosti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iz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radnog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odnosa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radno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vrijeme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radnika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odmori</a:t>
            </a:r>
            <a:r>
              <a:rPr lang="en-US" sz="2000" dirty="0">
                <a:solidFill>
                  <a:prstClr val="black"/>
                </a:solidFill>
              </a:rPr>
              <a:t> i </a:t>
            </a:r>
            <a:r>
              <a:rPr lang="en-US" sz="2000" dirty="0" err="1">
                <a:solidFill>
                  <a:prstClr val="black"/>
                </a:solidFill>
              </a:rPr>
              <a:t>odsustva</a:t>
            </a:r>
            <a:r>
              <a:rPr lang="en-US" sz="2000" dirty="0">
                <a:solidFill>
                  <a:prstClr val="black"/>
                </a:solidFill>
              </a:rPr>
              <a:t>, plate i </a:t>
            </a:r>
            <a:r>
              <a:rPr lang="en-US" sz="2000" dirty="0" err="1">
                <a:solidFill>
                  <a:prstClr val="black"/>
                </a:solidFill>
              </a:rPr>
              <a:t>naknade</a:t>
            </a:r>
            <a:r>
              <a:rPr lang="en-US" sz="2000" dirty="0">
                <a:solidFill>
                  <a:prstClr val="black"/>
                </a:solidFill>
              </a:rPr>
              <a:t> plate </a:t>
            </a:r>
            <a:r>
              <a:rPr lang="en-US" sz="2000" dirty="0" err="1">
                <a:solidFill>
                  <a:prstClr val="black"/>
                </a:solidFill>
              </a:rPr>
              <a:t>po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osnovu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rada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prestanak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radnog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odnosa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zaštita</a:t>
            </a:r>
            <a:r>
              <a:rPr lang="en-US" sz="2000" dirty="0">
                <a:solidFill>
                  <a:prstClr val="black"/>
                </a:solidFill>
              </a:rPr>
              <a:t> prava </a:t>
            </a:r>
            <a:r>
              <a:rPr lang="en-US" sz="2000" dirty="0" err="1">
                <a:solidFill>
                  <a:prstClr val="black"/>
                </a:solidFill>
              </a:rPr>
              <a:t>iz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radnog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odnosa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kao</a:t>
            </a:r>
            <a:r>
              <a:rPr lang="en-US" sz="2000" dirty="0">
                <a:solidFill>
                  <a:prstClr val="black"/>
                </a:solidFill>
              </a:rPr>
              <a:t> i </a:t>
            </a:r>
            <a:r>
              <a:rPr lang="en-US" sz="2000" dirty="0" err="1">
                <a:solidFill>
                  <a:prstClr val="black"/>
                </a:solidFill>
              </a:rPr>
              <a:t>druga</a:t>
            </a:r>
            <a:r>
              <a:rPr lang="en-US" sz="2000" dirty="0">
                <a:solidFill>
                  <a:prstClr val="black"/>
                </a:solidFill>
              </a:rPr>
              <a:t> prava i </a:t>
            </a:r>
            <a:r>
              <a:rPr lang="en-US" sz="2000" dirty="0" err="1">
                <a:solidFill>
                  <a:prstClr val="black"/>
                </a:solidFill>
              </a:rPr>
              <a:t>obaveze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koje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nastaju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po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osnovu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radnog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odnosa</a:t>
            </a:r>
            <a:r>
              <a:rPr lang="en-US" sz="2000" dirty="0">
                <a:solidFill>
                  <a:prstClr val="black"/>
                </a:solidFill>
              </a:rPr>
              <a:t>.</a:t>
            </a:r>
            <a:endParaRPr lang="sr-Latn-BA" sz="2000" b="1" dirty="0">
              <a:solidFill>
                <a:srgbClr val="222222"/>
              </a:solidFill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sr-Latn-BA" sz="2000" b="1" dirty="0">
                <a:solidFill>
                  <a:srgbClr val="222222"/>
                </a:solidFill>
                <a:cs typeface="Arial" panose="020B0604020202020204" pitchFamily="34" charset="0"/>
              </a:rPr>
              <a:t>2. </a:t>
            </a:r>
            <a:r>
              <a:rPr lang="en-US" sz="2000" b="1" dirty="0" err="1"/>
              <a:t>Akt</a:t>
            </a:r>
            <a:r>
              <a:rPr lang="en-US" sz="2000" b="1" dirty="0"/>
              <a:t> o </a:t>
            </a:r>
            <a:r>
              <a:rPr lang="en-US" sz="2000" b="1" dirty="0" err="1"/>
              <a:t>sistematizaciji</a:t>
            </a:r>
            <a:r>
              <a:rPr lang="en-US" sz="2000" b="1" dirty="0"/>
              <a:t> </a:t>
            </a:r>
            <a:r>
              <a:rPr lang="en-US" sz="2000" dirty="0"/>
              <a:t>je </a:t>
            </a:r>
            <a:r>
              <a:rPr lang="en-US" sz="2000" dirty="0" err="1"/>
              <a:t>akt</a:t>
            </a:r>
            <a:r>
              <a:rPr lang="en-US" sz="2000" dirty="0"/>
              <a:t> </a:t>
            </a:r>
            <a:r>
              <a:rPr lang="en-US" sz="2000" dirty="0" err="1"/>
              <a:t>kojim</a:t>
            </a:r>
            <a:r>
              <a:rPr lang="en-US" sz="2000" dirty="0"/>
              <a:t> se </a:t>
            </a:r>
            <a:r>
              <a:rPr lang="en-US" sz="2000" dirty="0" err="1"/>
              <a:t>utvrđuju</a:t>
            </a:r>
            <a:r>
              <a:rPr lang="en-US" sz="2000" dirty="0"/>
              <a:t>: </a:t>
            </a:r>
            <a:r>
              <a:rPr lang="en-US" sz="2000" dirty="0" err="1"/>
              <a:t>unutrašnja</a:t>
            </a:r>
            <a:r>
              <a:rPr lang="en-US" sz="2000" dirty="0"/>
              <a:t> </a:t>
            </a:r>
            <a:r>
              <a:rPr lang="en-US" sz="2000" dirty="0" err="1"/>
              <a:t>organizacija</a:t>
            </a:r>
            <a:r>
              <a:rPr lang="en-US" sz="2000" dirty="0"/>
              <a:t>, </a:t>
            </a:r>
            <a:r>
              <a:rPr lang="en-US" sz="2000" dirty="0" err="1"/>
              <a:t>radna</a:t>
            </a:r>
            <a:r>
              <a:rPr lang="en-US" sz="2000" dirty="0"/>
              <a:t> </a:t>
            </a:r>
            <a:r>
              <a:rPr lang="en-US" sz="2000" dirty="0" err="1"/>
              <a:t>mjesta</a:t>
            </a:r>
            <a:r>
              <a:rPr lang="en-US" sz="2000" dirty="0"/>
              <a:t>, </a:t>
            </a:r>
            <a:r>
              <a:rPr lang="en-US" sz="2000" dirty="0" err="1"/>
              <a:t>opis</a:t>
            </a:r>
            <a:r>
              <a:rPr lang="en-US" sz="2000" dirty="0"/>
              <a:t> </a:t>
            </a:r>
            <a:r>
              <a:rPr lang="en-US" sz="2000" dirty="0" err="1"/>
              <a:t>poslova</a:t>
            </a:r>
            <a:r>
              <a:rPr lang="en-US" sz="2000" dirty="0"/>
              <a:t>,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posebni</a:t>
            </a:r>
            <a:r>
              <a:rPr lang="en-US" sz="2000" dirty="0"/>
              <a:t> </a:t>
            </a:r>
            <a:r>
              <a:rPr lang="en-US" sz="2000" dirty="0" err="1"/>
              <a:t>uslovi</a:t>
            </a:r>
            <a:r>
              <a:rPr lang="en-US" sz="2000" dirty="0"/>
              <a:t> </a:t>
            </a:r>
            <a:r>
              <a:rPr lang="en-US" sz="2000" dirty="0" err="1"/>
              <a:t>neophodni</a:t>
            </a:r>
            <a:r>
              <a:rPr lang="en-US" sz="2000" dirty="0"/>
              <a:t> za </a:t>
            </a:r>
            <a:r>
              <a:rPr lang="en-US" sz="2000" dirty="0" err="1"/>
              <a:t>zasnivanje</a:t>
            </a:r>
            <a:r>
              <a:rPr lang="en-US" sz="2000" dirty="0"/>
              <a:t> </a:t>
            </a:r>
            <a:r>
              <a:rPr lang="en-US" sz="2000" dirty="0" err="1"/>
              <a:t>radnog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vještine</a:t>
            </a:r>
            <a:r>
              <a:rPr lang="en-US" sz="2000" dirty="0"/>
              <a:t> i </a:t>
            </a:r>
            <a:r>
              <a:rPr lang="en-US" sz="2000" dirty="0" err="1"/>
              <a:t>radno</a:t>
            </a:r>
            <a:r>
              <a:rPr lang="en-US" sz="2000" dirty="0"/>
              <a:t> </a:t>
            </a:r>
            <a:r>
              <a:rPr lang="en-US" sz="2000" dirty="0" err="1"/>
              <a:t>iskustvo</a:t>
            </a:r>
            <a:r>
              <a:rPr lang="en-US" sz="2000" dirty="0"/>
              <a:t>, </a:t>
            </a:r>
            <a:r>
              <a:rPr lang="en-US" sz="2000" dirty="0" err="1"/>
              <a:t>vrsta</a:t>
            </a:r>
            <a:r>
              <a:rPr lang="en-US" sz="2000" dirty="0"/>
              <a:t> i </a:t>
            </a:r>
            <a:r>
              <a:rPr lang="en-US" sz="2000" dirty="0" err="1"/>
              <a:t>stepen</a:t>
            </a:r>
            <a:r>
              <a:rPr lang="en-US" sz="2000" dirty="0"/>
              <a:t> </a:t>
            </a:r>
            <a:r>
              <a:rPr lang="en-US" sz="2000" dirty="0" err="1"/>
              <a:t>stručne</a:t>
            </a:r>
            <a:r>
              <a:rPr lang="en-US" sz="2000" dirty="0"/>
              <a:t> </a:t>
            </a:r>
            <a:r>
              <a:rPr lang="en-US" sz="2000" dirty="0" err="1"/>
              <a:t>spreme</a:t>
            </a:r>
            <a:r>
              <a:rPr lang="en-US" sz="2000" dirty="0"/>
              <a:t>, </a:t>
            </a:r>
            <a:r>
              <a:rPr lang="en-US" sz="2000" dirty="0" err="1"/>
              <a:t>odnosno</a:t>
            </a:r>
            <a:r>
              <a:rPr lang="en-US" sz="2000" dirty="0"/>
              <a:t> </a:t>
            </a:r>
            <a:r>
              <a:rPr lang="en-US" sz="2000" dirty="0" err="1"/>
              <a:t>nivoi</a:t>
            </a:r>
            <a:r>
              <a:rPr lang="en-US" sz="2000" dirty="0"/>
              <a:t> </a:t>
            </a:r>
            <a:r>
              <a:rPr lang="en-US" sz="2000" dirty="0" err="1"/>
              <a:t>obrazovanja</a:t>
            </a:r>
            <a:r>
              <a:rPr lang="en-US" sz="2000" dirty="0"/>
              <a:t> i </a:t>
            </a:r>
            <a:r>
              <a:rPr lang="en-US" sz="2000" dirty="0" err="1"/>
              <a:t>zanimanja</a:t>
            </a:r>
            <a:r>
              <a:rPr lang="en-US" sz="2000" dirty="0"/>
              <a:t> </a:t>
            </a:r>
            <a:r>
              <a:rPr lang="en-US" sz="2000" dirty="0" err="1"/>
              <a:t>potrebnih</a:t>
            </a:r>
            <a:r>
              <a:rPr lang="en-US" sz="2000" dirty="0"/>
              <a:t> za </a:t>
            </a:r>
            <a:r>
              <a:rPr lang="en-US" sz="2000" dirty="0" err="1"/>
              <a:t>obavljanje</a:t>
            </a:r>
            <a:r>
              <a:rPr lang="en-US" sz="2000" dirty="0"/>
              <a:t> </a:t>
            </a:r>
            <a:r>
              <a:rPr lang="en-US" sz="2000" dirty="0" err="1"/>
              <a:t>sistematizovanih</a:t>
            </a:r>
            <a:r>
              <a:rPr lang="en-US" sz="2000" dirty="0"/>
              <a:t> </a:t>
            </a:r>
            <a:r>
              <a:rPr lang="en-US" sz="2000" dirty="0" err="1"/>
              <a:t>radnih</a:t>
            </a:r>
            <a:r>
              <a:rPr lang="en-US" sz="2000" dirty="0"/>
              <a:t> </a:t>
            </a:r>
            <a:r>
              <a:rPr lang="en-US" sz="2000" dirty="0" err="1"/>
              <a:t>mjesta</a:t>
            </a:r>
            <a:r>
              <a:rPr lang="en-US" sz="2000" dirty="0"/>
              <a:t> i </a:t>
            </a:r>
            <a:r>
              <a:rPr lang="en-US" sz="2000" dirty="0" err="1"/>
              <a:t>drugo</a:t>
            </a:r>
            <a:r>
              <a:rPr lang="en-US" sz="2000" dirty="0">
                <a:solidFill>
                  <a:srgbClr val="666666"/>
                </a:solidFill>
              </a:rPr>
              <a:t>.</a:t>
            </a:r>
            <a:endParaRPr lang="sr-Latn-BA" sz="2000" dirty="0">
              <a:solidFill>
                <a:srgbClr val="666666"/>
              </a:solidFill>
            </a:endParaRPr>
          </a:p>
          <a:p>
            <a:pPr marL="0" lvl="0" indent="0" algn="just">
              <a:buNone/>
            </a:pPr>
            <a:r>
              <a:rPr lang="sr-Latn-BA" sz="2000" b="1" dirty="0">
                <a:solidFill>
                  <a:prstClr val="black"/>
                </a:solidFill>
              </a:rPr>
              <a:t>3.</a:t>
            </a:r>
            <a:r>
              <a:rPr lang="en-US" sz="2000" b="1" dirty="0" err="1">
                <a:solidFill>
                  <a:prstClr val="black"/>
                </a:solidFill>
              </a:rPr>
              <a:t>Kolektivni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ugovor</a:t>
            </a:r>
            <a:r>
              <a:rPr lang="en-US" sz="2000" b="1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jeste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opšti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kolektivni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ugovor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posebni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kolektivni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ugovor</a:t>
            </a:r>
            <a:r>
              <a:rPr lang="en-US" sz="2000" dirty="0">
                <a:solidFill>
                  <a:prstClr val="black"/>
                </a:solidFill>
              </a:rPr>
              <a:t> i </a:t>
            </a:r>
            <a:r>
              <a:rPr lang="en-US" sz="2000" dirty="0" err="1">
                <a:solidFill>
                  <a:prstClr val="black"/>
                </a:solidFill>
              </a:rPr>
              <a:t>kolektivni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ugovor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kod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poslodavca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kojim</a:t>
            </a:r>
            <a:r>
              <a:rPr lang="en-US" sz="2000" dirty="0">
                <a:solidFill>
                  <a:prstClr val="black"/>
                </a:solidFill>
              </a:rPr>
              <a:t> se </a:t>
            </a:r>
            <a:r>
              <a:rPr lang="en-US" sz="2000" dirty="0" err="1">
                <a:solidFill>
                  <a:prstClr val="black"/>
                </a:solidFill>
              </a:rPr>
              <a:t>bliže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uređuju</a:t>
            </a:r>
            <a:r>
              <a:rPr lang="en-US" sz="2000" dirty="0">
                <a:solidFill>
                  <a:prstClr val="black"/>
                </a:solidFill>
              </a:rPr>
              <a:t> prava </a:t>
            </a:r>
            <a:r>
              <a:rPr lang="en-US" sz="2000" dirty="0" err="1">
                <a:solidFill>
                  <a:prstClr val="black"/>
                </a:solidFill>
              </a:rPr>
              <a:t>po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osnovu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rada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obim</a:t>
            </a:r>
            <a:r>
              <a:rPr lang="en-US" sz="2000" dirty="0">
                <a:solidFill>
                  <a:prstClr val="black"/>
                </a:solidFill>
              </a:rPr>
              <a:t> prava i </a:t>
            </a:r>
            <a:r>
              <a:rPr lang="en-US" sz="2000" dirty="0" err="1">
                <a:solidFill>
                  <a:prstClr val="black"/>
                </a:solidFill>
              </a:rPr>
              <a:t>način</a:t>
            </a:r>
            <a:r>
              <a:rPr lang="en-US" sz="2000" dirty="0">
                <a:solidFill>
                  <a:prstClr val="black"/>
                </a:solidFill>
              </a:rPr>
              <a:t> i </a:t>
            </a:r>
            <a:r>
              <a:rPr lang="en-US" sz="2000" dirty="0" err="1">
                <a:solidFill>
                  <a:prstClr val="black"/>
                </a:solidFill>
              </a:rPr>
              <a:t>postupak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njihovog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ostvarivanja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međusobni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odnosi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učesnika</a:t>
            </a:r>
            <a:r>
              <a:rPr lang="en-US" sz="2000" dirty="0">
                <a:solidFill>
                  <a:prstClr val="black"/>
                </a:solidFill>
              </a:rPr>
              <a:t> u </a:t>
            </a:r>
            <a:r>
              <a:rPr lang="en-US" sz="2000" dirty="0" err="1">
                <a:solidFill>
                  <a:prstClr val="black"/>
                </a:solidFill>
              </a:rPr>
              <a:t>zaključivanju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kolektivnih</a:t>
            </a:r>
            <a:r>
              <a:rPr lang="en-US" sz="2000" dirty="0">
                <a:solidFill>
                  <a:prstClr val="black"/>
                </a:solidFill>
              </a:rPr>
              <a:t> ugovora i </a:t>
            </a:r>
            <a:r>
              <a:rPr lang="en-US" sz="2000" dirty="0" err="1">
                <a:solidFill>
                  <a:prstClr val="black"/>
                </a:solidFill>
              </a:rPr>
              <a:t>druga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pitanja</a:t>
            </a:r>
            <a:r>
              <a:rPr lang="en-US" sz="2000" dirty="0">
                <a:solidFill>
                  <a:prstClr val="black"/>
                </a:solidFill>
              </a:rPr>
              <a:t> od </a:t>
            </a:r>
            <a:r>
              <a:rPr lang="en-US" sz="2000" dirty="0" err="1">
                <a:solidFill>
                  <a:prstClr val="black"/>
                </a:solidFill>
              </a:rPr>
              <a:t>značaja</a:t>
            </a:r>
            <a:r>
              <a:rPr lang="en-US" sz="2000" dirty="0">
                <a:solidFill>
                  <a:prstClr val="black"/>
                </a:solidFill>
              </a:rPr>
              <a:t> za </a:t>
            </a:r>
            <a:r>
              <a:rPr lang="en-US" sz="2000" dirty="0" err="1">
                <a:solidFill>
                  <a:prstClr val="black"/>
                </a:solidFill>
              </a:rPr>
              <a:t>uređivanje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odnosa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između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radnika</a:t>
            </a:r>
            <a:r>
              <a:rPr lang="en-US" sz="2000" dirty="0">
                <a:solidFill>
                  <a:prstClr val="black"/>
                </a:solidFill>
              </a:rPr>
              <a:t> i </a:t>
            </a:r>
            <a:r>
              <a:rPr lang="en-US" sz="2000" dirty="0" err="1">
                <a:solidFill>
                  <a:prstClr val="black"/>
                </a:solidFill>
              </a:rPr>
              <a:t>poslodavaca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koji</a:t>
            </a:r>
            <a:r>
              <a:rPr lang="en-US" sz="2000" dirty="0">
                <a:solidFill>
                  <a:prstClr val="black"/>
                </a:solidFill>
              </a:rPr>
              <a:t> je </a:t>
            </a:r>
            <a:r>
              <a:rPr lang="en-US" sz="2000" dirty="0" err="1">
                <a:solidFill>
                  <a:prstClr val="black"/>
                </a:solidFill>
              </a:rPr>
              <a:t>obavezujući</a:t>
            </a:r>
            <a:r>
              <a:rPr lang="en-US" sz="2000" dirty="0">
                <a:solidFill>
                  <a:prstClr val="black"/>
                </a:solidFill>
              </a:rPr>
              <a:t> za </a:t>
            </a:r>
            <a:r>
              <a:rPr lang="en-US" sz="2000" dirty="0" err="1">
                <a:solidFill>
                  <a:prstClr val="black"/>
                </a:solidFill>
              </a:rPr>
              <a:t>poslodavca</a:t>
            </a:r>
            <a:r>
              <a:rPr lang="en-US" sz="2000" dirty="0">
                <a:solidFill>
                  <a:prstClr val="black"/>
                </a:solidFill>
              </a:rPr>
              <a:t> i </a:t>
            </a:r>
            <a:r>
              <a:rPr lang="en-US" sz="2000" dirty="0" err="1">
                <a:solidFill>
                  <a:prstClr val="black"/>
                </a:solidFill>
              </a:rPr>
              <a:t>radnike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koji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su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kod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njega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zaposleni</a:t>
            </a:r>
            <a:r>
              <a:rPr lang="en-US" sz="2000" dirty="0">
                <a:solidFill>
                  <a:prstClr val="black"/>
                </a:solidFill>
              </a:rPr>
              <a:t>, a u </a:t>
            </a:r>
            <a:r>
              <a:rPr lang="en-US" sz="2000" dirty="0" err="1">
                <a:solidFill>
                  <a:prstClr val="black"/>
                </a:solidFill>
              </a:rPr>
              <a:t>čijem</a:t>
            </a:r>
            <a:r>
              <a:rPr lang="en-US" sz="2000" dirty="0">
                <a:solidFill>
                  <a:prstClr val="black"/>
                </a:solidFill>
              </a:rPr>
              <a:t> je </a:t>
            </a:r>
            <a:r>
              <a:rPr lang="en-US" sz="2000" dirty="0" err="1">
                <a:solidFill>
                  <a:prstClr val="black"/>
                </a:solidFill>
              </a:rPr>
              <a:t>zaključivanju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poslodavac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neposredno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učestvovao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ili</a:t>
            </a:r>
            <a:r>
              <a:rPr lang="en-US" sz="2000" dirty="0">
                <a:solidFill>
                  <a:prstClr val="black"/>
                </a:solidFill>
              </a:rPr>
              <a:t> je </a:t>
            </a:r>
            <a:r>
              <a:rPr lang="en-US" sz="2000" dirty="0" err="1">
                <a:solidFill>
                  <a:prstClr val="black"/>
                </a:solidFill>
              </a:rPr>
              <a:t>ovlastio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drugog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poslodavca</a:t>
            </a:r>
            <a:r>
              <a:rPr lang="en-US" sz="2000" dirty="0">
                <a:solidFill>
                  <a:prstClr val="black"/>
                </a:solidFill>
              </a:rPr>
              <a:t> da to </a:t>
            </a:r>
            <a:r>
              <a:rPr lang="en-US" sz="2000" dirty="0" err="1">
                <a:solidFill>
                  <a:prstClr val="black"/>
                </a:solidFill>
              </a:rPr>
              <a:t>učini</a:t>
            </a:r>
            <a:r>
              <a:rPr lang="en-US" sz="2000" dirty="0">
                <a:solidFill>
                  <a:prstClr val="black"/>
                </a:solidFill>
              </a:rPr>
              <a:t> u </a:t>
            </a:r>
            <a:r>
              <a:rPr lang="en-US" sz="2000" dirty="0" err="1">
                <a:solidFill>
                  <a:prstClr val="black"/>
                </a:solidFill>
              </a:rPr>
              <a:t>njegovo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ime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ili</a:t>
            </a:r>
            <a:r>
              <a:rPr lang="en-US" sz="2000" dirty="0">
                <a:solidFill>
                  <a:prstClr val="black"/>
                </a:solidFill>
              </a:rPr>
              <a:t> je </a:t>
            </a:r>
            <a:r>
              <a:rPr lang="en-US" sz="2000" dirty="0" err="1">
                <a:solidFill>
                  <a:prstClr val="black"/>
                </a:solidFill>
              </a:rPr>
              <a:t>naknadno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pristupio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kolektivnom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ugovoru</a:t>
            </a:r>
            <a:r>
              <a:rPr lang="en-US" sz="2000" dirty="0">
                <a:solidFill>
                  <a:prstClr val="black"/>
                </a:solidFill>
              </a:rPr>
              <a:t>.</a:t>
            </a:r>
            <a:endParaRPr lang="sr-Latn-BA" sz="20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sr-Latn-BA" sz="2000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endParaRPr lang="sr-Latn-BA" sz="2000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99AFE1-01DA-24F0-726F-E80E2FEF7EB1}"/>
              </a:ext>
            </a:extLst>
          </p:cNvPr>
          <p:cNvSpPr txBox="1"/>
          <p:nvPr/>
        </p:nvSpPr>
        <p:spPr>
          <a:xfrm>
            <a:off x="102394" y="1279468"/>
            <a:ext cx="9041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sr-Latn-BA" sz="2000" b="1" dirty="0">
                <a:solidFill>
                  <a:srgbClr val="FF0000"/>
                </a:solidFill>
                <a:cs typeface="Arial" panose="020B0604020202020204" pitchFamily="34" charset="0"/>
              </a:rPr>
              <a:t>OPŠTI PRAVNI AKTI (PRAVILNIK O RADU I KOLEKTIVNI UGOVOR) I AKT O SISTEMATIZACIJI RADNIH MJESTA </a:t>
            </a:r>
            <a:endParaRPr lang="en-US" sz="20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39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A8FEB-A94E-FB01-B8C3-003418EAC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2550" y="784226"/>
            <a:ext cx="7886700" cy="1325563"/>
          </a:xfrm>
        </p:spPr>
        <p:txBody>
          <a:bodyPr/>
          <a:lstStyle/>
          <a:p>
            <a:r>
              <a:rPr lang="en-US" b="1" dirty="0" err="1">
                <a:effectLst/>
                <a:latin typeface="+mn-lt"/>
              </a:rPr>
              <a:t>Naknada</a:t>
            </a:r>
            <a:r>
              <a:rPr lang="en-US" b="1" dirty="0">
                <a:effectLst/>
                <a:latin typeface="+mn-lt"/>
              </a:rPr>
              <a:t> </a:t>
            </a:r>
            <a:r>
              <a:rPr lang="en-US" b="1" dirty="0" err="1">
                <a:effectLst/>
                <a:latin typeface="+mn-lt"/>
              </a:rPr>
              <a:t>materijalne</a:t>
            </a:r>
            <a:r>
              <a:rPr lang="en-US" b="1" dirty="0">
                <a:effectLst/>
                <a:latin typeface="+mn-lt"/>
              </a:rPr>
              <a:t> </a:t>
            </a:r>
            <a:r>
              <a:rPr lang="en-US" b="1" dirty="0" err="1">
                <a:effectLst/>
                <a:latin typeface="+mn-lt"/>
              </a:rPr>
              <a:t>štete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7ABF1-BDFC-F475-E79A-4C896673A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09789"/>
            <a:ext cx="78867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koji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vezi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namjerno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krajnje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nepažnje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pričini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materijalnu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štetu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dužan</a:t>
            </a:r>
            <a:r>
              <a:rPr lang="en-US" b="0" i="0" dirty="0">
                <a:effectLst/>
              </a:rPr>
              <a:t> je da </a:t>
            </a:r>
            <a:r>
              <a:rPr lang="en-US" b="0" i="0" dirty="0" err="1">
                <a:effectLst/>
              </a:rPr>
              <a:t>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štetu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naknadi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štetu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prouzrokuje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više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svaki</a:t>
            </a:r>
            <a:r>
              <a:rPr lang="en-US" b="0" i="0" dirty="0">
                <a:effectLst/>
              </a:rPr>
              <a:t> od </a:t>
            </a:r>
            <a:r>
              <a:rPr lang="en-US" b="0" i="0" dirty="0" err="1">
                <a:effectLst/>
              </a:rPr>
              <a:t>njih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odgovara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dio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štete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koju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prouzrokovao</a:t>
            </a:r>
            <a:r>
              <a:rPr lang="en-US" b="0" i="0" dirty="0">
                <a:effectLst/>
              </a:rPr>
              <a:t>, a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se ne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utvrditi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dio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štete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koju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prouzrokovao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svaki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pojedini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smatra</a:t>
            </a:r>
            <a:r>
              <a:rPr lang="en-US" b="0" i="0" dirty="0">
                <a:effectLst/>
              </a:rPr>
              <a:t> se da </a:t>
            </a:r>
            <a:r>
              <a:rPr lang="en-US" b="0" i="0" dirty="0" err="1">
                <a:effectLst/>
              </a:rPr>
              <a:t>su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svi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podjednako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odgovorni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štetu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naknađuju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jednakim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dijelovima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više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prouzrokovalo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štetu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krivičnim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djelom</a:t>
            </a:r>
            <a:r>
              <a:rPr lang="en-US" b="0" i="0" dirty="0">
                <a:effectLst/>
              </a:rPr>
              <a:t>, za </a:t>
            </a:r>
            <a:r>
              <a:rPr lang="en-US" b="0" i="0" dirty="0" err="1">
                <a:effectLst/>
              </a:rPr>
              <a:t>štetu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odgovaraju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solidarno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41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3230B-3810-96F3-CCA7-8894282D2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908051"/>
            <a:ext cx="7886700" cy="1325563"/>
          </a:xfrm>
        </p:spPr>
        <p:txBody>
          <a:bodyPr/>
          <a:lstStyle/>
          <a:p>
            <a:pPr algn="ctr"/>
            <a:r>
              <a:rPr lang="en-US" b="1" i="1" dirty="0" err="1">
                <a:effectLst/>
                <a:latin typeface="+mn-lt"/>
              </a:rPr>
              <a:t>Udaljenje</a:t>
            </a:r>
            <a:r>
              <a:rPr lang="en-US" b="1" i="1" dirty="0">
                <a:effectLst/>
                <a:latin typeface="+mn-lt"/>
              </a:rPr>
              <a:t> </a:t>
            </a:r>
            <a:r>
              <a:rPr lang="en-US" b="1" i="1" dirty="0" err="1">
                <a:effectLst/>
                <a:latin typeface="+mn-lt"/>
              </a:rPr>
              <a:t>radnika</a:t>
            </a:r>
            <a:r>
              <a:rPr lang="en-US" b="1" i="1" dirty="0">
                <a:effectLst/>
                <a:latin typeface="+mn-lt"/>
              </a:rPr>
              <a:t> </a:t>
            </a:r>
            <a:r>
              <a:rPr lang="en-US" b="1" i="1" dirty="0" err="1">
                <a:effectLst/>
                <a:latin typeface="+mn-lt"/>
              </a:rPr>
              <a:t>sa</a:t>
            </a:r>
            <a:r>
              <a:rPr lang="en-US" b="1" i="1" dirty="0">
                <a:effectLst/>
                <a:latin typeface="+mn-lt"/>
              </a:rPr>
              <a:t> </a:t>
            </a:r>
            <a:r>
              <a:rPr lang="en-US" b="1" i="1" dirty="0" err="1">
                <a:effectLst/>
                <a:latin typeface="+mn-lt"/>
              </a:rPr>
              <a:t>rada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7B6E8-3518-7D20-05C7-E94172A6F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917" y="2094807"/>
            <a:ext cx="8878166" cy="449014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i="0" dirty="0" err="1">
                <a:effectLst/>
              </a:rPr>
              <a:t>Ako</a:t>
            </a:r>
            <a:r>
              <a:rPr lang="en-US" b="1" i="0" dirty="0">
                <a:effectLst/>
              </a:rPr>
              <a:t> je </a:t>
            </a:r>
            <a:r>
              <a:rPr lang="en-US" b="1" i="0" dirty="0" err="1">
                <a:effectLst/>
              </a:rPr>
              <a:t>radnik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zatečen</a:t>
            </a:r>
            <a:r>
              <a:rPr lang="en-US" b="1" i="0" dirty="0">
                <a:effectLst/>
              </a:rPr>
              <a:t> u </a:t>
            </a:r>
            <a:r>
              <a:rPr lang="en-US" b="1" i="0" dirty="0" err="1">
                <a:effectLst/>
              </a:rPr>
              <a:t>vršenju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radnji</a:t>
            </a:r>
            <a:r>
              <a:rPr lang="en-US" b="1" i="0" dirty="0">
                <a:effectLst/>
              </a:rPr>
              <a:t> za </a:t>
            </a:r>
            <a:r>
              <a:rPr lang="en-US" b="1" i="0" dirty="0" err="1">
                <a:effectLst/>
              </a:rPr>
              <a:t>koje</a:t>
            </a:r>
            <a:r>
              <a:rPr lang="en-US" b="1" i="0" dirty="0">
                <a:effectLst/>
              </a:rPr>
              <a:t> se </a:t>
            </a:r>
            <a:r>
              <a:rPr lang="en-US" b="1" i="0" dirty="0" err="1">
                <a:effectLst/>
              </a:rPr>
              <a:t>osnovano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sumnja</a:t>
            </a:r>
            <a:r>
              <a:rPr lang="en-US" b="1" i="0" dirty="0">
                <a:effectLst/>
              </a:rPr>
              <a:t> da </a:t>
            </a:r>
            <a:r>
              <a:rPr lang="en-US" b="1" i="0" dirty="0" err="1">
                <a:effectLst/>
              </a:rPr>
              <a:t>predstavljaju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krivično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djelo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težu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povredu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obaveze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radnji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koje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ugrožavaju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imovinu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veće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vrijednosti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ga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udaljiti</a:t>
            </a:r>
            <a:r>
              <a:rPr lang="en-US" b="0" i="0" dirty="0">
                <a:effectLst/>
              </a:rPr>
              <a:t> s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otkazivanja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ugovora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1" i="0" dirty="0" err="1">
                <a:effectLst/>
              </a:rPr>
              <a:t>Udaljenje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radnika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može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trajati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najduže</a:t>
            </a:r>
            <a:r>
              <a:rPr lang="en-US" b="1" i="0" dirty="0">
                <a:effectLst/>
              </a:rPr>
              <a:t> do tri </a:t>
            </a:r>
            <a:r>
              <a:rPr lang="en-US" b="1" i="0" dirty="0" err="1">
                <a:effectLst/>
              </a:rPr>
              <a:t>mjeseca</a:t>
            </a:r>
            <a:r>
              <a:rPr lang="en-US" b="0" i="0" dirty="0">
                <a:effectLst/>
              </a:rPr>
              <a:t>, u </a:t>
            </a:r>
            <a:r>
              <a:rPr lang="en-US" b="0" i="0" dirty="0" err="1">
                <a:effectLst/>
              </a:rPr>
              <a:t>kojem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roku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dužan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odluči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odgovornosti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1" i="0" dirty="0" err="1">
                <a:effectLst/>
              </a:rPr>
              <a:t>Ako</a:t>
            </a:r>
            <a:r>
              <a:rPr lang="en-US" b="1" i="0" dirty="0">
                <a:effectLst/>
              </a:rPr>
              <a:t> je </a:t>
            </a:r>
            <a:r>
              <a:rPr lang="en-US" b="1" i="0" dirty="0" err="1">
                <a:effectLst/>
              </a:rPr>
              <a:t>protiv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radnika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pokrenut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krivični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postupak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udaljenje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traje</a:t>
            </a:r>
            <a:r>
              <a:rPr lang="en-US" b="0" i="0" dirty="0">
                <a:effectLst/>
              </a:rPr>
              <a:t> do </a:t>
            </a:r>
            <a:r>
              <a:rPr lang="en-US" b="0" i="0" dirty="0" err="1">
                <a:effectLst/>
              </a:rPr>
              <a:t>okončanja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krivičnog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postupka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drugačije</a:t>
            </a:r>
            <a:r>
              <a:rPr lang="en-US" b="0" i="0" dirty="0">
                <a:effectLst/>
              </a:rPr>
              <a:t> ne </a:t>
            </a:r>
            <a:r>
              <a:rPr lang="en-US" b="0" i="0" dirty="0" err="1">
                <a:effectLst/>
              </a:rPr>
              <a:t>odluči</a:t>
            </a:r>
            <a:r>
              <a:rPr lang="en-US" b="0" i="0" dirty="0">
                <a:effectLst/>
              </a:rPr>
              <a:t>.</a:t>
            </a:r>
            <a:endParaRPr lang="sr-Latn-BA" b="0" i="0" dirty="0">
              <a:effectLst/>
            </a:endParaRPr>
          </a:p>
          <a:p>
            <a:pPr algn="just"/>
            <a:r>
              <a:rPr lang="en-US" b="1" i="0" dirty="0" err="1">
                <a:effectLst/>
              </a:rPr>
              <a:t>Radnik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kome</a:t>
            </a:r>
            <a:r>
              <a:rPr lang="en-US" b="1" i="0" dirty="0">
                <a:effectLst/>
              </a:rPr>
              <a:t> je </a:t>
            </a:r>
            <a:r>
              <a:rPr lang="en-US" b="1" i="0" dirty="0" err="1">
                <a:effectLst/>
              </a:rPr>
              <a:t>određen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pritvor</a:t>
            </a:r>
            <a:r>
              <a:rPr lang="en-US" b="1" i="0" dirty="0">
                <a:effectLst/>
              </a:rPr>
              <a:t> </a:t>
            </a:r>
            <a:r>
              <a:rPr lang="en-US" b="0" i="0" dirty="0" err="1">
                <a:effectLst/>
              </a:rPr>
              <a:t>udaljuje</a:t>
            </a:r>
            <a:r>
              <a:rPr lang="en-US" b="0" i="0" dirty="0">
                <a:effectLst/>
              </a:rPr>
              <a:t> se sa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od </a:t>
            </a:r>
            <a:r>
              <a:rPr lang="en-US" b="0" i="0" dirty="0" err="1">
                <a:effectLst/>
              </a:rPr>
              <a:t>prvog</a:t>
            </a:r>
            <a:r>
              <a:rPr lang="en-US" b="0" i="0" dirty="0">
                <a:effectLst/>
              </a:rPr>
              <a:t> dana </a:t>
            </a:r>
            <a:r>
              <a:rPr lang="en-US" b="0" i="0" dirty="0" err="1">
                <a:effectLst/>
              </a:rPr>
              <a:t>pritvora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dok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pritvor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traje</a:t>
            </a:r>
            <a:r>
              <a:rPr lang="sr-Latn-BA" b="0" i="0" dirty="0">
                <a:effectLst/>
              </a:rPr>
              <a:t>.</a:t>
            </a:r>
            <a:endParaRPr lang="en-US" b="0" i="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4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D3F99-7DE1-FDE7-7F5E-1EC57462A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725" y="73342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bs-Latn-BA" sz="3600" b="1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Zabrana konkurencija poslodavca </a:t>
            </a:r>
            <a:endParaRPr lang="en-US" sz="72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77945-1382-5175-D37B-51A306386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" y="1695797"/>
            <a:ext cx="8934450" cy="50955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i="0" dirty="0" err="1">
                <a:effectLst/>
              </a:rPr>
              <a:t>Radnik</a:t>
            </a:r>
            <a:r>
              <a:rPr lang="en-US" b="1" i="0" dirty="0">
                <a:effectLst/>
              </a:rPr>
              <a:t> koji je </a:t>
            </a:r>
            <a:r>
              <a:rPr lang="en-US" b="1" i="0" dirty="0" err="1">
                <a:effectLst/>
              </a:rPr>
              <a:t>zasnovao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odnos</a:t>
            </a:r>
            <a:r>
              <a:rPr lang="en-US" b="1" i="0" dirty="0">
                <a:effectLst/>
              </a:rPr>
              <a:t> s punim </a:t>
            </a:r>
            <a:r>
              <a:rPr lang="en-US" b="1" i="0" dirty="0" err="1">
                <a:effectLst/>
              </a:rPr>
              <a:t>radnim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vremenom</a:t>
            </a:r>
            <a:r>
              <a:rPr lang="en-US" b="1" i="0" dirty="0">
                <a:effectLst/>
              </a:rPr>
              <a:t> </a:t>
            </a:r>
            <a:r>
              <a:rPr lang="en-US" b="0" i="0" dirty="0">
                <a:effectLst/>
              </a:rPr>
              <a:t>ne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, bez </a:t>
            </a:r>
            <a:r>
              <a:rPr lang="en-US" b="0" i="0" dirty="0" err="1">
                <a:effectLst/>
              </a:rPr>
              <a:t>saglasnosti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, da za </a:t>
            </a:r>
            <a:r>
              <a:rPr lang="en-US" b="0" i="0" dirty="0" err="1">
                <a:effectLst/>
              </a:rPr>
              <a:t>svoj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tuđi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račun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ugovara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obavlja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poslove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djelatnosti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obavlja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poslodavac</a:t>
            </a:r>
            <a:r>
              <a:rPr lang="sr-Latn-BA" b="0" i="0" dirty="0">
                <a:effectLst/>
              </a:rPr>
              <a:t> </a:t>
            </a:r>
            <a:r>
              <a:rPr lang="sr-Latn-BA" dirty="0">
                <a:solidFill>
                  <a:srgbClr val="FF0000"/>
                </a:solidFill>
              </a:rPr>
              <a:t>(zabrana konkurencije poslodavca tokom trajanja radnog odnosa).</a:t>
            </a:r>
            <a:endParaRPr lang="sr-Latn-BA" b="0" i="0" dirty="0">
              <a:solidFill>
                <a:srgbClr val="FF0000"/>
              </a:solidFill>
              <a:effectLst/>
            </a:endParaRPr>
          </a:p>
          <a:p>
            <a:pPr algn="just"/>
            <a:r>
              <a:rPr lang="en-US" b="1" i="0" dirty="0" err="1">
                <a:effectLst/>
              </a:rPr>
              <a:t>Ako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radnik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ostvari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izum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inovaciju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tehničko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unapređenje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drugi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pronalazak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iz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djelatnosti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koju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obavlja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, </a:t>
            </a:r>
            <a:r>
              <a:rPr lang="en-US" b="0" i="1" u="sng" dirty="0" err="1">
                <a:effectLst/>
              </a:rPr>
              <a:t>dužan</a:t>
            </a:r>
            <a:r>
              <a:rPr lang="en-US" b="0" i="1" u="sng" dirty="0">
                <a:effectLst/>
              </a:rPr>
              <a:t> je da o tome </a:t>
            </a:r>
            <a:r>
              <a:rPr lang="en-US" b="0" i="1" u="sng" dirty="0" err="1">
                <a:effectLst/>
              </a:rPr>
              <a:t>obavijesti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poslodavca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i</a:t>
            </a:r>
            <a:r>
              <a:rPr lang="en-US" b="0" i="1" u="sng" dirty="0">
                <a:effectLst/>
              </a:rPr>
              <a:t> da mu, po </a:t>
            </a:r>
            <a:r>
              <a:rPr lang="en-US" b="0" i="1" u="sng" dirty="0" err="1">
                <a:effectLst/>
              </a:rPr>
              <a:t>pravu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prvenstva</a:t>
            </a:r>
            <a:r>
              <a:rPr lang="en-US" b="0" i="1" u="sng" dirty="0">
                <a:effectLst/>
              </a:rPr>
              <a:t>, </a:t>
            </a:r>
            <a:r>
              <a:rPr lang="en-US" b="0" i="1" u="sng" dirty="0" err="1">
                <a:effectLst/>
              </a:rPr>
              <a:t>ponudi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otkup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pronalaska</a:t>
            </a:r>
            <a:r>
              <a:rPr lang="en-US" b="0" i="0" dirty="0">
                <a:effectLst/>
              </a:rPr>
              <a:t>,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ako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ugovorom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o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radu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nije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drugačije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određeno</a:t>
            </a:r>
            <a:r>
              <a:rPr lang="en-US" b="1" i="0" dirty="0">
                <a:solidFill>
                  <a:srgbClr val="FF0000"/>
                </a:solidFill>
                <a:effectLst/>
              </a:rPr>
              <a:t>.</a:t>
            </a:r>
          </a:p>
          <a:p>
            <a:pPr algn="just"/>
            <a:r>
              <a:rPr lang="en-US" b="1" i="0" dirty="0" err="1">
                <a:effectLst/>
              </a:rPr>
              <a:t>Ako</a:t>
            </a:r>
            <a:r>
              <a:rPr lang="en-US" b="1" i="0" dirty="0">
                <a:effectLst/>
              </a:rPr>
              <a:t> se </a:t>
            </a:r>
            <a:r>
              <a:rPr lang="en-US" b="1" i="0" dirty="0" err="1">
                <a:effectLst/>
              </a:rPr>
              <a:t>poslodavac</a:t>
            </a:r>
            <a:r>
              <a:rPr lang="en-US" b="1" i="0" dirty="0">
                <a:effectLst/>
              </a:rPr>
              <a:t> u </a:t>
            </a:r>
            <a:r>
              <a:rPr lang="en-US" b="1" i="0" dirty="0" err="1">
                <a:effectLst/>
              </a:rPr>
              <a:t>roku</a:t>
            </a:r>
            <a:r>
              <a:rPr lang="en-US" b="1" i="0" dirty="0">
                <a:effectLst/>
              </a:rPr>
              <a:t> od 60 dana ne </a:t>
            </a:r>
            <a:r>
              <a:rPr lang="en-US" b="1" i="0" dirty="0" err="1">
                <a:effectLst/>
              </a:rPr>
              <a:t>odazove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ponudu</a:t>
            </a:r>
            <a:r>
              <a:rPr lang="en-US" b="1" i="0" dirty="0">
                <a:effectLst/>
              </a:rPr>
              <a:t> za </a:t>
            </a:r>
            <a:r>
              <a:rPr lang="en-US" b="1" i="0" dirty="0" err="1">
                <a:effectLst/>
              </a:rPr>
              <a:t>otkup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pronalaska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izjavi</a:t>
            </a:r>
            <a:r>
              <a:rPr lang="en-US" b="1" i="0" dirty="0">
                <a:effectLst/>
              </a:rPr>
              <a:t> da </a:t>
            </a:r>
            <a:r>
              <a:rPr lang="en-US" b="1" i="0" dirty="0" err="1">
                <a:effectLst/>
              </a:rPr>
              <a:t>nema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interesa</a:t>
            </a:r>
            <a:r>
              <a:rPr lang="en-US" b="1" i="0" dirty="0">
                <a:effectLst/>
              </a:rPr>
              <a:t> za </a:t>
            </a:r>
            <a:r>
              <a:rPr lang="en-US" b="1" i="0" dirty="0" err="1">
                <a:effectLst/>
              </a:rPr>
              <a:t>pronalazak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slobodno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raspolaže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pronalaskom</a:t>
            </a:r>
            <a:r>
              <a:rPr lang="en-US" b="0" i="0" dirty="0">
                <a:effectLst/>
              </a:rPr>
              <a:t>, s </a:t>
            </a:r>
            <a:r>
              <a:rPr lang="en-US" b="0" i="0" dirty="0" err="1">
                <a:effectLst/>
              </a:rPr>
              <a:t>tim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što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dužan</a:t>
            </a:r>
            <a:r>
              <a:rPr lang="en-US" b="0" i="0" dirty="0">
                <a:effectLst/>
              </a:rPr>
              <a:t> da u tom </a:t>
            </a:r>
            <a:r>
              <a:rPr lang="en-US" b="0" i="0" dirty="0" err="1">
                <a:effectLst/>
              </a:rPr>
              <a:t>roku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vrijeme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pregovora</a:t>
            </a:r>
            <a:r>
              <a:rPr lang="en-US" b="0" i="0" dirty="0">
                <a:effectLst/>
              </a:rPr>
              <a:t> s </a:t>
            </a:r>
            <a:r>
              <a:rPr lang="en-US" b="0" i="0" dirty="0" err="1">
                <a:effectLst/>
              </a:rPr>
              <a:t>poslodavcem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pronalazak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čuva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kao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tajnu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8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65700-1D3C-FC60-9BE2-D594FAECD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80401-F3CA-EC43-4FED-12AC34DD8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787" y="1022466"/>
            <a:ext cx="7886700" cy="888883"/>
          </a:xfrm>
        </p:spPr>
        <p:txBody>
          <a:bodyPr>
            <a:normAutofit fontScale="90000"/>
          </a:bodyPr>
          <a:lstStyle/>
          <a:p>
            <a:pPr algn="ctr"/>
            <a:r>
              <a:rPr lang="bs-Latn-BA" sz="3600" b="1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Zabrana konkurencija poslodavca nakon prestanka radnog odnosa  </a:t>
            </a:r>
            <a:endParaRPr lang="en-US" sz="72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8DA0-CE7D-C5C3-1CAC-452061D39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" y="1911350"/>
            <a:ext cx="8934450" cy="475545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i="0" dirty="0" err="1">
                <a:effectLst/>
              </a:rPr>
              <a:t>Poslodavac</a:t>
            </a:r>
            <a:r>
              <a:rPr lang="en-US" b="1" i="0" dirty="0">
                <a:effectLst/>
              </a:rPr>
              <a:t> se </a:t>
            </a:r>
            <a:r>
              <a:rPr lang="en-US" b="1" i="0" dirty="0" err="1">
                <a:effectLst/>
              </a:rPr>
              <a:t>može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sporazumjeti</a:t>
            </a:r>
            <a:r>
              <a:rPr lang="en-US" b="1" i="0" dirty="0">
                <a:effectLst/>
              </a:rPr>
              <a:t> s </a:t>
            </a:r>
            <a:r>
              <a:rPr lang="en-US" b="1" i="0" dirty="0" err="1">
                <a:effectLst/>
              </a:rPr>
              <a:t>radnikom</a:t>
            </a:r>
            <a:r>
              <a:rPr lang="en-US" b="1" i="0" dirty="0">
                <a:effectLst/>
              </a:rPr>
              <a:t> da se </a:t>
            </a:r>
            <a:r>
              <a:rPr lang="en-US" b="1" i="0" dirty="0" err="1">
                <a:effectLst/>
              </a:rPr>
              <a:t>radnik</a:t>
            </a:r>
            <a:r>
              <a:rPr lang="en-US" b="1" i="0" dirty="0">
                <a:effectLst/>
              </a:rPr>
              <a:t> za </a:t>
            </a:r>
            <a:r>
              <a:rPr lang="en-US" b="1" i="0" dirty="0" err="1">
                <a:effectLst/>
              </a:rPr>
              <a:t>određeno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vrijeme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nakon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prestanka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radnog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odnosa</a:t>
            </a:r>
            <a:r>
              <a:rPr lang="en-US" b="1" i="0" dirty="0">
                <a:effectLst/>
              </a:rPr>
              <a:t>, a </a:t>
            </a:r>
            <a:r>
              <a:rPr lang="en-US" b="1" i="0" dirty="0" err="1">
                <a:effectLst/>
              </a:rPr>
              <a:t>najduže</a:t>
            </a:r>
            <a:r>
              <a:rPr lang="en-US" b="1" i="0" dirty="0">
                <a:effectLst/>
              </a:rPr>
              <a:t> do </a:t>
            </a:r>
            <a:r>
              <a:rPr lang="en-US" b="1" i="0" dirty="0" err="1">
                <a:effectLst/>
              </a:rPr>
              <a:t>jedne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godine</a:t>
            </a:r>
            <a:r>
              <a:rPr lang="en-US" b="0" i="0" dirty="0">
                <a:effectLst/>
              </a:rPr>
              <a:t>, </a:t>
            </a:r>
            <a:r>
              <a:rPr lang="en-US" b="0" i="0" dirty="0">
                <a:solidFill>
                  <a:srgbClr val="FF0000"/>
                </a:solidFill>
                <a:effectLst/>
              </a:rPr>
              <a:t>ne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može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zaposliti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kod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drugog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poslodavca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na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teritoriji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Republike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ili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na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užem</a:t>
            </a:r>
            <a:r>
              <a:rPr lang="en-US" b="0" i="0" dirty="0">
                <a:solidFill>
                  <a:srgbClr val="FF0000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području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odnosno</a:t>
            </a:r>
            <a:r>
              <a:rPr lang="en-US" b="0" i="0" dirty="0">
                <a:effectLst/>
              </a:rPr>
              <a:t> </a:t>
            </a:r>
            <a:r>
              <a:rPr lang="en-US" b="0" i="1" u="sng" dirty="0">
                <a:effectLst/>
              </a:rPr>
              <a:t>da ne </a:t>
            </a:r>
            <a:r>
              <a:rPr lang="en-US" b="0" i="1" u="sng" dirty="0" err="1">
                <a:effectLst/>
              </a:rPr>
              <a:t>može</a:t>
            </a:r>
            <a:r>
              <a:rPr lang="en-US" b="0" i="1" u="sng" dirty="0">
                <a:effectLst/>
              </a:rPr>
              <a:t>, za </a:t>
            </a:r>
            <a:r>
              <a:rPr lang="en-US" b="0" i="1" u="sng" dirty="0" err="1">
                <a:effectLst/>
              </a:rPr>
              <a:t>svoj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ili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tuđi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račun</a:t>
            </a:r>
            <a:r>
              <a:rPr lang="en-US" b="0" i="1" u="sng" dirty="0">
                <a:effectLst/>
              </a:rPr>
              <a:t>, </a:t>
            </a:r>
            <a:r>
              <a:rPr lang="en-US" b="0" i="1" u="sng" dirty="0" err="1">
                <a:effectLst/>
              </a:rPr>
              <a:t>na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istoj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teritoriji</a:t>
            </a:r>
            <a:r>
              <a:rPr lang="en-US" b="0" i="1" u="sng" dirty="0">
                <a:effectLst/>
              </a:rPr>
              <a:t>, </a:t>
            </a:r>
            <a:r>
              <a:rPr lang="en-US" b="0" i="1" u="sng" dirty="0" err="1">
                <a:effectLst/>
              </a:rPr>
              <a:t>odnosno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području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obavljati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ili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ugovarati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poslove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kojima</a:t>
            </a:r>
            <a:r>
              <a:rPr lang="en-US" b="0" i="1" u="sng" dirty="0">
                <a:effectLst/>
              </a:rPr>
              <a:t> se </a:t>
            </a:r>
            <a:r>
              <a:rPr lang="en-US" b="0" i="1" u="sng" dirty="0" err="1">
                <a:effectLst/>
              </a:rPr>
              <a:t>konkuriše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poslodavcu</a:t>
            </a:r>
            <a:r>
              <a:rPr lang="en-US" b="0" i="1" u="sng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se ne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obavezati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je do </a:t>
            </a:r>
            <a:r>
              <a:rPr lang="en-US" b="0" i="0" dirty="0" err="1">
                <a:effectLst/>
              </a:rPr>
              <a:t>prestanka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došlo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zbog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povrede</a:t>
            </a:r>
            <a:r>
              <a:rPr lang="en-US" b="1" i="0" dirty="0">
                <a:effectLst/>
              </a:rPr>
              <a:t> ugovora o </a:t>
            </a:r>
            <a:r>
              <a:rPr lang="en-US" b="1" i="0" dirty="0" err="1">
                <a:effectLst/>
              </a:rPr>
              <a:t>radu</a:t>
            </a:r>
            <a:r>
              <a:rPr lang="en-US" b="1" i="0" dirty="0">
                <a:effectLst/>
              </a:rPr>
              <a:t> od </a:t>
            </a:r>
            <a:r>
              <a:rPr lang="en-US" b="1" i="0" dirty="0" err="1">
                <a:effectLst/>
              </a:rPr>
              <a:t>strane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poslodavca</a:t>
            </a:r>
            <a:r>
              <a:rPr lang="en-US" b="1" i="0" dirty="0">
                <a:effectLst/>
              </a:rPr>
              <a:t>.</a:t>
            </a:r>
          </a:p>
          <a:p>
            <a:pPr algn="just"/>
            <a:r>
              <a:rPr lang="en-US" b="1" i="0" dirty="0">
                <a:effectLst/>
              </a:rPr>
              <a:t>Za </a:t>
            </a:r>
            <a:r>
              <a:rPr lang="en-US" b="1" i="0" dirty="0" err="1">
                <a:effectLst/>
              </a:rPr>
              <a:t>vrijeme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trajanja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obaveza</a:t>
            </a:r>
            <a:r>
              <a:rPr lang="en-US" b="1" i="0" dirty="0">
                <a:effectLst/>
              </a:rPr>
              <a:t> </a:t>
            </a:r>
            <a:r>
              <a:rPr lang="sr-Latn-BA" b="1" i="0" dirty="0">
                <a:effectLst/>
              </a:rPr>
              <a:t>zabrane konkurencije nakon prestanka radnog odnosa</a:t>
            </a:r>
            <a:r>
              <a:rPr lang="en-US" b="0" i="0" dirty="0">
                <a:effectLst/>
              </a:rPr>
              <a:t>,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radnik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ima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pravo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na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naknadu</a:t>
            </a:r>
            <a:r>
              <a:rPr lang="en-US" b="1" i="0" dirty="0">
                <a:solidFill>
                  <a:srgbClr val="FF0000"/>
                </a:solidFill>
                <a:effectLst/>
              </a:rPr>
              <a:t>,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koja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ne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može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biti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manja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od 50% </a:t>
            </a:r>
            <a:r>
              <a:rPr lang="en-US" b="1" i="0" dirty="0" err="1">
                <a:solidFill>
                  <a:srgbClr val="FF0000"/>
                </a:solidFill>
                <a:effectLst/>
              </a:rPr>
              <a:t>prosječne</a:t>
            </a:r>
            <a:r>
              <a:rPr lang="en-US" b="1" i="0" dirty="0">
                <a:solidFill>
                  <a:srgbClr val="FF0000"/>
                </a:solidFill>
                <a:effectLst/>
              </a:rPr>
              <a:t> plate </a:t>
            </a:r>
            <a:r>
              <a:rPr lang="en-US" b="0" i="0" dirty="0" err="1">
                <a:effectLst/>
              </a:rPr>
              <a:t>koju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ostvario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toku</a:t>
            </a:r>
            <a:r>
              <a:rPr lang="en-US" b="0" i="0" dirty="0">
                <a:effectLst/>
              </a:rPr>
              <a:t> </a:t>
            </a:r>
            <a:r>
              <a:rPr lang="en-US" b="0" i="1" u="sng" dirty="0" err="1">
                <a:effectLst/>
              </a:rPr>
              <a:t>posljednjih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šest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mjeseci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rada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kod</a:t>
            </a:r>
            <a:r>
              <a:rPr lang="en-US" b="0" i="1" u="sng" dirty="0">
                <a:effectLst/>
              </a:rPr>
              <a:t> </a:t>
            </a:r>
            <a:r>
              <a:rPr lang="en-US" b="0" i="1" u="sng" dirty="0" err="1">
                <a:effectLst/>
              </a:rPr>
              <a:t>poslodavca</a:t>
            </a:r>
            <a:r>
              <a:rPr lang="en-US" b="0" i="0" dirty="0">
                <a:effectLst/>
              </a:rPr>
              <a:t>.</a:t>
            </a:r>
            <a:endParaRPr lang="sr-Latn-BA" b="0" i="0" dirty="0">
              <a:effectLst/>
            </a:endParaRPr>
          </a:p>
          <a:p>
            <a:pPr algn="just"/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se </a:t>
            </a:r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i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drugačije</a:t>
            </a:r>
            <a:r>
              <a:rPr lang="en-US" b="0" i="0" dirty="0">
                <a:effectLst/>
              </a:rPr>
              <a:t> ne </a:t>
            </a:r>
            <a:r>
              <a:rPr lang="en-US" b="0" i="0" dirty="0" err="1">
                <a:effectLst/>
              </a:rPr>
              <a:t>sporazumiju</a:t>
            </a:r>
            <a:r>
              <a:rPr lang="en-US" b="0" i="0" dirty="0">
                <a:effectLst/>
              </a:rPr>
              <a:t>, ova </a:t>
            </a:r>
            <a:r>
              <a:rPr lang="en-US" b="0" i="0" dirty="0" err="1">
                <a:effectLst/>
              </a:rPr>
              <a:t>naknada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isplaćuje</a:t>
            </a:r>
            <a:r>
              <a:rPr lang="en-US" b="0" i="0" dirty="0">
                <a:effectLst/>
              </a:rPr>
              <a:t> se </a:t>
            </a:r>
            <a:r>
              <a:rPr lang="en-US" b="0" i="0" dirty="0" err="1">
                <a:effectLst/>
              </a:rPr>
              <a:t>radniku</a:t>
            </a:r>
            <a:r>
              <a:rPr lang="en-US" b="0" i="0" dirty="0">
                <a:effectLst/>
              </a:rPr>
              <a:t> u </a:t>
            </a:r>
            <a:r>
              <a:rPr lang="en-US" b="1" i="0" dirty="0" err="1">
                <a:effectLst/>
              </a:rPr>
              <a:t>jednokratnom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iznosu</a:t>
            </a:r>
            <a:r>
              <a:rPr lang="en-US" b="1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19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15" y="1172095"/>
            <a:ext cx="8902930" cy="739831"/>
          </a:xfrm>
        </p:spPr>
        <p:txBody>
          <a:bodyPr>
            <a:noAutofit/>
          </a:bodyPr>
          <a:lstStyle/>
          <a:p>
            <a:pPr algn="ctr"/>
            <a:r>
              <a:rPr lang="sr-Latn-BA" sz="3000" b="1" u="sng" dirty="0"/>
              <a:t>UGOVOR O STVARANJU (AUTORSKOG) DJELA PO NARUŽBI</a:t>
            </a:r>
            <a:br>
              <a:rPr lang="sr-Latn-BA" sz="3000" b="1" u="sng" dirty="0"/>
            </a:br>
            <a:endParaRPr lang="en-US" sz="3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2028304"/>
            <a:ext cx="8711737" cy="463019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/>
              <a:t>Ugovorom</a:t>
            </a:r>
            <a:r>
              <a:rPr lang="en-US" b="1" dirty="0"/>
              <a:t> o </a:t>
            </a:r>
            <a:r>
              <a:rPr lang="en-US" b="1" dirty="0" err="1"/>
              <a:t>stvaranju</a:t>
            </a:r>
            <a:r>
              <a:rPr lang="en-US" b="1" dirty="0"/>
              <a:t> </a:t>
            </a:r>
            <a:r>
              <a:rPr lang="en-US" b="1" dirty="0" err="1"/>
              <a:t>djela</a:t>
            </a:r>
            <a:r>
              <a:rPr lang="en-US" b="1" dirty="0"/>
              <a:t> </a:t>
            </a:r>
            <a:r>
              <a:rPr lang="en-US" b="1" dirty="0" err="1"/>
              <a:t>po</a:t>
            </a:r>
            <a:r>
              <a:rPr lang="en-US" b="1" dirty="0"/>
              <a:t> </a:t>
            </a:r>
            <a:r>
              <a:rPr lang="en-US" b="1" dirty="0" err="1"/>
              <a:t>narudžbi</a:t>
            </a:r>
            <a:r>
              <a:rPr lang="en-US" b="1" dirty="0"/>
              <a:t>/</a:t>
            </a:r>
            <a:r>
              <a:rPr lang="en-US" b="1" dirty="0" err="1"/>
              <a:t>ugovoru</a:t>
            </a:r>
            <a:r>
              <a:rPr lang="en-US" b="1" dirty="0"/>
              <a:t> o </a:t>
            </a:r>
            <a:r>
              <a:rPr lang="en-US" b="1" dirty="0" err="1"/>
              <a:t>autorskom</a:t>
            </a:r>
            <a:r>
              <a:rPr lang="en-US" b="1" dirty="0"/>
              <a:t> </a:t>
            </a:r>
            <a:r>
              <a:rPr lang="en-US" b="1" dirty="0" err="1"/>
              <a:t>djelu</a:t>
            </a:r>
            <a:r>
              <a:rPr lang="en-US" b="1" dirty="0"/>
              <a:t> </a:t>
            </a:r>
            <a:r>
              <a:rPr lang="en-US" dirty="0" err="1"/>
              <a:t>autor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stvori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autorsko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 i </a:t>
            </a:r>
            <a:r>
              <a:rPr lang="en-US" dirty="0" err="1"/>
              <a:t>primjerak</a:t>
            </a:r>
            <a:r>
              <a:rPr lang="en-US" dirty="0"/>
              <a:t> tog </a:t>
            </a:r>
            <a:r>
              <a:rPr lang="en-US" dirty="0" err="1"/>
              <a:t>djela</a:t>
            </a:r>
            <a:r>
              <a:rPr lang="en-US" dirty="0"/>
              <a:t> </a:t>
            </a:r>
            <a:r>
              <a:rPr lang="en-US" dirty="0" err="1"/>
              <a:t>preda</a:t>
            </a:r>
            <a:r>
              <a:rPr lang="en-US" dirty="0"/>
              <a:t> </a:t>
            </a:r>
            <a:r>
              <a:rPr lang="en-US" dirty="0" err="1"/>
              <a:t>naručiocu</a:t>
            </a:r>
            <a:r>
              <a:rPr lang="en-US" dirty="0"/>
              <a:t>, a </a:t>
            </a:r>
            <a:r>
              <a:rPr lang="en-US" dirty="0" err="1"/>
              <a:t>naručilac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autoru</a:t>
            </a:r>
            <a:r>
              <a:rPr lang="en-US" dirty="0"/>
              <a:t> za to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Naručilac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i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autoru</a:t>
            </a:r>
            <a:r>
              <a:rPr lang="en-US" dirty="0"/>
              <a:t> </a:t>
            </a:r>
            <a:r>
              <a:rPr lang="en-US" dirty="0" err="1"/>
              <a:t>uputstva</a:t>
            </a:r>
            <a:r>
              <a:rPr lang="en-US" dirty="0"/>
              <a:t> i </a:t>
            </a:r>
            <a:r>
              <a:rPr lang="en-US" dirty="0" err="1"/>
              <a:t>zahtjeve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izgledom</a:t>
            </a:r>
            <a:r>
              <a:rPr lang="en-US" dirty="0"/>
              <a:t> i </a:t>
            </a:r>
            <a:r>
              <a:rPr lang="en-US" dirty="0" err="1"/>
              <a:t>sadržajem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time ne </a:t>
            </a:r>
            <a:r>
              <a:rPr lang="en-US" dirty="0" err="1"/>
              <a:t>zadire</a:t>
            </a:r>
            <a:r>
              <a:rPr lang="en-US" dirty="0"/>
              <a:t> u </a:t>
            </a:r>
            <a:r>
              <a:rPr lang="en-US" dirty="0" err="1"/>
              <a:t>nerazumnoj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 u </a:t>
            </a:r>
            <a:r>
              <a:rPr lang="en-US" dirty="0" err="1"/>
              <a:t>autorovu</a:t>
            </a:r>
            <a:r>
              <a:rPr lang="en-US" dirty="0"/>
              <a:t> </a:t>
            </a:r>
            <a:r>
              <a:rPr lang="en-US" dirty="0" err="1"/>
              <a:t>slobodu</a:t>
            </a:r>
            <a:r>
              <a:rPr lang="en-US" dirty="0"/>
              <a:t> </a:t>
            </a:r>
            <a:r>
              <a:rPr lang="en-US" dirty="0" err="1"/>
              <a:t>naučnog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umjetničkog</a:t>
            </a:r>
            <a:r>
              <a:rPr lang="en-US" dirty="0"/>
              <a:t> </a:t>
            </a:r>
            <a:r>
              <a:rPr lang="en-US" dirty="0" err="1"/>
              <a:t>stvaralaštva</a:t>
            </a:r>
            <a:r>
              <a:rPr lang="en-US" dirty="0"/>
              <a:t>. </a:t>
            </a:r>
            <a:endParaRPr lang="sr-Latn-BA" dirty="0"/>
          </a:p>
          <a:p>
            <a:pPr algn="just"/>
            <a:r>
              <a:rPr lang="en-US" dirty="0" err="1"/>
              <a:t>Autorsko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djelu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narudžbi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prava </a:t>
            </a:r>
            <a:r>
              <a:rPr lang="en-US" dirty="0" err="1"/>
              <a:t>distribuiranja</a:t>
            </a:r>
            <a:r>
              <a:rPr lang="en-US" dirty="0"/>
              <a:t>, </a:t>
            </a:r>
            <a:r>
              <a:rPr lang="en-US" b="1" dirty="0" err="1"/>
              <a:t>zadržava</a:t>
            </a:r>
            <a:r>
              <a:rPr lang="en-US" b="1" dirty="0"/>
              <a:t> </a:t>
            </a:r>
            <a:r>
              <a:rPr lang="en-US" b="1" dirty="0" err="1"/>
              <a:t>autor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ako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zakonom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ili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ugovorom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nije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drugačije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određeno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autorskom</a:t>
            </a:r>
            <a:r>
              <a:rPr lang="en-US" dirty="0"/>
              <a:t> </a:t>
            </a:r>
            <a:r>
              <a:rPr lang="en-US" dirty="0" err="1"/>
              <a:t>djelu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narudžbi</a:t>
            </a:r>
            <a:r>
              <a:rPr lang="en-US" dirty="0"/>
              <a:t> </a:t>
            </a:r>
            <a:r>
              <a:rPr lang="en-US" dirty="0" err="1"/>
              <a:t>primjenjuju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odgovarajući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sr-Latn-BA" dirty="0" err="1"/>
              <a:t>d</a:t>
            </a:r>
            <a:r>
              <a:rPr lang="en-US" dirty="0" err="1"/>
              <a:t>jelu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7034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72341"/>
            <a:ext cx="7886700" cy="980903"/>
          </a:xfrm>
        </p:spPr>
        <p:txBody>
          <a:bodyPr>
            <a:noAutofit/>
          </a:bodyPr>
          <a:lstStyle/>
          <a:p>
            <a:pPr algn="ctr"/>
            <a:r>
              <a:rPr lang="sr-Latn-BA" sz="3800" b="1" dirty="0"/>
              <a:t>UGOVOR O AUTORSKOM DJELU STVORENOM  U RADNOM ODNOSU 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2152995"/>
            <a:ext cx="8761615" cy="45055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i="1" u="sng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i="1" u="sng" dirty="0" err="1">
                <a:solidFill>
                  <a:srgbClr val="000000"/>
                </a:solidFill>
                <a:latin typeface="Arial" panose="020B0604020202020204" pitchFamily="34" charset="0"/>
              </a:rPr>
              <a:t>Pretpostavka</a:t>
            </a:r>
            <a:r>
              <a:rPr lang="en-US" i="1" u="sng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i="1" u="sng" dirty="0" err="1">
                <a:solidFill>
                  <a:srgbClr val="000000"/>
                </a:solidFill>
                <a:latin typeface="Arial" panose="020B0604020202020204" pitchFamily="34" charset="0"/>
              </a:rPr>
              <a:t>prenosa</a:t>
            </a:r>
            <a:r>
              <a:rPr lang="en-US" i="1" u="sng" dirty="0">
                <a:solidFill>
                  <a:srgbClr val="000000"/>
                </a:solidFill>
                <a:latin typeface="Arial" panose="020B0604020202020204" pitchFamily="34" charset="0"/>
              </a:rPr>
              <a:t> prava </a:t>
            </a:r>
            <a:r>
              <a:rPr lang="en-US" i="1" u="sng" dirty="0" err="1">
                <a:solidFill>
                  <a:srgbClr val="000000"/>
                </a:solidFill>
                <a:latin typeface="Arial" panose="020B0604020202020204" pitchFamily="34" charset="0"/>
              </a:rPr>
              <a:t>na</a:t>
            </a:r>
            <a:r>
              <a:rPr lang="en-US" i="1" u="sng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i="1" u="sng" dirty="0" err="1">
                <a:solidFill>
                  <a:srgbClr val="000000"/>
                </a:solidFill>
                <a:latin typeface="Arial" panose="020B0604020202020204" pitchFamily="34" charset="0"/>
              </a:rPr>
              <a:t>poslodavca</a:t>
            </a:r>
            <a:r>
              <a:rPr lang="en-US" i="1" u="sng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algn="just"/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Ako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autorsko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djelo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stvori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zaposlenik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izvršavanju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svojih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radnih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obaveza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ili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prema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uputstvima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poslodavca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i="1" u="sng" dirty="0" err="1">
                <a:latin typeface="Arial" panose="020B0604020202020204" pitchFamily="34" charset="0"/>
              </a:rPr>
              <a:t>smatra</a:t>
            </a:r>
            <a:r>
              <a:rPr lang="en-US" i="1" u="sng" dirty="0">
                <a:latin typeface="Arial" panose="020B0604020202020204" pitchFamily="34" charset="0"/>
              </a:rPr>
              <a:t> se da </a:t>
            </a:r>
            <a:r>
              <a:rPr lang="en-US" i="1" u="sng" dirty="0" err="1">
                <a:latin typeface="Arial" panose="020B0604020202020204" pitchFamily="34" charset="0"/>
              </a:rPr>
              <a:t>su</a:t>
            </a:r>
            <a:r>
              <a:rPr lang="en-US" i="1" u="sng" dirty="0">
                <a:latin typeface="Arial" panose="020B0604020202020204" pitchFamily="34" charset="0"/>
              </a:rPr>
              <a:t> </a:t>
            </a:r>
            <a:r>
              <a:rPr lang="en-US" i="1" u="sng" dirty="0" err="1">
                <a:latin typeface="Arial" panose="020B0604020202020204" pitchFamily="34" charset="0"/>
              </a:rPr>
              <a:t>sva</a:t>
            </a:r>
            <a:r>
              <a:rPr lang="en-US" i="1" u="sng" dirty="0">
                <a:latin typeface="Arial" panose="020B0604020202020204" pitchFamily="34" charset="0"/>
              </a:rPr>
              <a:t> </a:t>
            </a:r>
            <a:r>
              <a:rPr lang="en-US" i="1" u="sng" dirty="0" err="1">
                <a:latin typeface="Arial" panose="020B0604020202020204" pitchFamily="34" charset="0"/>
              </a:rPr>
              <a:t>autorska</a:t>
            </a:r>
            <a:r>
              <a:rPr lang="en-US" i="1" u="sng" dirty="0">
                <a:latin typeface="Arial" panose="020B0604020202020204" pitchFamily="34" charset="0"/>
              </a:rPr>
              <a:t> </a:t>
            </a:r>
            <a:r>
              <a:rPr lang="en-US" i="1" u="sng" dirty="0" err="1">
                <a:latin typeface="Arial" panose="020B0604020202020204" pitchFamily="34" charset="0"/>
              </a:rPr>
              <a:t>imovinska</a:t>
            </a:r>
            <a:r>
              <a:rPr lang="en-US" i="1" u="sng" dirty="0">
                <a:latin typeface="Arial" panose="020B0604020202020204" pitchFamily="34" charset="0"/>
              </a:rPr>
              <a:t> prava </a:t>
            </a:r>
            <a:r>
              <a:rPr lang="en-US" i="1" u="sng" dirty="0" err="1">
                <a:latin typeface="Arial" panose="020B0604020202020204" pitchFamily="34" charset="0"/>
              </a:rPr>
              <a:t>isključivo</a:t>
            </a:r>
            <a:r>
              <a:rPr lang="en-US" i="1" u="sng" dirty="0">
                <a:latin typeface="Arial" panose="020B0604020202020204" pitchFamily="34" charset="0"/>
              </a:rPr>
              <a:t> </a:t>
            </a:r>
            <a:r>
              <a:rPr lang="en-US" i="1" u="sng" dirty="0" err="1">
                <a:latin typeface="Arial" panose="020B0604020202020204" pitchFamily="34" charset="0"/>
              </a:rPr>
              <a:t>prenesena</a:t>
            </a:r>
            <a:r>
              <a:rPr lang="en-US" i="1" u="sng" dirty="0">
                <a:latin typeface="Arial" panose="020B0604020202020204" pitchFamily="34" charset="0"/>
              </a:rPr>
              <a:t> </a:t>
            </a:r>
            <a:r>
              <a:rPr lang="en-US" i="1" u="sng" dirty="0" err="1">
                <a:latin typeface="Arial" panose="020B0604020202020204" pitchFamily="34" charset="0"/>
              </a:rPr>
              <a:t>na</a:t>
            </a:r>
            <a:r>
              <a:rPr lang="en-US" i="1" u="sng" dirty="0">
                <a:latin typeface="Arial" panose="020B0604020202020204" pitchFamily="34" charset="0"/>
              </a:rPr>
              <a:t> </a:t>
            </a:r>
            <a:r>
              <a:rPr lang="en-US" i="1" u="sng" dirty="0" err="1">
                <a:latin typeface="Arial" panose="020B0604020202020204" pitchFamily="34" charset="0"/>
              </a:rPr>
              <a:t>poslodavca</a:t>
            </a:r>
            <a:r>
              <a:rPr lang="en-US" i="1" u="sng" dirty="0">
                <a:latin typeface="Arial" panose="020B0604020202020204" pitchFamily="34" charset="0"/>
              </a:rPr>
              <a:t> za period od pet </a:t>
            </a:r>
            <a:r>
              <a:rPr lang="en-US" i="1" u="sng" dirty="0" err="1">
                <a:latin typeface="Arial" panose="020B0604020202020204" pitchFamily="34" charset="0"/>
              </a:rPr>
              <a:t>godina</a:t>
            </a:r>
            <a:r>
              <a:rPr lang="en-US" i="1" u="sng" dirty="0">
                <a:latin typeface="Arial" panose="020B0604020202020204" pitchFamily="34" charset="0"/>
              </a:rPr>
              <a:t> od dana </a:t>
            </a:r>
            <a:r>
              <a:rPr lang="en-US" i="1" u="sng" dirty="0" err="1">
                <a:latin typeface="Arial" panose="020B0604020202020204" pitchFamily="34" charset="0"/>
              </a:rPr>
              <a:t>završetka</a:t>
            </a:r>
            <a:r>
              <a:rPr lang="en-US" i="1" u="sng" dirty="0">
                <a:latin typeface="Arial" panose="020B0604020202020204" pitchFamily="34" charset="0"/>
              </a:rPr>
              <a:t> </a:t>
            </a:r>
            <a:r>
              <a:rPr lang="en-US" i="1" u="sng" dirty="0" err="1">
                <a:latin typeface="Arial" panose="020B0604020202020204" pitchFamily="34" charset="0"/>
              </a:rPr>
              <a:t>takvog</a:t>
            </a:r>
            <a:r>
              <a:rPr lang="en-US" i="1" u="sng" dirty="0">
                <a:latin typeface="Arial" panose="020B0604020202020204" pitchFamily="34" charset="0"/>
              </a:rPr>
              <a:t> </a:t>
            </a:r>
            <a:r>
              <a:rPr lang="en-US" i="1" u="sng" dirty="0" err="1">
                <a:latin typeface="Arial" panose="020B0604020202020204" pitchFamily="34" charset="0"/>
              </a:rPr>
              <a:t>djela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ako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ugovorom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ili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drugim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aktom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nije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drugačije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određeno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Nakon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isteka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roka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sr-Latn-BA" dirty="0">
                <a:solidFill>
                  <a:srgbClr val="000000"/>
                </a:solidFill>
                <a:latin typeface="Arial" panose="020B0604020202020204" pitchFamily="34" charset="0"/>
              </a:rPr>
              <a:t>od pet godina od završetka djela,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prava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poslodavca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prestaju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tako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što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vraćaju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autoru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osim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ako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poslodavac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prije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isteka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tog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roka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zatražio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njihov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ponovni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isključivi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prenos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bez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ograničenja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U tom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slučaju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autoru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pripada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pravo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na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odgovarajuću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naknadu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za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dalje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iskorišćavanje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njegovog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172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1155469"/>
            <a:ext cx="8274281" cy="1047404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sz="2800" b="1" cap="all" dirty="0">
                <a:latin typeface="Tw Cen MT" panose="020B0602020104020603"/>
              </a:rPr>
              <a:t>Ko zadržava autorska prava na kompjuterskom programu KOJI JE STVOREN u radnom odnosu i po osnovu UGOVORA O narudžbI 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004" y="2069869"/>
            <a:ext cx="9010996" cy="479255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6131" y="3300153"/>
            <a:ext cx="664186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r-Latn-BA" sz="2000" dirty="0"/>
              <a:t>Član 103. Zakona o autorskom i srodnim pravima BIH propisuje: „</a:t>
            </a:r>
            <a:r>
              <a:rPr lang="sr-Latn-BA" sz="2000" i="1" dirty="0"/>
              <a:t>Ako je kompjuterski program stvorio zaposlenik u izvršavanju svojih obaveza ili prema upustvima poslodavca, ili ako ga je stvorio autor po osnovu ugovora o narudžbi, </a:t>
            </a:r>
            <a:r>
              <a:rPr lang="sr-Latn-BA" sz="2000" b="1" i="1" dirty="0"/>
              <a:t>smatra se da su sva autorska imovinska prava na takvom programu isključivo i u cjelini prenesena na poslodavca ili naručioca</a:t>
            </a:r>
            <a:r>
              <a:rPr lang="sr-Latn-BA" sz="2000" i="1" dirty="0"/>
              <a:t>,</a:t>
            </a:r>
            <a:r>
              <a:rPr lang="sr-Latn-BA" sz="2000" i="1" dirty="0">
                <a:solidFill>
                  <a:srgbClr val="002060"/>
                </a:solidFill>
              </a:rPr>
              <a:t> </a:t>
            </a:r>
            <a:r>
              <a:rPr lang="sr-Latn-BA" sz="2000" i="1" dirty="0">
                <a:solidFill>
                  <a:srgbClr val="FF0000"/>
                </a:solidFill>
              </a:rPr>
              <a:t>ako ugovorom nije drugačije utvrđeno.“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9302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5576"/>
            <a:ext cx="7886700" cy="848533"/>
          </a:xfrm>
        </p:spPr>
        <p:txBody>
          <a:bodyPr/>
          <a:lstStyle/>
          <a:p>
            <a:pPr algn="ctr"/>
            <a:r>
              <a:rPr lang="sr-Latn-BA" b="1" dirty="0"/>
              <a:t>AUTORSKA DJELA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505" y="1704109"/>
            <a:ext cx="8744989" cy="4882746"/>
          </a:xfrm>
        </p:spPr>
        <p:txBody>
          <a:bodyPr>
            <a:normAutofit fontScale="62500" lnSpcReduction="20000"/>
          </a:bodyPr>
          <a:lstStyle/>
          <a:p>
            <a:r>
              <a:rPr lang="sr-Latn-BA" sz="2900" b="1" dirty="0"/>
              <a:t>Autorska djela: 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a)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pisana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književni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tekstovi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studije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priručnici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članci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ostali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napisi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kao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kompjuterski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programi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),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b)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govorna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govori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predavanja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propovijedi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druga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iste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prirode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),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c)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dramska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dramsko-muzička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lutkarska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d)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koreografska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pantomimska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e)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muzička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s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riječima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ili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bez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riječi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f) audio-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vizuelna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filmska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stvorena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na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način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sličan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filmskom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stvaranju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),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g)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likovnih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umjetnosti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crteži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slike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grafike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kipovi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druga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iste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prirode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),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h)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arhitekture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skice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planovi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nacrti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izgrađeni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objekti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),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i)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svih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grana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primijenjenih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umjetnosti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grafičkog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industrijskog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oblikovanja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j)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fotografska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proizvedena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postupkom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sličnim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fotografskom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k)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kartografska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l)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prezentacije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naučne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obrazovne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ili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tehničke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prirode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tehničke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skice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planovi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grafikoni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obrasci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ekspertize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nalazi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vještaka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prezentacije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plastičnom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obliku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i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druga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djela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iste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Arial" panose="020B0604020202020204" pitchFamily="34" charset="0"/>
              </a:rPr>
              <a:t>prirode</a:t>
            </a:r>
            <a:r>
              <a:rPr lang="en-US" sz="2900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9097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258" y="1188719"/>
            <a:ext cx="8562108" cy="847897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/>
              <a:t>SRODNA PRAVA  I PRAVA INDUSTRIJSKE SVOJINE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257" y="2036617"/>
            <a:ext cx="8562109" cy="4630190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BA" b="1" dirty="0"/>
              <a:t>Prava intelektualne svojine čine: 1) autorska i srodna prava i 2) pravo industrijske svojine</a:t>
            </a:r>
          </a:p>
          <a:p>
            <a:pPr algn="just"/>
            <a:r>
              <a:rPr lang="sr-Latn-BA" b="1" dirty="0"/>
              <a:t>Srodna prava</a:t>
            </a:r>
            <a:r>
              <a:rPr lang="sr-Latn-BA" dirty="0"/>
              <a:t>: 1) pravo intepretatora; 2) pravo proizvođača fonograma; 3) pravo filmskog producenta; 4) pravo proizvođača emisije; 5) pravo proizvođača baze podataka; 5) pravo zaštite biljne sorte i dr. </a:t>
            </a:r>
          </a:p>
          <a:p>
            <a:pPr algn="just"/>
            <a:r>
              <a:rPr lang="sr-Latn-BA" b="1" dirty="0"/>
              <a:t>Prava industrijske svojine: </a:t>
            </a:r>
            <a:r>
              <a:rPr lang="sr-Latn-BA" dirty="0"/>
              <a:t>1) patent (pravo na zaštitu pronalaska; 2) žig (pravo na zaštitu robne i/ili uslužne oznake za obilježavanje robe ili usluge u privrednom prometu); 3) industrijski dizajn (pravo na zaštitu spoljnjeg izgleda proizvoda i 4) pravo na zaštitu geografske oznake porijekla (npr. banjalučki čevap).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471122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0655"/>
            <a:ext cx="7886700" cy="947650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sz="4000" b="1" dirty="0"/>
              <a:t>Prava intelektualne svojine </a:t>
            </a:r>
            <a:br>
              <a:rPr lang="sr-Latn-BA" sz="4000" b="1" dirty="0"/>
            </a:br>
            <a:r>
              <a:rPr lang="sr-Latn-BA" sz="4000" b="1" dirty="0"/>
              <a:t>poreski tretman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2094807"/>
            <a:ext cx="8753301" cy="4655127"/>
          </a:xfrm>
        </p:spPr>
        <p:txBody>
          <a:bodyPr>
            <a:normAutofit fontScale="92500" lnSpcReduction="20000"/>
          </a:bodyPr>
          <a:lstStyle/>
          <a:p>
            <a:r>
              <a:rPr lang="sr-Latn-BA" dirty="0"/>
              <a:t>Zakon o doprinosima:</a:t>
            </a:r>
          </a:p>
          <a:p>
            <a:pPr marL="0" indent="0">
              <a:buNone/>
            </a:pPr>
            <a:r>
              <a:rPr lang="sr-Latn-BA" dirty="0"/>
              <a:t>- </a:t>
            </a:r>
            <a:r>
              <a:rPr lang="en-US" dirty="0"/>
              <a:t>Pored </a:t>
            </a:r>
            <a:r>
              <a:rPr lang="en-US" i="1" dirty="0" err="1"/>
              <a:t>naknade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autorska</a:t>
            </a:r>
            <a:r>
              <a:rPr lang="en-US" i="1" dirty="0"/>
              <a:t> </a:t>
            </a:r>
            <a:r>
              <a:rPr lang="en-US" i="1" dirty="0" err="1"/>
              <a:t>djela</a:t>
            </a:r>
            <a:r>
              <a:rPr lang="en-US" dirty="0"/>
              <a:t>, </a:t>
            </a:r>
            <a:r>
              <a:rPr lang="en-US" dirty="0" err="1"/>
              <a:t>obuhvata</a:t>
            </a:r>
            <a:r>
              <a:rPr lang="en-US" dirty="0"/>
              <a:t> se </a:t>
            </a:r>
            <a:r>
              <a:rPr lang="en-US" i="1" dirty="0" err="1"/>
              <a:t>naknada</a:t>
            </a:r>
            <a:r>
              <a:rPr lang="en-US" i="1" dirty="0"/>
              <a:t> i </a:t>
            </a:r>
            <a:r>
              <a:rPr lang="en-US" i="1" dirty="0" err="1"/>
              <a:t>na</a:t>
            </a:r>
            <a:r>
              <a:rPr lang="en-US" i="1" dirty="0"/>
              <a:t> prava </a:t>
            </a:r>
            <a:r>
              <a:rPr lang="en-US" i="1" dirty="0" err="1"/>
              <a:t>srodna</a:t>
            </a:r>
            <a:r>
              <a:rPr lang="en-US" i="1" dirty="0"/>
              <a:t> </a:t>
            </a:r>
            <a:r>
              <a:rPr lang="en-US" i="1" dirty="0" err="1"/>
              <a:t>autorskim</a:t>
            </a:r>
            <a:r>
              <a:rPr lang="en-US" i="1" dirty="0"/>
              <a:t> </a:t>
            </a:r>
            <a:r>
              <a:rPr lang="en-US" i="1" dirty="0" err="1"/>
              <a:t>pravima</a:t>
            </a:r>
            <a:r>
              <a:rPr lang="en-US" i="1" dirty="0"/>
              <a:t> i prava </a:t>
            </a:r>
            <a:r>
              <a:rPr lang="en-US" i="1" dirty="0" err="1"/>
              <a:t>industrijske</a:t>
            </a:r>
            <a:r>
              <a:rPr lang="en-US" i="1" dirty="0"/>
              <a:t> </a:t>
            </a:r>
            <a:r>
              <a:rPr lang="en-US" i="1" dirty="0" err="1"/>
              <a:t>svojine</a:t>
            </a:r>
            <a:r>
              <a:rPr lang="en-US" i="1" dirty="0"/>
              <a:t>.</a:t>
            </a:r>
            <a:endParaRPr lang="sr-Latn-BA" i="1" dirty="0"/>
          </a:p>
          <a:p>
            <a:pPr marL="0" indent="0">
              <a:buNone/>
            </a:pPr>
            <a:endParaRPr lang="sr-Latn-BA" dirty="0">
              <a:ea typeface="Corbel" panose="020B0503020204020204" pitchFamily="34" charset="0"/>
              <a:cs typeface="Corbel" panose="020B0503020204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Normirani</a:t>
            </a: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troškovi</a:t>
            </a:r>
            <a:endParaRPr lang="en-US" b="1" dirty="0">
              <a:ea typeface="Corbel" panose="020B0503020204020204" pitchFamily="34" charset="0"/>
              <a:cs typeface="Corbel" panose="020B0503020204020204" pitchFamily="34" charset="0"/>
            </a:endParaRPr>
          </a:p>
          <a:p>
            <a:pPr marL="342900" lvl="0" indent="-342900" algn="just">
              <a:lnSpc>
                <a:spcPct val="97000"/>
              </a:lnSpc>
              <a:spcBef>
                <a:spcPts val="0"/>
              </a:spcBef>
              <a:spcAft>
                <a:spcPts val="500"/>
              </a:spcAft>
              <a:buClr>
                <a:srgbClr val="3891A7"/>
              </a:buClr>
              <a:buSzPts val="2000"/>
              <a:tabLst>
                <a:tab pos="852170" algn="l"/>
              </a:tabLst>
            </a:pP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U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visini</a:t>
            </a: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 6</a:t>
            </a:r>
            <a:r>
              <a:rPr lang="sr-Latn-BA" b="1" dirty="0">
                <a:ea typeface="Corbel" panose="020B0503020204020204" pitchFamily="34" charset="0"/>
                <a:cs typeface="Corbel" panose="020B0503020204020204" pitchFamily="34" charset="0"/>
              </a:rPr>
              <a:t>0</a:t>
            </a: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% od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ukupnog</a:t>
            </a: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prihoda</a:t>
            </a:r>
            <a:r>
              <a:rPr lang="en-US" dirty="0">
                <a:ea typeface="Corbel" panose="020B0503020204020204" pitchFamily="34" charset="0"/>
                <a:cs typeface="Corbel" panose="020B0503020204020204" pitchFamily="34" charset="0"/>
              </a:rPr>
              <a:t>: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vajarska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,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kiparska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,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keramička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i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druga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djela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;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zidno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slikarstvo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,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kostimografiju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, i sl.</a:t>
            </a:r>
          </a:p>
          <a:p>
            <a:pPr marL="342900" lvl="0" indent="-342900" algn="just">
              <a:lnSpc>
                <a:spcPct val="97000"/>
              </a:lnSpc>
              <a:spcBef>
                <a:spcPts val="0"/>
              </a:spcBef>
              <a:spcAft>
                <a:spcPts val="500"/>
              </a:spcAft>
              <a:buClr>
                <a:srgbClr val="3891A7"/>
              </a:buClr>
              <a:buSzPts val="2000"/>
              <a:tabLst>
                <a:tab pos="852170" algn="l"/>
              </a:tabLst>
            </a:pP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U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visini</a:t>
            </a: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 50% od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ukupnog</a:t>
            </a: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prihoda</a:t>
            </a: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: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slikarska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,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grafička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djela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;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unutrašnja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arhitektura;naučna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,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stručna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i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književna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djela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;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izvođenje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umjetničkih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djela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i sl.</a:t>
            </a:r>
          </a:p>
          <a:p>
            <a:pPr marL="342900" lvl="0" indent="-342900" algn="just">
              <a:lnSpc>
                <a:spcPct val="97000"/>
              </a:lnSpc>
              <a:spcBef>
                <a:spcPts val="0"/>
              </a:spcBef>
              <a:spcAft>
                <a:spcPts val="1800"/>
              </a:spcAft>
              <a:buClr>
                <a:srgbClr val="3891A7"/>
              </a:buClr>
              <a:buSzPts val="2000"/>
              <a:tabLst>
                <a:tab pos="852170" algn="l"/>
              </a:tabLst>
            </a:pP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U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visini</a:t>
            </a: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 od 40% od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ukupnih</a:t>
            </a:r>
            <a:r>
              <a:rPr lang="en-US" b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b="1" dirty="0" err="1">
                <a:ea typeface="Corbel" panose="020B0503020204020204" pitchFamily="34" charset="0"/>
                <a:cs typeface="Corbel" panose="020B0503020204020204" pitchFamily="34" charset="0"/>
              </a:rPr>
              <a:t>prihoda</a:t>
            </a:r>
            <a:r>
              <a:rPr lang="en-US" dirty="0">
                <a:ea typeface="Corbel" panose="020B0503020204020204" pitchFamily="34" charset="0"/>
                <a:cs typeface="Corbel" panose="020B0503020204020204" pitchFamily="34" charset="0"/>
              </a:rPr>
              <a:t>: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estradni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programi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,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proizvodnja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emisija,baze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</a:t>
            </a:r>
            <a:r>
              <a:rPr lang="en-US" i="1" dirty="0" err="1">
                <a:ea typeface="Corbel" panose="020B0503020204020204" pitchFamily="34" charset="0"/>
                <a:cs typeface="Corbel" panose="020B0503020204020204" pitchFamily="34" charset="0"/>
              </a:rPr>
              <a:t>podataka</a:t>
            </a:r>
            <a:r>
              <a:rPr lang="en-US" i="1" dirty="0">
                <a:ea typeface="Corbel" panose="020B0503020204020204" pitchFamily="34" charset="0"/>
                <a:cs typeface="Corbel" panose="020B0503020204020204" pitchFamily="34" charset="0"/>
              </a:rPr>
              <a:t> i sl.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573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2218"/>
            <a:ext cx="9144000" cy="76477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i="1" dirty="0">
                <a:solidFill>
                  <a:srgbClr val="FF0000"/>
                </a:solidFill>
                <a:latin typeface="+mn-lt"/>
              </a:rPr>
              <a:t>Međusobni odnos zakona, kolektivnog ugovora, </a:t>
            </a:r>
            <a:br>
              <a:rPr lang="pl-PL" sz="2800" b="1" i="1" dirty="0">
                <a:solidFill>
                  <a:srgbClr val="FF0000"/>
                </a:solidFill>
                <a:latin typeface="+mn-lt"/>
              </a:rPr>
            </a:br>
            <a:r>
              <a:rPr lang="pl-PL" sz="2800" b="1" i="1" dirty="0">
                <a:solidFill>
                  <a:srgbClr val="FF0000"/>
                </a:solidFill>
                <a:latin typeface="+mn-lt"/>
              </a:rPr>
              <a:t>pravilnika o radu i ugovora o radu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52502"/>
            <a:ext cx="8936182" cy="43226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BA" sz="2000" dirty="0">
                <a:latin typeface="Arial" panose="020B0604020202020204" pitchFamily="34" charset="0"/>
              </a:rPr>
              <a:t>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55072" y="1886989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1" dirty="0" err="1"/>
              <a:t>Kolektivni</a:t>
            </a:r>
            <a:r>
              <a:rPr lang="en-US" b="1" dirty="0"/>
              <a:t> </a:t>
            </a:r>
            <a:r>
              <a:rPr lang="en-US" b="1" dirty="0" err="1"/>
              <a:t>ugovor</a:t>
            </a:r>
            <a:r>
              <a:rPr lang="en-US" b="1" dirty="0"/>
              <a:t> i </a:t>
            </a:r>
            <a:r>
              <a:rPr lang="en-US" b="1" dirty="0" err="1"/>
              <a:t>pravilnik</a:t>
            </a:r>
            <a:r>
              <a:rPr lang="en-US" b="1" dirty="0"/>
              <a:t> o </a:t>
            </a:r>
            <a:r>
              <a:rPr lang="en-US" b="1" dirty="0" err="1"/>
              <a:t>radu</a:t>
            </a:r>
            <a:r>
              <a:rPr lang="en-US" b="1" dirty="0"/>
              <a:t> (u </a:t>
            </a:r>
            <a:r>
              <a:rPr lang="en-US" b="1" dirty="0" err="1"/>
              <a:t>daljem</a:t>
            </a:r>
            <a:r>
              <a:rPr lang="en-US" b="1" dirty="0"/>
              <a:t> </a:t>
            </a:r>
            <a:r>
              <a:rPr lang="en-US" b="1" dirty="0" err="1"/>
              <a:t>tekstu</a:t>
            </a:r>
            <a:r>
              <a:rPr lang="en-US" b="1" dirty="0"/>
              <a:t>: </a:t>
            </a:r>
            <a:r>
              <a:rPr lang="en-US" b="1" dirty="0" err="1"/>
              <a:t>opšti</a:t>
            </a:r>
            <a:r>
              <a:rPr lang="en-US" b="1" dirty="0"/>
              <a:t> </a:t>
            </a:r>
            <a:r>
              <a:rPr lang="en-US" b="1" dirty="0" err="1"/>
              <a:t>akti</a:t>
            </a:r>
            <a:r>
              <a:rPr lang="en-US" b="1" dirty="0"/>
              <a:t>) i </a:t>
            </a:r>
            <a:r>
              <a:rPr lang="en-US" b="1" dirty="0" err="1"/>
              <a:t>ugovor</a:t>
            </a:r>
            <a:r>
              <a:rPr lang="en-US" b="1" dirty="0"/>
              <a:t> o </a:t>
            </a:r>
            <a:r>
              <a:rPr lang="en-US" b="1" dirty="0" err="1"/>
              <a:t>radu</a:t>
            </a:r>
            <a:r>
              <a:rPr lang="en-US" b="1" dirty="0"/>
              <a:t> </a:t>
            </a:r>
            <a:r>
              <a:rPr lang="en-US" dirty="0">
                <a:solidFill>
                  <a:srgbClr val="FF0000"/>
                </a:solidFill>
              </a:rPr>
              <a:t>ne </a:t>
            </a:r>
            <a:r>
              <a:rPr lang="en-US" dirty="0" err="1">
                <a:solidFill>
                  <a:srgbClr val="FF0000"/>
                </a:solidFill>
              </a:rPr>
              <a:t>mogu</a:t>
            </a:r>
            <a:r>
              <a:rPr lang="en-US" dirty="0">
                <a:solidFill>
                  <a:srgbClr val="FF0000"/>
                </a:solidFill>
              </a:rPr>
              <a:t> da </a:t>
            </a:r>
            <a:r>
              <a:rPr lang="en-US" dirty="0" err="1">
                <a:solidFill>
                  <a:srgbClr val="FF0000"/>
                </a:solidFill>
              </a:rPr>
              <a:t>sadrže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odredbe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kojima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radniku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daju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manja</a:t>
            </a:r>
            <a:r>
              <a:rPr lang="en-US" dirty="0">
                <a:solidFill>
                  <a:srgbClr val="FF0000"/>
                </a:solidFill>
              </a:rPr>
              <a:t> prava </a:t>
            </a:r>
            <a:r>
              <a:rPr lang="en-US" dirty="0" err="1">
                <a:solidFill>
                  <a:srgbClr val="FF0000"/>
                </a:solidFill>
              </a:rPr>
              <a:t>ili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utvrđuju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nepovoljniji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uslovi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rada</a:t>
            </a:r>
            <a:r>
              <a:rPr lang="en-US" dirty="0"/>
              <a:t> </a:t>
            </a:r>
            <a:r>
              <a:rPr lang="en-US" b="1" dirty="0"/>
              <a:t>od prava i </a:t>
            </a:r>
            <a:r>
              <a:rPr lang="en-US" b="1" dirty="0" err="1"/>
              <a:t>uslova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utvrđeni</a:t>
            </a:r>
            <a:r>
              <a:rPr lang="en-US" b="1" dirty="0"/>
              <a:t> </a:t>
            </a:r>
            <a:r>
              <a:rPr lang="en-US" b="1" dirty="0" err="1"/>
              <a:t>zakonom</a:t>
            </a:r>
            <a:r>
              <a:rPr lang="en-US" b="1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b="1" dirty="0" err="1"/>
              <a:t>Opštim</a:t>
            </a:r>
            <a:r>
              <a:rPr lang="en-US" b="1" dirty="0"/>
              <a:t> </a:t>
            </a:r>
            <a:r>
              <a:rPr lang="en-US" b="1" dirty="0" err="1"/>
              <a:t>aktom</a:t>
            </a:r>
            <a:r>
              <a:rPr lang="en-US" b="1" dirty="0"/>
              <a:t> i </a:t>
            </a:r>
            <a:r>
              <a:rPr lang="en-US" b="1" dirty="0" err="1"/>
              <a:t>ugovorom</a:t>
            </a:r>
            <a:r>
              <a:rPr lang="en-US" b="1" dirty="0"/>
              <a:t> o </a:t>
            </a:r>
            <a:r>
              <a:rPr lang="en-US" b="1" dirty="0" err="1"/>
              <a:t>radu</a:t>
            </a:r>
            <a:r>
              <a:rPr lang="en-US" b="1" dirty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i="1" dirty="0" err="1">
                <a:solidFill>
                  <a:srgbClr val="FF0000"/>
                </a:solidFill>
              </a:rPr>
              <a:t>druga</a:t>
            </a:r>
            <a:r>
              <a:rPr lang="en-US" i="1" dirty="0">
                <a:solidFill>
                  <a:srgbClr val="FF0000"/>
                </a:solidFill>
              </a:rPr>
              <a:t>, </a:t>
            </a:r>
            <a:r>
              <a:rPr lang="en-US" i="1" dirty="0" err="1">
                <a:solidFill>
                  <a:srgbClr val="FF0000"/>
                </a:solidFill>
              </a:rPr>
              <a:t>ili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propišu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povoljnija</a:t>
            </a:r>
            <a:r>
              <a:rPr lang="en-US" i="1" dirty="0">
                <a:solidFill>
                  <a:srgbClr val="FF0000"/>
                </a:solidFill>
              </a:rPr>
              <a:t> prava i </a:t>
            </a:r>
            <a:r>
              <a:rPr lang="en-US" i="1" dirty="0" err="1">
                <a:solidFill>
                  <a:srgbClr val="FF0000"/>
                </a:solidFill>
              </a:rPr>
              <a:t>povoljniji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uslovi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rada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od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utvrđenih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to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izričito</a:t>
            </a:r>
            <a:r>
              <a:rPr lang="en-US" dirty="0"/>
              <a:t> </a:t>
            </a:r>
            <a:r>
              <a:rPr lang="en-US" dirty="0" err="1"/>
              <a:t>zabranjeno</a:t>
            </a:r>
            <a:r>
              <a:rPr lang="en-US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opšteg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utvrđuju</a:t>
            </a:r>
            <a:r>
              <a:rPr lang="en-US" dirty="0"/>
              <a:t> </a:t>
            </a:r>
            <a:r>
              <a:rPr lang="en-US" dirty="0" err="1"/>
              <a:t>nepovoljnija</a:t>
            </a:r>
            <a:r>
              <a:rPr lang="en-US" dirty="0"/>
              <a:t> prava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nepovoljnije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od prava i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utvrđenih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nezakonite</a:t>
            </a:r>
            <a:r>
              <a:rPr lang="en-US" b="1" dirty="0"/>
              <a:t> i </a:t>
            </a:r>
            <a:r>
              <a:rPr lang="en-US" b="1" dirty="0" err="1"/>
              <a:t>umjesto</a:t>
            </a:r>
            <a:r>
              <a:rPr lang="en-US" b="1" dirty="0"/>
              <a:t> </a:t>
            </a:r>
            <a:r>
              <a:rPr lang="en-US" b="1" dirty="0" err="1"/>
              <a:t>njih</a:t>
            </a:r>
            <a:r>
              <a:rPr lang="en-US" b="1" dirty="0"/>
              <a:t> se </a:t>
            </a:r>
            <a:r>
              <a:rPr lang="en-US" b="1" dirty="0" err="1"/>
              <a:t>primjenjuju</a:t>
            </a:r>
            <a:r>
              <a:rPr lang="en-US" b="1" dirty="0"/>
              <a:t> </a:t>
            </a:r>
            <a:r>
              <a:rPr lang="en-US" b="1" dirty="0" err="1"/>
              <a:t>odredbe</a:t>
            </a:r>
            <a:r>
              <a:rPr lang="en-US" b="1" dirty="0"/>
              <a:t> ovog </a:t>
            </a:r>
            <a:r>
              <a:rPr lang="en-US" b="1" dirty="0" err="1"/>
              <a:t>zakona</a:t>
            </a:r>
            <a:r>
              <a:rPr lang="en-US" b="1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ugovora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b="1" dirty="0" err="1"/>
              <a:t>utvrđeni</a:t>
            </a:r>
            <a:r>
              <a:rPr lang="en-US" b="1" dirty="0"/>
              <a:t> </a:t>
            </a:r>
            <a:r>
              <a:rPr lang="en-US" b="1" dirty="0" err="1"/>
              <a:t>nepovoljniji</a:t>
            </a:r>
            <a:r>
              <a:rPr lang="en-US" b="1" dirty="0"/>
              <a:t> </a:t>
            </a:r>
            <a:r>
              <a:rPr lang="en-US" b="1" dirty="0" err="1"/>
              <a:t>uslovi</a:t>
            </a:r>
            <a:r>
              <a:rPr lang="en-US" b="1" dirty="0"/>
              <a:t> </a:t>
            </a:r>
            <a:r>
              <a:rPr lang="en-US" b="1" dirty="0" err="1"/>
              <a:t>rada</a:t>
            </a:r>
            <a:r>
              <a:rPr lang="en-US" b="1" dirty="0"/>
              <a:t> od </a:t>
            </a:r>
            <a:r>
              <a:rPr lang="en-US" b="1" dirty="0" err="1"/>
              <a:t>uslova</a:t>
            </a:r>
            <a:r>
              <a:rPr lang="en-US" b="1" dirty="0"/>
              <a:t> </a:t>
            </a:r>
            <a:r>
              <a:rPr lang="en-US" b="1" dirty="0" err="1"/>
              <a:t>utvrđenih</a:t>
            </a:r>
            <a:r>
              <a:rPr lang="en-US" b="1" dirty="0"/>
              <a:t> </a:t>
            </a:r>
            <a:r>
              <a:rPr lang="en-US" b="1" dirty="0" err="1"/>
              <a:t>zakonom</a:t>
            </a:r>
            <a:r>
              <a:rPr lang="en-US" b="1" dirty="0"/>
              <a:t> i </a:t>
            </a:r>
            <a:r>
              <a:rPr lang="en-US" b="1" dirty="0" err="1"/>
              <a:t>opštim</a:t>
            </a:r>
            <a:r>
              <a:rPr lang="en-US" b="1" dirty="0"/>
              <a:t> </a:t>
            </a:r>
            <a:r>
              <a:rPr lang="en-US" b="1" dirty="0" err="1"/>
              <a:t>aktom</a:t>
            </a:r>
            <a:r>
              <a:rPr lang="en-US" b="1" dirty="0"/>
              <a:t> </a:t>
            </a:r>
            <a:r>
              <a:rPr lang="en-US" b="1" dirty="0" err="1"/>
              <a:t>ništave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Ništavost</a:t>
            </a:r>
            <a:r>
              <a:rPr lang="en-US" dirty="0"/>
              <a:t> ugovora o </a:t>
            </a:r>
            <a:r>
              <a:rPr lang="en-US" dirty="0" err="1"/>
              <a:t>radu</a:t>
            </a:r>
            <a:r>
              <a:rPr lang="sr-Latn-BA" dirty="0"/>
              <a:t> </a:t>
            </a:r>
            <a:r>
              <a:rPr lang="en-US" dirty="0" err="1"/>
              <a:t>utvrđuje</a:t>
            </a:r>
            <a:r>
              <a:rPr lang="en-US" dirty="0"/>
              <a:t> se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sudom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zahtjevu</a:t>
            </a:r>
            <a:r>
              <a:rPr lang="en-US" dirty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/>
              <a:t>Pravo</a:t>
            </a:r>
            <a:r>
              <a:rPr lang="en-US" dirty="0"/>
              <a:t> da se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ništavosti</a:t>
            </a:r>
            <a:r>
              <a:rPr lang="en-US" dirty="0"/>
              <a:t> </a:t>
            </a:r>
            <a:r>
              <a:rPr lang="en-US" b="1" dirty="0"/>
              <a:t>ne </a:t>
            </a:r>
            <a:r>
              <a:rPr lang="en-US" b="1" dirty="0" err="1"/>
              <a:t>zastarijeva</a:t>
            </a:r>
            <a:r>
              <a:rPr lang="en-US" b="1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/>
              <a:t>Radnik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b="1" dirty="0" err="1"/>
              <a:t>naknadu</a:t>
            </a:r>
            <a:r>
              <a:rPr lang="en-US" b="1" dirty="0"/>
              <a:t> </a:t>
            </a:r>
            <a:r>
              <a:rPr lang="en-US" b="1" dirty="0" err="1"/>
              <a:t>štete</a:t>
            </a:r>
            <a:r>
              <a:rPr lang="en-US" b="1" dirty="0"/>
              <a:t> </a:t>
            </a:r>
            <a:r>
              <a:rPr lang="en-US" dirty="0" err="1"/>
              <a:t>koju</a:t>
            </a:r>
            <a:r>
              <a:rPr lang="en-US" dirty="0"/>
              <a:t> je </a:t>
            </a:r>
            <a:r>
              <a:rPr lang="en-US" dirty="0" err="1"/>
              <a:t>pretrpio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primjene</a:t>
            </a:r>
            <a:r>
              <a:rPr lang="en-US" dirty="0"/>
              <a:t> </a:t>
            </a:r>
            <a:r>
              <a:rPr lang="en-US" dirty="0" err="1"/>
              <a:t>ništavog</a:t>
            </a:r>
            <a:r>
              <a:rPr lang="en-US" dirty="0"/>
              <a:t> ugovora o </a:t>
            </a:r>
            <a:r>
              <a:rPr lang="en-US" dirty="0" err="1"/>
              <a:t>radu</a:t>
            </a:r>
            <a:r>
              <a:rPr lang="en-US" dirty="0"/>
              <a:t>.</a:t>
            </a:r>
            <a:endParaRPr lang="en-US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681670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0531"/>
            <a:ext cx="7600950" cy="872836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/>
              <a:t>AUTORSKO PRAVO – </a:t>
            </a:r>
            <a:br>
              <a:rPr lang="sr-Latn-BA" b="1" dirty="0"/>
            </a:br>
            <a:r>
              <a:rPr lang="sr-Latn-BA" b="1" dirty="0"/>
              <a:t>PORESKI TRETMAN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2003367"/>
            <a:ext cx="8811491" cy="4705004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 err="1"/>
              <a:t>Zakon</a:t>
            </a:r>
            <a:r>
              <a:rPr lang="en-US" sz="2400" b="1" dirty="0"/>
              <a:t> o </a:t>
            </a:r>
            <a:r>
              <a:rPr lang="en-US" sz="2400" b="1" dirty="0" err="1"/>
              <a:t>porezu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dohodak</a:t>
            </a:r>
            <a:r>
              <a:rPr lang="sr-Latn-BA" sz="2400" b="1" dirty="0"/>
              <a:t>:</a:t>
            </a:r>
            <a:endParaRPr lang="en-US" sz="2400" b="1" dirty="0"/>
          </a:p>
          <a:p>
            <a:pPr marL="0" indent="0">
              <a:buNone/>
            </a:pPr>
            <a:r>
              <a:rPr lang="en-US" sz="2000" b="1" dirty="0" err="1"/>
              <a:t>Osnovica</a:t>
            </a:r>
            <a:r>
              <a:rPr lang="en-US" sz="2000" b="1" dirty="0"/>
              <a:t> za </a:t>
            </a:r>
            <a:r>
              <a:rPr lang="en-US" sz="2000" b="1" dirty="0" err="1"/>
              <a:t>oporezivanje</a:t>
            </a:r>
            <a:r>
              <a:rPr lang="en-US" sz="2000" b="1" dirty="0"/>
              <a:t>- </a:t>
            </a:r>
            <a:r>
              <a:rPr lang="en-US" sz="2000" dirty="0" err="1"/>
              <a:t>dohodak</a:t>
            </a:r>
            <a:r>
              <a:rPr lang="en-US" sz="2000" dirty="0"/>
              <a:t> </a:t>
            </a:r>
            <a:r>
              <a:rPr lang="en-US" sz="2000" dirty="0" err="1"/>
              <a:t>ostvaren</a:t>
            </a:r>
            <a:r>
              <a:rPr lang="en-US" sz="2000" dirty="0"/>
              <a:t> od </a:t>
            </a:r>
            <a:r>
              <a:rPr lang="en-US" sz="2000" dirty="0" err="1"/>
              <a:t>ovih</a:t>
            </a:r>
            <a:r>
              <a:rPr lang="en-US" sz="2000" dirty="0"/>
              <a:t> prava </a:t>
            </a:r>
            <a:r>
              <a:rPr lang="en-US" sz="2000" dirty="0" err="1"/>
              <a:t>koji</a:t>
            </a:r>
            <a:r>
              <a:rPr lang="en-US" sz="2000" dirty="0"/>
              <a:t> se </a:t>
            </a:r>
            <a:r>
              <a:rPr lang="en-US" sz="2000" dirty="0" err="1"/>
              <a:t>dobije</a:t>
            </a:r>
            <a:r>
              <a:rPr lang="en-US" sz="2000" dirty="0"/>
              <a:t> </a:t>
            </a:r>
            <a:r>
              <a:rPr lang="en-US" sz="2000" dirty="0" err="1"/>
              <a:t>umanjenjem</a:t>
            </a:r>
            <a:r>
              <a:rPr lang="en-US" sz="2000" dirty="0"/>
              <a:t> </a:t>
            </a:r>
            <a:r>
              <a:rPr lang="en-US" sz="2000" dirty="0" err="1"/>
              <a:t>ukupnog</a:t>
            </a:r>
            <a:r>
              <a:rPr lang="en-US" sz="2000" dirty="0"/>
              <a:t> </a:t>
            </a:r>
            <a:r>
              <a:rPr lang="en-US" sz="2000" dirty="0" err="1"/>
              <a:t>prihoda</a:t>
            </a:r>
            <a:r>
              <a:rPr lang="en-US" sz="2000" dirty="0"/>
              <a:t> za </a:t>
            </a:r>
            <a:r>
              <a:rPr lang="en-US" sz="2000" dirty="0" err="1"/>
              <a:t>iznos</a:t>
            </a:r>
            <a:r>
              <a:rPr lang="en-US" sz="2000" dirty="0"/>
              <a:t> </a:t>
            </a:r>
            <a:r>
              <a:rPr lang="en-US" sz="2000" dirty="0" err="1"/>
              <a:t>normiranih</a:t>
            </a:r>
            <a:r>
              <a:rPr lang="en-US" sz="2000" dirty="0"/>
              <a:t> </a:t>
            </a:r>
            <a:r>
              <a:rPr lang="en-US" sz="2000" dirty="0" err="1"/>
              <a:t>troškova</a:t>
            </a:r>
            <a:r>
              <a:rPr lang="en-US" sz="2000" dirty="0"/>
              <a:t> (40%, 50%, 6</a:t>
            </a:r>
            <a:r>
              <a:rPr lang="sr-Latn-BA" sz="2000" dirty="0"/>
              <a:t>0</a:t>
            </a:r>
            <a:r>
              <a:rPr lang="en-US" sz="2000" dirty="0"/>
              <a:t>%).</a:t>
            </a:r>
          </a:p>
          <a:p>
            <a:r>
              <a:rPr lang="en-US" sz="2000" dirty="0"/>
              <a:t>U </a:t>
            </a:r>
            <a:r>
              <a:rPr lang="en-US" sz="2000" dirty="0" err="1"/>
              <a:t>ukupan</a:t>
            </a:r>
            <a:r>
              <a:rPr lang="en-US" sz="2000" dirty="0"/>
              <a:t> </a:t>
            </a:r>
            <a:r>
              <a:rPr lang="en-US" sz="2000" dirty="0" err="1"/>
              <a:t>prihod</a:t>
            </a:r>
            <a:r>
              <a:rPr lang="en-US" sz="2000" dirty="0"/>
              <a:t> za </a:t>
            </a:r>
            <a:r>
              <a:rPr lang="en-US" sz="2000" dirty="0" err="1"/>
              <a:t>utvrđivanje</a:t>
            </a:r>
            <a:r>
              <a:rPr lang="en-US" sz="2000" dirty="0"/>
              <a:t> </a:t>
            </a:r>
            <a:r>
              <a:rPr lang="en-US" sz="2000" dirty="0" err="1"/>
              <a:t>normiranih</a:t>
            </a:r>
            <a:r>
              <a:rPr lang="en-US" sz="2000" dirty="0"/>
              <a:t> </a:t>
            </a:r>
            <a:r>
              <a:rPr lang="en-US" sz="2000" dirty="0" err="1"/>
              <a:t>troškova</a:t>
            </a:r>
            <a:r>
              <a:rPr lang="en-US" sz="2000" dirty="0"/>
              <a:t> za </a:t>
            </a:r>
            <a:r>
              <a:rPr lang="en-US" sz="2000" dirty="0" err="1"/>
              <a:t>fizičko</a:t>
            </a:r>
            <a:r>
              <a:rPr lang="en-US" sz="2000" dirty="0"/>
              <a:t> lice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obavezno</a:t>
            </a:r>
            <a:r>
              <a:rPr lang="en-US" sz="2000" dirty="0"/>
              <a:t> </a:t>
            </a:r>
            <a:r>
              <a:rPr lang="en-US" sz="2000" dirty="0" err="1"/>
              <a:t>osigurano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/>
              <a:t>drugom</a:t>
            </a:r>
            <a:r>
              <a:rPr lang="en-US" sz="2000" dirty="0"/>
              <a:t> </a:t>
            </a:r>
            <a:r>
              <a:rPr lang="en-US" sz="2000" dirty="0" err="1"/>
              <a:t>osnovu</a:t>
            </a:r>
            <a:r>
              <a:rPr lang="en-US" sz="2000" dirty="0"/>
              <a:t> ne </a:t>
            </a:r>
            <a:r>
              <a:rPr lang="en-US" sz="2000" dirty="0" err="1"/>
              <a:t>ulaze</a:t>
            </a:r>
            <a:r>
              <a:rPr lang="en-US" sz="2000" dirty="0"/>
              <a:t> </a:t>
            </a:r>
            <a:r>
              <a:rPr lang="en-US" sz="2000" dirty="0" err="1"/>
              <a:t>doprinosi</a:t>
            </a:r>
            <a:r>
              <a:rPr lang="en-US" sz="2000" dirty="0"/>
              <a:t>.</a:t>
            </a:r>
          </a:p>
          <a:p>
            <a:r>
              <a:rPr lang="en-US" sz="2400" b="1" dirty="0" err="1"/>
              <a:t>Zakon</a:t>
            </a:r>
            <a:r>
              <a:rPr lang="en-US" sz="2400" b="1" dirty="0"/>
              <a:t> o </a:t>
            </a:r>
            <a:r>
              <a:rPr lang="en-US" sz="2400" b="1" dirty="0" err="1"/>
              <a:t>doprinosima</a:t>
            </a:r>
            <a:r>
              <a:rPr lang="sr-Latn-BA" sz="2400" b="1" dirty="0"/>
              <a:t>: </a:t>
            </a:r>
            <a:r>
              <a:rPr lang="sr-Latn-BA" sz="2000" b="1" i="1" u="sng" dirty="0"/>
              <a:t>d</a:t>
            </a:r>
            <a:r>
              <a:rPr lang="en-US" sz="2000" b="1" i="1" u="sng" dirty="0" err="1"/>
              <a:t>oprinos</a:t>
            </a:r>
            <a:r>
              <a:rPr lang="en-US" sz="2000" b="1" i="1" u="sng" dirty="0"/>
              <a:t> za PIO 18,5%</a:t>
            </a:r>
            <a:r>
              <a:rPr lang="sr-Latn-BA" sz="2000" b="1" i="1" u="sng" dirty="0"/>
              <a:t>.</a:t>
            </a:r>
            <a:endParaRPr lang="en-US" sz="2000" b="1" i="1" u="sng" dirty="0"/>
          </a:p>
          <a:p>
            <a:r>
              <a:rPr lang="sr-Latn-BA" dirty="0"/>
              <a:t>Primjer: </a:t>
            </a:r>
            <a:r>
              <a:rPr lang="en-US" sz="2600" i="1" dirty="0" err="1"/>
              <a:t>Društvo</a:t>
            </a:r>
            <a:r>
              <a:rPr lang="en-US" sz="2600" i="1" dirty="0"/>
              <a:t> je </a:t>
            </a:r>
            <a:r>
              <a:rPr lang="en-US" sz="2600" i="1" dirty="0" err="1"/>
              <a:t>ugovorilo</a:t>
            </a:r>
            <a:r>
              <a:rPr lang="en-US" sz="2600" i="1" dirty="0"/>
              <a:t> sa </a:t>
            </a:r>
            <a:r>
              <a:rPr lang="en-US" sz="2600" i="1" dirty="0" err="1"/>
              <a:t>fizičkim</a:t>
            </a:r>
            <a:r>
              <a:rPr lang="en-US" sz="2600" i="1" dirty="0"/>
              <a:t> </a:t>
            </a:r>
            <a:r>
              <a:rPr lang="en-US" sz="2600" i="1" dirty="0" err="1"/>
              <a:t>licem</a:t>
            </a:r>
            <a:r>
              <a:rPr lang="en-US" sz="2600" i="1" dirty="0"/>
              <a:t> </a:t>
            </a:r>
            <a:r>
              <a:rPr lang="en-US" sz="2600" i="1" dirty="0" err="1"/>
              <a:t>izradu</a:t>
            </a:r>
            <a:r>
              <a:rPr lang="en-US" sz="2600" i="1" dirty="0"/>
              <a:t> </a:t>
            </a:r>
            <a:r>
              <a:rPr lang="en-US" sz="2600" i="1" dirty="0" err="1"/>
              <a:t>promotivnog</a:t>
            </a:r>
            <a:r>
              <a:rPr lang="en-US" sz="2600" i="1" dirty="0"/>
              <a:t> </a:t>
            </a:r>
            <a:r>
              <a:rPr lang="en-US" sz="2600" i="1" dirty="0" err="1"/>
              <a:t>filma</a:t>
            </a:r>
            <a:r>
              <a:rPr lang="en-US" sz="2600" i="1" dirty="0"/>
              <a:t> o </a:t>
            </a:r>
            <a:r>
              <a:rPr lang="en-US" sz="2600" i="1" dirty="0" err="1"/>
              <a:t>društvu</a:t>
            </a:r>
            <a:r>
              <a:rPr lang="en-US" sz="2600" i="1" dirty="0"/>
              <a:t> </a:t>
            </a:r>
            <a:r>
              <a:rPr lang="en-US" sz="2600" i="1" dirty="0" err="1"/>
              <a:t>uz</a:t>
            </a:r>
            <a:r>
              <a:rPr lang="en-US" sz="2600" i="1" dirty="0"/>
              <a:t> </a:t>
            </a:r>
            <a:r>
              <a:rPr lang="en-US" sz="2600" i="1" dirty="0" err="1"/>
              <a:t>neto</a:t>
            </a:r>
            <a:r>
              <a:rPr lang="en-US" sz="2600" i="1" dirty="0"/>
              <a:t> </a:t>
            </a:r>
            <a:r>
              <a:rPr lang="en-US" sz="2600" i="1" dirty="0" err="1"/>
              <a:t>naknadu</a:t>
            </a:r>
            <a:r>
              <a:rPr lang="en-US" sz="2600" i="1" dirty="0"/>
              <a:t> od 2.000 KM. </a:t>
            </a:r>
            <a:r>
              <a:rPr lang="en-US" sz="2600" i="1" dirty="0" err="1"/>
              <a:t>Fizičko</a:t>
            </a:r>
            <a:r>
              <a:rPr lang="en-US" sz="2600" i="1" dirty="0"/>
              <a:t> lice je </a:t>
            </a:r>
            <a:r>
              <a:rPr lang="en-US" sz="2600" i="1" dirty="0" err="1"/>
              <a:t>zaposleno</a:t>
            </a:r>
            <a:r>
              <a:rPr lang="en-US" sz="2600" i="1" dirty="0"/>
              <a:t>.</a:t>
            </a:r>
          </a:p>
          <a:p>
            <a:pPr marL="0" indent="0">
              <a:buNone/>
            </a:pPr>
            <a:r>
              <a:rPr lang="sr-Latn-BA" sz="2300" dirty="0"/>
              <a:t>   </a:t>
            </a:r>
            <a:r>
              <a:rPr lang="sr-Latn-BA" sz="2300" b="1" u="sng" dirty="0"/>
              <a:t>OBRAČUN:</a:t>
            </a:r>
            <a:endParaRPr lang="en-US" sz="2300" b="1" u="sng" dirty="0"/>
          </a:p>
          <a:p>
            <a:r>
              <a:rPr lang="en-US" sz="2300" b="1" dirty="0" err="1"/>
              <a:t>Neto</a:t>
            </a:r>
            <a:r>
              <a:rPr lang="en-US" sz="2300" b="1" dirty="0"/>
              <a:t> </a:t>
            </a:r>
            <a:r>
              <a:rPr lang="en-US" sz="2300" b="1" dirty="0" err="1"/>
              <a:t>naknada</a:t>
            </a:r>
            <a:r>
              <a:rPr lang="en-US" sz="2300" b="1" dirty="0"/>
              <a:t> 2.000,00 KM</a:t>
            </a:r>
          </a:p>
          <a:p>
            <a:r>
              <a:rPr lang="en-US" sz="2300" dirty="0"/>
              <a:t>BP = N/0,762025</a:t>
            </a:r>
          </a:p>
          <a:p>
            <a:r>
              <a:rPr lang="en-US" sz="2300" b="1" dirty="0" err="1"/>
              <a:t>Bruto</a:t>
            </a:r>
            <a:r>
              <a:rPr lang="en-US" sz="2300" b="1" dirty="0"/>
              <a:t> </a:t>
            </a:r>
            <a:r>
              <a:rPr lang="en-US" sz="2300" b="1" dirty="0" err="1"/>
              <a:t>naknada</a:t>
            </a:r>
            <a:r>
              <a:rPr lang="en-US" sz="2300" b="1" dirty="0"/>
              <a:t> 2.624,59KM</a:t>
            </a:r>
          </a:p>
          <a:p>
            <a:r>
              <a:rPr lang="en-US" sz="2300" dirty="0" err="1"/>
              <a:t>Doprinos</a:t>
            </a:r>
            <a:r>
              <a:rPr lang="en-US" sz="2300" dirty="0"/>
              <a:t> = 2624,59 * 18,5% = 485,55</a:t>
            </a:r>
          </a:p>
          <a:p>
            <a:r>
              <a:rPr lang="en-US" sz="2300" dirty="0" err="1"/>
              <a:t>Osnovica</a:t>
            </a:r>
            <a:r>
              <a:rPr lang="en-US" sz="2300" dirty="0"/>
              <a:t> za </a:t>
            </a:r>
            <a:r>
              <a:rPr lang="en-US" sz="2300" dirty="0" err="1"/>
              <a:t>porez</a:t>
            </a:r>
            <a:r>
              <a:rPr lang="en-US" sz="2300" dirty="0"/>
              <a:t> = 2.139,04*0.5*0.13 = 139,04 KM</a:t>
            </a:r>
          </a:p>
          <a:p>
            <a:r>
              <a:rPr lang="en-US" sz="2300" dirty="0" err="1"/>
              <a:t>Provjera</a:t>
            </a:r>
            <a:r>
              <a:rPr lang="en-US" sz="2300" dirty="0"/>
              <a:t> = 2.624,59-485,55-139,04 = 2.000,00 KM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556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C0CC3-FA19-FE91-FF8A-EF397A59D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717551"/>
            <a:ext cx="7886700" cy="1325563"/>
          </a:xfrm>
        </p:spPr>
        <p:txBody>
          <a:bodyPr/>
          <a:lstStyle/>
          <a:p>
            <a:r>
              <a:rPr lang="en-US" b="1" i="0" dirty="0">
                <a:effectLst/>
                <a:latin typeface="+mn-lt"/>
              </a:rPr>
              <a:t>IZMJENA UGOVORA O RADU</a:t>
            </a:r>
            <a:endParaRPr lang="en-US" b="1" dirty="0">
              <a:latin typeface="+mn-lt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8C5E15-C61D-40AD-2D7D-A36CE56848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3671" y="2058326"/>
            <a:ext cx="889665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 err="1"/>
              <a:t>Poslodavac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može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radniku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ponudi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izmjenu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sadržaja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ugovora</a:t>
            </a:r>
            <a:r>
              <a:rPr lang="en-US" altLang="en-US" sz="2400" dirty="0"/>
              <a:t> o </a:t>
            </a:r>
            <a:r>
              <a:rPr lang="en-US" altLang="en-US" sz="2400" dirty="0" err="1"/>
              <a:t>radu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aneks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ugovora</a:t>
            </a:r>
            <a:r>
              <a:rPr lang="en-US" altLang="en-US" sz="2400" dirty="0"/>
              <a:t>):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/>
              <a:t>1) </a:t>
            </a:r>
            <a:r>
              <a:rPr lang="en-US" altLang="en-US" sz="2400" dirty="0" err="1"/>
              <a:t>radi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rasporeda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drugo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radno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mjesto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premještaja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drugo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mjesto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istog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poslodavca</a:t>
            </a:r>
            <a:r>
              <a:rPr lang="en-US" altLang="en-US" sz="2400" dirty="0"/>
              <a:t>, u </a:t>
            </a:r>
            <a:r>
              <a:rPr lang="en-US" altLang="en-US" sz="2400" dirty="0" err="1"/>
              <a:t>skladu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članom</a:t>
            </a:r>
            <a:r>
              <a:rPr lang="en-US" altLang="en-US" sz="2400" dirty="0"/>
              <a:t> 172. </a:t>
            </a:r>
            <a:r>
              <a:rPr lang="sr-Latn-BA" altLang="en-US" sz="2400" dirty="0"/>
              <a:t>Zakona o radu</a:t>
            </a:r>
            <a:r>
              <a:rPr lang="en-US" altLang="en-US" sz="2400" dirty="0"/>
              <a:t>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/>
              <a:t>2) </a:t>
            </a:r>
            <a:r>
              <a:rPr lang="en-US" altLang="en-US" sz="2400" dirty="0" err="1"/>
              <a:t>radi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upućivanja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rad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odgovarajući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posao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drugog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poslodavca</a:t>
            </a:r>
            <a:r>
              <a:rPr lang="en-US" altLang="en-US" sz="2400" dirty="0"/>
              <a:t>, u </a:t>
            </a:r>
            <a:r>
              <a:rPr lang="en-US" altLang="en-US" sz="2400" dirty="0" err="1"/>
              <a:t>skladu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članom</a:t>
            </a:r>
            <a:r>
              <a:rPr lang="en-US" altLang="en-US" sz="2400" dirty="0"/>
              <a:t> 173. </a:t>
            </a:r>
            <a:r>
              <a:rPr lang="sr-Latn-BA" altLang="en-US" sz="2400" dirty="0"/>
              <a:t>Zakona o radu</a:t>
            </a:r>
            <a:r>
              <a:rPr lang="en-US" altLang="en-US" sz="2400" dirty="0"/>
              <a:t>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/>
              <a:t>3) </a:t>
            </a:r>
            <a:r>
              <a:rPr lang="en-US" altLang="en-US" sz="2400" dirty="0" err="1"/>
              <a:t>ako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radniku</a:t>
            </a:r>
            <a:r>
              <a:rPr lang="en-US" altLang="en-US" sz="2400" dirty="0"/>
              <a:t> koji je </a:t>
            </a:r>
            <a:r>
              <a:rPr lang="en-US" altLang="en-US" sz="2400" dirty="0" err="1"/>
              <a:t>višak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obezbijedio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ostvarivanje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člana</a:t>
            </a:r>
            <a:r>
              <a:rPr lang="en-US" altLang="en-US" sz="2400" dirty="0"/>
              <a:t> 162. </a:t>
            </a:r>
            <a:r>
              <a:rPr lang="en-US" altLang="en-US" sz="2400" dirty="0" err="1"/>
              <a:t>stav</a:t>
            </a:r>
            <a:r>
              <a:rPr lang="en-US" altLang="en-US" sz="2400" dirty="0"/>
              <a:t> 1. </a:t>
            </a:r>
            <a:r>
              <a:rPr lang="en-US" altLang="en-US" sz="2400" dirty="0" err="1"/>
              <a:t>tačka</a:t>
            </a:r>
            <a:r>
              <a:rPr lang="en-US" altLang="en-US" sz="2400" dirty="0"/>
              <a:t> 5) </a:t>
            </a:r>
            <a:r>
              <a:rPr lang="sr-Latn-BA" altLang="en-US" sz="2400" dirty="0"/>
              <a:t>Zakona o radu</a:t>
            </a:r>
            <a:r>
              <a:rPr lang="en-US" altLang="en-US" sz="2400" dirty="0"/>
              <a:t>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/>
              <a:t>4) </a:t>
            </a:r>
            <a:r>
              <a:rPr lang="en-US" altLang="en-US" sz="2400" dirty="0" err="1"/>
              <a:t>ako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došlo</a:t>
            </a:r>
            <a:r>
              <a:rPr lang="en-US" altLang="en-US" sz="2400" dirty="0"/>
              <a:t> do </a:t>
            </a:r>
            <a:r>
              <a:rPr lang="en-US" altLang="en-US" sz="2400" dirty="0" err="1"/>
              <a:t>promjena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plati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novčanim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naknadama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drugim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primanjima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radnika</a:t>
            </a:r>
            <a:r>
              <a:rPr lang="en-US" altLang="en-US" sz="2400" dirty="0"/>
              <a:t> po </a:t>
            </a:r>
            <a:r>
              <a:rPr lang="en-US" altLang="en-US" sz="2400" dirty="0" err="1"/>
              <a:t>osnovu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rada</a:t>
            </a:r>
            <a:r>
              <a:rPr lang="en-US" altLang="en-US" sz="2400" dirty="0"/>
              <a:t>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/>
              <a:t>5) u </a:t>
            </a:r>
            <a:r>
              <a:rPr lang="en-US" altLang="en-US" sz="2400" dirty="0" err="1"/>
              <a:t>drugim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slučajevima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utvrđenim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opštim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aktom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ugovorom</a:t>
            </a:r>
            <a:r>
              <a:rPr lang="en-US" altLang="en-US" sz="2400" dirty="0"/>
              <a:t> o </a:t>
            </a:r>
            <a:r>
              <a:rPr lang="en-US" altLang="en-US" sz="2400" dirty="0" err="1"/>
              <a:t>radu</a:t>
            </a:r>
            <a:r>
              <a:rPr lang="en-US" alt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749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4956B-0980-5482-7D0A-103FEAAB6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241426"/>
            <a:ext cx="7886700" cy="1325563"/>
          </a:xfrm>
        </p:spPr>
        <p:txBody>
          <a:bodyPr/>
          <a:lstStyle/>
          <a:p>
            <a:pPr algn="ctr"/>
            <a:r>
              <a:rPr lang="pl-PL" b="1" dirty="0">
                <a:effectLst/>
                <a:latin typeface="Arial" panose="020B0604020202020204" pitchFamily="34" charset="0"/>
              </a:rPr>
              <a:t>Razlozi za prestanak radnog odnosa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EB571-7090-A511-4552-F1683DD89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782093"/>
            <a:ext cx="7886700" cy="435133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0" i="0" dirty="0" err="1">
                <a:effectLst/>
                <a:latin typeface="Arial" panose="020B0604020202020204" pitchFamily="34" charset="0"/>
              </a:rPr>
              <a:t>Radni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odnos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prestaje</a:t>
            </a:r>
            <a:r>
              <a:rPr lang="en-US" b="0" i="0" dirty="0">
                <a:effectLst/>
                <a:latin typeface="Arial" panose="020B0604020202020204" pitchFamily="34" charset="0"/>
              </a:rPr>
              <a:t>:</a:t>
            </a: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1)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istekom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roka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na</a:t>
            </a:r>
            <a:r>
              <a:rPr lang="en-US" b="0" i="0" dirty="0">
                <a:effectLst/>
                <a:latin typeface="Arial" panose="020B0604020202020204" pitchFamily="34" charset="0"/>
              </a:rPr>
              <a:t> koji je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zasnovan</a:t>
            </a:r>
            <a:r>
              <a:rPr lang="en-US" b="0" i="0" dirty="0">
                <a:effectLst/>
                <a:latin typeface="Arial" panose="020B0604020202020204" pitchFamily="34" charset="0"/>
              </a:rPr>
              <a:t>,</a:t>
            </a: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2)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kad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radnik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navrši</a:t>
            </a:r>
            <a:r>
              <a:rPr lang="en-US" b="0" i="0" dirty="0">
                <a:effectLst/>
                <a:latin typeface="Arial" panose="020B0604020202020204" pitchFamily="34" charset="0"/>
              </a:rPr>
              <a:t> 65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godina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života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najmanje</a:t>
            </a:r>
            <a:r>
              <a:rPr lang="en-US" b="0" i="0" dirty="0">
                <a:effectLst/>
                <a:latin typeface="Arial" panose="020B0604020202020204" pitchFamily="34" charset="0"/>
              </a:rPr>
              <a:t> 15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godina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staža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osiguranja</a:t>
            </a:r>
            <a:r>
              <a:rPr lang="en-US" b="0" i="0" dirty="0">
                <a:effectLst/>
                <a:latin typeface="Arial" panose="020B0604020202020204" pitchFamily="34" charset="0"/>
              </a:rPr>
              <a:t>,</a:t>
            </a: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3)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sporazumom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između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radnika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poslodavca</a:t>
            </a:r>
            <a:r>
              <a:rPr lang="en-US" b="0" i="0" dirty="0">
                <a:effectLst/>
                <a:latin typeface="Arial" panose="020B0604020202020204" pitchFamily="34" charset="0"/>
              </a:rPr>
              <a:t>,</a:t>
            </a: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4)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otkazom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ugovora</a:t>
            </a:r>
            <a:r>
              <a:rPr lang="en-US" b="0" i="0" dirty="0">
                <a:effectLst/>
                <a:latin typeface="Arial" panose="020B0604020202020204" pitchFamily="34" charset="0"/>
              </a:rPr>
              <a:t> o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radu</a:t>
            </a:r>
            <a:r>
              <a:rPr lang="en-US" b="0" i="0" dirty="0">
                <a:effectLst/>
                <a:latin typeface="Arial" panose="020B0604020202020204" pitchFamily="34" charset="0"/>
              </a:rPr>
              <a:t> od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strane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radnika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ili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poslodavca</a:t>
            </a:r>
            <a:r>
              <a:rPr lang="en-US" b="0" i="0" dirty="0">
                <a:effectLst/>
                <a:latin typeface="Arial" panose="020B0604020202020204" pitchFamily="34" charset="0"/>
              </a:rPr>
              <a:t>,</a:t>
            </a: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5)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odlukom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nadležnog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suda</a:t>
            </a:r>
            <a:r>
              <a:rPr lang="en-US" b="0" i="0" dirty="0">
                <a:effectLst/>
                <a:latin typeface="Arial" panose="020B0604020202020204" pitchFamily="34" charset="0"/>
              </a:rPr>
              <a:t>,</a:t>
            </a: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6)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na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zahtjev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roditelja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ili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staratelja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radnika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mlađeg</a:t>
            </a:r>
            <a:r>
              <a:rPr lang="en-US" b="0" i="0" dirty="0">
                <a:effectLst/>
                <a:latin typeface="Arial" panose="020B0604020202020204" pitchFamily="34" charset="0"/>
              </a:rPr>
              <a:t> od 18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godina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života</a:t>
            </a:r>
            <a:r>
              <a:rPr lang="en-US" b="0" i="0" dirty="0">
                <a:effectLst/>
                <a:latin typeface="Arial" panose="020B0604020202020204" pitchFamily="34" charset="0"/>
              </a:rPr>
              <a:t>,</a:t>
            </a: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7)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smrću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radnika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i</a:t>
            </a:r>
            <a:endParaRPr lang="en-US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en-US" b="0" i="0" dirty="0">
                <a:effectLst/>
                <a:latin typeface="Arial" panose="020B0604020202020204" pitchFamily="34" charset="0"/>
              </a:rPr>
              <a:t>8) u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drugim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slučajevima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utvrđenim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zakonom</a:t>
            </a:r>
            <a:r>
              <a:rPr lang="en-US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62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85BDF-19F1-AEA1-46DC-ED90F989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1C797-DAF1-461E-4C6F-3F0D347CD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0" i="0" dirty="0" err="1">
                <a:effectLst/>
              </a:rPr>
              <a:t>Radniku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prestaje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nezavisno</a:t>
            </a:r>
            <a:r>
              <a:rPr lang="en-US" b="1" i="0" dirty="0">
                <a:effectLst/>
              </a:rPr>
              <a:t> od </a:t>
            </a:r>
            <a:r>
              <a:rPr lang="en-US" b="1" i="0" dirty="0" err="1">
                <a:effectLst/>
              </a:rPr>
              <a:t>njegove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volje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volje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:</a:t>
            </a:r>
          </a:p>
          <a:p>
            <a:pPr algn="just"/>
            <a:r>
              <a:rPr lang="en-US" b="0" i="0" dirty="0">
                <a:effectLst/>
              </a:rPr>
              <a:t>1)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način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propisan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zakonom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utvrđeno</a:t>
            </a:r>
            <a:r>
              <a:rPr lang="en-US" b="0" i="0" dirty="0">
                <a:effectLst/>
              </a:rPr>
              <a:t> da je </a:t>
            </a:r>
            <a:r>
              <a:rPr lang="en-US" b="0" i="0" dirty="0" err="1">
                <a:effectLst/>
              </a:rPr>
              <a:t>kod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došlo</a:t>
            </a:r>
            <a:r>
              <a:rPr lang="en-US" b="0" i="0" dirty="0">
                <a:effectLst/>
              </a:rPr>
              <a:t> do </a:t>
            </a:r>
            <a:r>
              <a:rPr lang="en-US" b="1" i="0" dirty="0" err="1">
                <a:effectLst/>
              </a:rPr>
              <a:t>gubitka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sposobnosti</a:t>
            </a:r>
            <a:r>
              <a:rPr lang="en-US" b="1" i="0" dirty="0">
                <a:effectLst/>
              </a:rPr>
              <a:t>, </a:t>
            </a:r>
            <a:r>
              <a:rPr lang="en-US" b="0" i="0" dirty="0" err="1">
                <a:effectLst/>
              </a:rPr>
              <a:t>danom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dostavljanja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formalnog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obavještenja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gubitku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sposobnosti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poslodavcu</a:t>
            </a:r>
            <a:r>
              <a:rPr lang="en-US" b="0" i="0" dirty="0">
                <a:effectLst/>
              </a:rPr>
              <a:t> od </a:t>
            </a:r>
            <a:r>
              <a:rPr lang="en-US" b="0" i="0" dirty="0" err="1">
                <a:effectLst/>
              </a:rPr>
              <a:t>strane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nadležnog</a:t>
            </a:r>
            <a:r>
              <a:rPr lang="en-US" b="0" i="0" dirty="0">
                <a:effectLst/>
              </a:rPr>
              <a:t> organa;</a:t>
            </a:r>
          </a:p>
          <a:p>
            <a:pPr algn="just"/>
            <a:r>
              <a:rPr lang="en-US" b="0" i="0" dirty="0">
                <a:effectLst/>
              </a:rPr>
              <a:t>2)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osuđen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bezuslovnu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kaznu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zatvora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mjeru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bezbjednosti</a:t>
            </a:r>
            <a:r>
              <a:rPr lang="en-US" b="1" i="0" dirty="0">
                <a:effectLst/>
              </a:rPr>
              <a:t>, </a:t>
            </a:r>
            <a:r>
              <a:rPr lang="en-US" b="1" i="0" dirty="0" err="1">
                <a:effectLst/>
              </a:rPr>
              <a:t>vaspitnu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ili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zaštitnu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mjeru</a:t>
            </a:r>
            <a:r>
              <a:rPr lang="en-US" b="1" i="0" dirty="0">
                <a:effectLst/>
              </a:rPr>
              <a:t> u </a:t>
            </a:r>
            <a:r>
              <a:rPr lang="en-US" b="1" i="0" dirty="0" err="1">
                <a:effectLst/>
              </a:rPr>
              <a:t>trajanju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dužem</a:t>
            </a:r>
            <a:r>
              <a:rPr lang="en-US" b="1" i="0" dirty="0">
                <a:effectLst/>
              </a:rPr>
              <a:t> od </a:t>
            </a:r>
            <a:r>
              <a:rPr lang="en-US" b="1" i="0" dirty="0" err="1">
                <a:effectLst/>
              </a:rPr>
              <a:t>šest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mjeseci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danom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početka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izvršenja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kazne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odnosno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mjere</a:t>
            </a:r>
            <a:r>
              <a:rPr lang="en-US" b="0" i="0" dirty="0">
                <a:effectLst/>
              </a:rPr>
              <a:t>;</a:t>
            </a:r>
          </a:p>
          <a:p>
            <a:pPr algn="just"/>
            <a:r>
              <a:rPr lang="en-US" b="0" i="0" dirty="0">
                <a:effectLst/>
              </a:rPr>
              <a:t>3) u </a:t>
            </a:r>
            <a:r>
              <a:rPr lang="en-US" b="0" i="0" dirty="0" err="1">
                <a:effectLst/>
              </a:rPr>
              <a:t>slučaju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prestanka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, u </a:t>
            </a:r>
            <a:r>
              <a:rPr lang="en-US" b="0" i="0" dirty="0" err="1">
                <a:effectLst/>
              </a:rPr>
              <a:t>skladu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zakonom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0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A22EB-92CF-36FE-901A-453863394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0128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effectLst/>
                <a:latin typeface="+mn-lt"/>
              </a:rPr>
              <a:t>Sporazumni</a:t>
            </a:r>
            <a:r>
              <a:rPr lang="en-US" sz="4000" b="1" dirty="0">
                <a:effectLst/>
                <a:latin typeface="+mn-lt"/>
              </a:rPr>
              <a:t> </a:t>
            </a:r>
            <a:r>
              <a:rPr lang="en-US" sz="4000" b="1" dirty="0" err="1">
                <a:effectLst/>
                <a:latin typeface="+mn-lt"/>
              </a:rPr>
              <a:t>prestanak</a:t>
            </a:r>
            <a:r>
              <a:rPr lang="en-US" sz="4000" b="1" dirty="0">
                <a:effectLst/>
                <a:latin typeface="+mn-lt"/>
              </a:rPr>
              <a:t> </a:t>
            </a:r>
            <a:r>
              <a:rPr lang="en-US" sz="4000" b="1" dirty="0" err="1">
                <a:effectLst/>
                <a:latin typeface="+mn-lt"/>
              </a:rPr>
              <a:t>radnog</a:t>
            </a:r>
            <a:r>
              <a:rPr lang="en-US" sz="4000" b="1" dirty="0">
                <a:effectLst/>
                <a:latin typeface="+mn-lt"/>
              </a:rPr>
              <a:t> </a:t>
            </a:r>
            <a:r>
              <a:rPr lang="en-US" sz="4000" b="1" dirty="0" err="1">
                <a:effectLst/>
                <a:latin typeface="+mn-lt"/>
              </a:rPr>
              <a:t>odnosa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D957C-426F-6FE4-34A7-5B8ACE992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2605089"/>
            <a:ext cx="7886700" cy="4351338"/>
          </a:xfrm>
        </p:spPr>
        <p:txBody>
          <a:bodyPr/>
          <a:lstStyle/>
          <a:p>
            <a:pPr algn="just"/>
            <a:r>
              <a:rPr lang="en-US" b="0" i="0" dirty="0" err="1">
                <a:effectLst/>
              </a:rPr>
              <a:t>Radni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prestane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osnovu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pisanog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sporazuma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Sporazumom</a:t>
            </a:r>
            <a:r>
              <a:rPr lang="sr-Latn-BA" dirty="0"/>
              <a:t> se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mogu</a:t>
            </a:r>
            <a:r>
              <a:rPr lang="en-US" b="0" i="0" dirty="0">
                <a:effectLst/>
              </a:rPr>
              <a:t>  </a:t>
            </a:r>
            <a:r>
              <a:rPr lang="en-US" b="0" i="0" dirty="0" err="1">
                <a:effectLst/>
              </a:rPr>
              <a:t>ugovoriti</a:t>
            </a:r>
            <a:r>
              <a:rPr lang="en-US" b="0" i="0" dirty="0">
                <a:effectLst/>
              </a:rPr>
              <a:t> prava i </a:t>
            </a:r>
            <a:r>
              <a:rPr lang="en-US" b="0" i="0" dirty="0" err="1">
                <a:effectLst/>
              </a:rPr>
              <a:t>obaveze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i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 </a:t>
            </a:r>
            <a:r>
              <a:rPr lang="en-US" b="1" i="0" dirty="0">
                <a:effectLst/>
              </a:rPr>
              <a:t>do </a:t>
            </a:r>
            <a:r>
              <a:rPr lang="en-US" b="1" i="0" dirty="0" err="1">
                <a:effectLst/>
              </a:rPr>
              <a:t>prestanka</a:t>
            </a:r>
            <a:r>
              <a:rPr lang="en-US" b="1" i="0" dirty="0">
                <a:effectLst/>
              </a:rPr>
              <a:t> i </a:t>
            </a:r>
            <a:r>
              <a:rPr lang="en-US" b="1" i="0" dirty="0" err="1">
                <a:effectLst/>
              </a:rPr>
              <a:t>nakon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prestanka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Sporazum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dejstvo</a:t>
            </a:r>
            <a:r>
              <a:rPr lang="en-US" b="0" i="0" dirty="0">
                <a:effectLst/>
              </a:rPr>
              <a:t> </a:t>
            </a:r>
            <a:r>
              <a:rPr lang="en-US" b="1" i="0" dirty="0">
                <a:effectLst/>
              </a:rPr>
              <a:t>od dana </a:t>
            </a:r>
            <a:r>
              <a:rPr lang="en-US" b="1" i="0" dirty="0" err="1">
                <a:effectLst/>
              </a:rPr>
              <a:t>ovjere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potpisa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sporazumu</a:t>
            </a:r>
            <a:r>
              <a:rPr lang="en-US" b="0" i="0" dirty="0">
                <a:effectLst/>
              </a:rPr>
              <a:t> od </a:t>
            </a:r>
            <a:r>
              <a:rPr lang="en-US" b="0" i="0" dirty="0" err="1">
                <a:effectLst/>
              </a:rPr>
              <a:t>strane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nadležnog</a:t>
            </a:r>
            <a:r>
              <a:rPr lang="en-US" b="0" i="0" dirty="0">
                <a:effectLst/>
              </a:rPr>
              <a:t> organa </a:t>
            </a:r>
            <a:r>
              <a:rPr lang="en-US" b="0" i="0" dirty="0" err="1">
                <a:effectLst/>
              </a:rPr>
              <a:t>lokalne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samouprave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08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961BC-47D6-4413-C32A-1E613620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1069976"/>
            <a:ext cx="8545483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effectLst/>
                <a:latin typeface="+mn-lt"/>
              </a:rPr>
              <a:t>Otkaz ugovora o radu od strane radnika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45CE1-FF22-D039-291D-4AA56F23B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5" y="2277687"/>
            <a:ext cx="7886700" cy="466127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ima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pravo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poslodavcu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otkaže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, bez </a:t>
            </a:r>
            <a:r>
              <a:rPr lang="en-US" b="0" i="0" dirty="0" err="1">
                <a:effectLst/>
              </a:rPr>
              <a:t>obaveze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navođenja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razloga</a:t>
            </a:r>
            <a:r>
              <a:rPr lang="en-US" b="0" i="0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Otkaz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ugovora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dostavlja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poslodavcu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pisanom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obliku</a:t>
            </a:r>
            <a:r>
              <a:rPr lang="en-US" b="0" i="0" dirty="0">
                <a:effectLst/>
              </a:rPr>
              <a:t>, </a:t>
            </a:r>
            <a:r>
              <a:rPr lang="en-US" b="1" i="0" dirty="0" err="1">
                <a:effectLst/>
              </a:rPr>
              <a:t>najmanje</a:t>
            </a:r>
            <a:r>
              <a:rPr lang="en-US" b="1" i="0" dirty="0">
                <a:effectLst/>
              </a:rPr>
              <a:t> 15 dana </a:t>
            </a:r>
            <a:r>
              <a:rPr lang="en-US" b="1" i="0" dirty="0" err="1">
                <a:effectLst/>
              </a:rPr>
              <a:t>prije</a:t>
            </a:r>
            <a:r>
              <a:rPr lang="en-US" b="1" i="0" dirty="0">
                <a:effectLst/>
              </a:rPr>
              <a:t> dana koji je </a:t>
            </a:r>
            <a:r>
              <a:rPr lang="en-US" b="1" i="0" dirty="0" err="1">
                <a:effectLst/>
              </a:rPr>
              <a:t>radnik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naveo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kao</a:t>
            </a:r>
            <a:r>
              <a:rPr lang="en-US" b="1" i="0" dirty="0">
                <a:effectLst/>
              </a:rPr>
              <a:t> dan </a:t>
            </a:r>
            <a:r>
              <a:rPr lang="en-US" b="1" i="0" dirty="0" err="1">
                <a:effectLst/>
              </a:rPr>
              <a:t>prestanka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radnog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odnosa</a:t>
            </a:r>
            <a:r>
              <a:rPr lang="en-US" b="1" i="0" dirty="0">
                <a:effectLst/>
              </a:rPr>
              <a:t>.</a:t>
            </a:r>
          </a:p>
          <a:p>
            <a:pPr algn="just"/>
            <a:r>
              <a:rPr lang="en-US" b="0" i="0" dirty="0">
                <a:effectLst/>
              </a:rPr>
              <a:t>U </a:t>
            </a:r>
            <a:r>
              <a:rPr lang="en-US" b="0" i="0" dirty="0" err="1">
                <a:effectLst/>
              </a:rPr>
              <a:t>slučaju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otkazuje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zbog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povrede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obaveza</a:t>
            </a:r>
            <a:r>
              <a:rPr lang="en-US" b="1" i="0" dirty="0">
                <a:effectLst/>
              </a:rPr>
              <a:t> od </a:t>
            </a:r>
            <a:r>
              <a:rPr lang="en-US" b="1" i="0" dirty="0" err="1">
                <a:effectLst/>
              </a:rPr>
              <a:t>strane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proizilaze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ovog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zakona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drugih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propisa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opštih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akata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ugovora</a:t>
            </a:r>
            <a:r>
              <a:rPr lang="en-US" b="0" i="0" dirty="0">
                <a:effectLst/>
              </a:rPr>
              <a:t>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, </a:t>
            </a:r>
            <a:r>
              <a:rPr lang="en-US" i="1" dirty="0" err="1">
                <a:effectLst/>
              </a:rPr>
              <a:t>otkaz</a:t>
            </a:r>
            <a:r>
              <a:rPr lang="en-US" i="1" dirty="0">
                <a:effectLst/>
              </a:rPr>
              <a:t> se </a:t>
            </a:r>
            <a:r>
              <a:rPr lang="en-US" i="1" dirty="0" err="1">
                <a:effectLst/>
              </a:rPr>
              <a:t>poslodavcu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može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dostaviti</a:t>
            </a:r>
            <a:r>
              <a:rPr lang="en-US" i="1" dirty="0">
                <a:effectLst/>
              </a:rPr>
              <a:t> </a:t>
            </a:r>
            <a:r>
              <a:rPr lang="en-US" i="1" u="sng" dirty="0" err="1">
                <a:effectLst/>
              </a:rPr>
              <a:t>najmanje</a:t>
            </a:r>
            <a:r>
              <a:rPr lang="en-US" i="1" u="sng" dirty="0">
                <a:effectLst/>
              </a:rPr>
              <a:t> </a:t>
            </a:r>
            <a:r>
              <a:rPr lang="en-US" i="1" u="sng" dirty="0" err="1">
                <a:effectLst/>
              </a:rPr>
              <a:t>jedan</a:t>
            </a:r>
            <a:r>
              <a:rPr lang="en-US" i="1" u="sng" dirty="0">
                <a:effectLst/>
              </a:rPr>
              <a:t> dan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prije</a:t>
            </a:r>
            <a:r>
              <a:rPr lang="en-US" i="1" dirty="0">
                <a:effectLst/>
              </a:rPr>
              <a:t> dana koji je </a:t>
            </a:r>
            <a:r>
              <a:rPr lang="en-US" i="1" dirty="0" err="1">
                <a:effectLst/>
              </a:rPr>
              <a:t>radnik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naveo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kao</a:t>
            </a:r>
            <a:r>
              <a:rPr lang="en-US" i="1" dirty="0">
                <a:effectLst/>
              </a:rPr>
              <a:t> dan </a:t>
            </a:r>
            <a:r>
              <a:rPr lang="en-US" i="1" dirty="0" err="1">
                <a:effectLst/>
              </a:rPr>
              <a:t>prestanka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radnog</a:t>
            </a:r>
            <a:r>
              <a:rPr lang="en-US" i="1" dirty="0">
                <a:effectLst/>
              </a:rPr>
              <a:t> </a:t>
            </a:r>
            <a:r>
              <a:rPr lang="en-US" i="1" dirty="0" err="1">
                <a:effectLst/>
              </a:rPr>
              <a:t>odnosa</a:t>
            </a:r>
            <a:r>
              <a:rPr lang="en-US" i="1" dirty="0">
                <a:effectLst/>
              </a:rPr>
              <a:t>.</a:t>
            </a:r>
          </a:p>
          <a:p>
            <a:pPr algn="just"/>
            <a:r>
              <a:rPr lang="en-US" b="0" i="0" dirty="0" err="1">
                <a:effectLst/>
              </a:rPr>
              <a:t>Otkaz</a:t>
            </a:r>
            <a:r>
              <a:rPr lang="en-US" b="0" i="0" dirty="0">
                <a:effectLst/>
              </a:rPr>
              <a:t> ugovora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 po </a:t>
            </a:r>
            <a:r>
              <a:rPr lang="en-US" b="0" i="0" dirty="0" err="1">
                <a:effectLst/>
              </a:rPr>
              <a:t>osnovu</a:t>
            </a:r>
            <a:r>
              <a:rPr lang="en-US" b="0" i="0" dirty="0">
                <a:effectLst/>
              </a:rPr>
              <a:t> </a:t>
            </a:r>
            <a:r>
              <a:rPr lang="sr-Latn-BA" b="0" i="0" dirty="0">
                <a:effectLst/>
              </a:rPr>
              <a:t>povrede obaveze od strane poslodavca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dati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najdalje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roku</a:t>
            </a:r>
            <a:r>
              <a:rPr lang="en-US" b="0" i="0" dirty="0">
                <a:effectLst/>
              </a:rPr>
              <a:t> od 15 dana od dana </a:t>
            </a:r>
            <a:r>
              <a:rPr lang="en-US" b="0" i="0" dirty="0" err="1">
                <a:effectLst/>
              </a:rPr>
              <a:t>kada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saznao</a:t>
            </a:r>
            <a:r>
              <a:rPr lang="en-US" b="0" i="0" dirty="0">
                <a:effectLst/>
              </a:rPr>
              <a:t> da je </a:t>
            </a:r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izvršio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povredu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obaveza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ovog </a:t>
            </a:r>
            <a:r>
              <a:rPr lang="en-US" b="0" i="0" dirty="0" err="1">
                <a:effectLst/>
              </a:rPr>
              <a:t>zakona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drugih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propisa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opštih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akata</a:t>
            </a:r>
            <a:r>
              <a:rPr lang="en-US" b="0" i="0" dirty="0">
                <a:effectLst/>
              </a:rPr>
              <a:t> i ugovora o </a:t>
            </a:r>
            <a:r>
              <a:rPr lang="en-US" b="0" i="0" dirty="0" err="1">
                <a:effectLst/>
              </a:rPr>
              <a:t>radu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51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D0307-78D8-4F34-252A-3C308A9F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80327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effectLst/>
                <a:latin typeface="Arial" panose="020B0604020202020204" pitchFamily="34" charset="0"/>
              </a:rPr>
              <a:t>Otkaz ugovora o radu od strane poslodavca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A3C09-B146-6167-0678-BF0CE4162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505" y="1903615"/>
            <a:ext cx="8761615" cy="4821381"/>
          </a:xfrm>
        </p:spPr>
        <p:txBody>
          <a:bodyPr>
            <a:noAutofit/>
          </a:bodyPr>
          <a:lstStyle/>
          <a:p>
            <a:pPr algn="just"/>
            <a:r>
              <a:rPr lang="pl-PL" sz="2000" b="0" i="0" dirty="0">
                <a:effectLst/>
              </a:rPr>
              <a:t>Poslodavac može radniku da otkaže ugovor o radu </a:t>
            </a:r>
            <a:r>
              <a:rPr lang="pl-PL" sz="2000" b="0" i="1" u="sng" dirty="0">
                <a:effectLst/>
              </a:rPr>
              <a:t>1) ako za to postoji opravdan razlog; 2) </a:t>
            </a:r>
            <a:r>
              <a:rPr lang="en-US" sz="2000" b="0" i="1" u="sng" dirty="0" err="1">
                <a:effectLst/>
              </a:rPr>
              <a:t>koji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svojom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krivicom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učini</a:t>
            </a:r>
            <a:r>
              <a:rPr lang="en-US" sz="2000" b="0" i="1" u="sng" dirty="0">
                <a:effectLst/>
              </a:rPr>
              <a:t> </a:t>
            </a:r>
            <a:r>
              <a:rPr lang="sr-Latn-BA" sz="2000" i="1" u="sng" dirty="0"/>
              <a:t> </a:t>
            </a:r>
            <a:r>
              <a:rPr lang="en-US" sz="2000" b="0" i="1" u="sng" dirty="0" err="1">
                <a:effectLst/>
              </a:rPr>
              <a:t>težu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povredu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radne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obaveze</a:t>
            </a:r>
            <a:r>
              <a:rPr lang="sr-Latn-BA" sz="2000" i="1" u="sng" dirty="0"/>
              <a:t> i 3) koji ne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poštuje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radnu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disciplinu</a:t>
            </a:r>
            <a:r>
              <a:rPr lang="sr-Latn-BA" sz="2000" b="0" i="1" u="sng" dirty="0">
                <a:effectLst/>
              </a:rPr>
              <a:t>. </a:t>
            </a:r>
            <a:endParaRPr lang="sr-Latn-BA" sz="2000" b="1" i="1" u="sng" dirty="0"/>
          </a:p>
          <a:p>
            <a:pPr marL="0" indent="0">
              <a:buNone/>
            </a:pPr>
            <a:r>
              <a:rPr lang="sr-Latn-BA" sz="2000" b="1" dirty="0"/>
              <a:t>Postupak u slučaju otkaza ugovora o radu od strane poslodavca:</a:t>
            </a:r>
          </a:p>
          <a:p>
            <a:r>
              <a:rPr lang="sr-Latn-BA" sz="2000" dirty="0"/>
              <a:t> Poslodavac je dužan da prije otkaza ugovora o radu, u </a:t>
            </a:r>
            <a:r>
              <a:rPr lang="sr-Latn-BA" sz="2000" i="1" u="sng" dirty="0"/>
              <a:t>slučaju ako je radnik svojom krivicom učinio težu povrednu radne obaveze ili koji ne poštuje radnu disciplinu</a:t>
            </a:r>
            <a:r>
              <a:rPr lang="sr-Latn-BA" sz="2000" dirty="0"/>
              <a:t>, </a:t>
            </a:r>
            <a:r>
              <a:rPr lang="sr-Latn-BA" sz="2000" b="1" dirty="0"/>
              <a:t>radnika pisanim putem obavijesti o postojanju razloga za otkaz ugovora o radu </a:t>
            </a:r>
            <a:r>
              <a:rPr lang="sr-Latn-BA" sz="2000" dirty="0"/>
              <a:t>i da mu ostavi rok od najmanje osam dana od dana dostavljanja obavještenja da se izjasni na navode iz obavještenja (obavještenje).</a:t>
            </a:r>
          </a:p>
          <a:p>
            <a:r>
              <a:rPr lang="sr-Latn-BA" sz="2000" dirty="0"/>
              <a:t> U obavještenju poslodavac je dužan da navede </a:t>
            </a:r>
            <a:r>
              <a:rPr lang="sr-Latn-BA" sz="2000" b="1" dirty="0"/>
              <a:t>osnov z</a:t>
            </a:r>
            <a:r>
              <a:rPr lang="sr-Latn-BA" sz="2000" dirty="0"/>
              <a:t>a davanje otkaza, </a:t>
            </a:r>
            <a:r>
              <a:rPr lang="sr-Latn-BA" sz="2000" b="1" dirty="0"/>
              <a:t>činjenice i dokaze </a:t>
            </a:r>
            <a:r>
              <a:rPr lang="sr-Latn-BA" sz="2000" dirty="0"/>
              <a:t>koji ukazuju na to da su se stekli uslovi za otkaz i </a:t>
            </a:r>
            <a:r>
              <a:rPr lang="sr-Latn-BA" sz="2000" b="1" dirty="0"/>
              <a:t>rok (najmanje 8 dana)</a:t>
            </a:r>
            <a:r>
              <a:rPr lang="sr-Latn-BA" sz="2000" dirty="0"/>
              <a:t> za davanje odgovora na obavještenje.</a:t>
            </a:r>
          </a:p>
          <a:p>
            <a:r>
              <a:rPr lang="sr-Latn-BA" sz="2000" dirty="0"/>
              <a:t>Neizjašnjavanje uredno obaviještenog radnika o okolnostima koje mu se stavljaju na teret u roku (najmanje 8 dana) </a:t>
            </a:r>
            <a:r>
              <a:rPr lang="sr-Latn-BA" sz="2000" b="1" dirty="0"/>
              <a:t>nije smetnja za dalje vođenje postupka.</a:t>
            </a:r>
          </a:p>
        </p:txBody>
      </p:sp>
    </p:spTree>
    <p:extLst>
      <p:ext uri="{BB962C8B-B14F-4D97-AF65-F5344CB8AC3E}">
        <p14:creationId xmlns:p14="http://schemas.microsoft.com/office/powerpoint/2010/main" val="21549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E1AD-8C79-C490-1E48-FCC754790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3606"/>
            <a:ext cx="2505075" cy="571921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r-Latn-BA" sz="1600" b="1" i="1" dirty="0">
                <a:latin typeface="Arial" panose="020B0604020202020204" pitchFamily="34" charset="0"/>
              </a:rPr>
              <a:t>(</a:t>
            </a:r>
            <a:r>
              <a:rPr lang="sr-Latn-BA" sz="1600" b="1" i="1" dirty="0"/>
              <a:t>1) Ako postoji opravdan razlog</a:t>
            </a:r>
          </a:p>
          <a:p>
            <a:pPr marL="0" indent="0" algn="just">
              <a:buNone/>
            </a:pPr>
            <a:r>
              <a:rPr lang="en-US" sz="1600" b="0" i="0" dirty="0">
                <a:effectLst/>
              </a:rPr>
              <a:t>1) </a:t>
            </a:r>
            <a:r>
              <a:rPr lang="en-US" sz="1600" b="0" i="0" dirty="0" err="1">
                <a:effectLst/>
              </a:rPr>
              <a:t>ako</a:t>
            </a:r>
            <a:r>
              <a:rPr lang="en-US" sz="1600" b="0" i="0" dirty="0">
                <a:effectLst/>
              </a:rPr>
              <a:t> ne </a:t>
            </a:r>
            <a:r>
              <a:rPr lang="en-US" sz="1600" b="0" i="0" dirty="0" err="1">
                <a:effectLst/>
              </a:rPr>
              <a:t>ostvaruje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rezultate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rada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ili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nema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potrebna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znanja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i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sposobnosti</a:t>
            </a:r>
            <a:r>
              <a:rPr lang="en-US" sz="1600" b="0" i="0" dirty="0">
                <a:effectLst/>
              </a:rPr>
              <a:t> za </a:t>
            </a:r>
            <a:r>
              <a:rPr lang="en-US" sz="1600" b="0" i="0" dirty="0" err="1">
                <a:effectLst/>
              </a:rPr>
              <a:t>obavljanje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poslova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na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kojima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radi</a:t>
            </a:r>
            <a:r>
              <a:rPr lang="en-US" sz="1600" b="0" i="0" dirty="0">
                <a:effectLst/>
              </a:rPr>
              <a:t>;</a:t>
            </a:r>
          </a:p>
          <a:p>
            <a:pPr marL="0" indent="0" algn="just">
              <a:buNone/>
            </a:pPr>
            <a:r>
              <a:rPr lang="en-US" sz="1600" b="0" i="0" dirty="0">
                <a:effectLst/>
              </a:rPr>
              <a:t>2) </a:t>
            </a:r>
            <a:r>
              <a:rPr lang="en-US" sz="1600" b="0" i="0" dirty="0" err="1">
                <a:effectLst/>
              </a:rPr>
              <a:t>ako</a:t>
            </a:r>
            <a:r>
              <a:rPr lang="en-US" sz="1600" b="0" i="0" dirty="0">
                <a:effectLst/>
              </a:rPr>
              <a:t> je </a:t>
            </a:r>
            <a:r>
              <a:rPr lang="en-US" sz="1600" b="0" i="0" dirty="0" err="1">
                <a:effectLst/>
              </a:rPr>
              <a:t>pravnosnažno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osuđen</a:t>
            </a:r>
            <a:r>
              <a:rPr lang="en-US" sz="1600" b="0" i="0" dirty="0">
                <a:effectLst/>
              </a:rPr>
              <a:t> za </a:t>
            </a:r>
            <a:r>
              <a:rPr lang="en-US" sz="1600" b="0" i="0" dirty="0" err="1">
                <a:effectLst/>
              </a:rPr>
              <a:t>krivično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djelo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na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radu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ili</a:t>
            </a:r>
            <a:r>
              <a:rPr lang="en-US" sz="1600" b="0" i="0" dirty="0">
                <a:effectLst/>
              </a:rPr>
              <a:t> u </a:t>
            </a:r>
            <a:r>
              <a:rPr lang="en-US" sz="1600" b="0" i="0" dirty="0" err="1">
                <a:effectLst/>
              </a:rPr>
              <a:t>vezi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sa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radom</a:t>
            </a:r>
            <a:r>
              <a:rPr lang="en-US" sz="1600" b="0" i="0" dirty="0">
                <a:effectLst/>
              </a:rPr>
              <a:t>;</a:t>
            </a:r>
          </a:p>
          <a:p>
            <a:pPr marL="0" indent="0" algn="just">
              <a:buNone/>
            </a:pPr>
            <a:r>
              <a:rPr lang="en-US" sz="1600" b="0" i="0" dirty="0">
                <a:effectLst/>
              </a:rPr>
              <a:t>3) </a:t>
            </a:r>
            <a:r>
              <a:rPr lang="en-US" sz="1600" b="0" i="0" dirty="0" err="1">
                <a:effectLst/>
              </a:rPr>
              <a:t>ako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usljed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tehnoloških</a:t>
            </a:r>
            <a:r>
              <a:rPr lang="en-US" sz="1600" b="0" i="0" dirty="0">
                <a:effectLst/>
              </a:rPr>
              <a:t>, </a:t>
            </a:r>
            <a:r>
              <a:rPr lang="en-US" sz="1600" b="0" i="0" dirty="0" err="1">
                <a:effectLst/>
              </a:rPr>
              <a:t>ekonomskih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ili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organizacionih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promjena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prestane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potreba</a:t>
            </a:r>
            <a:r>
              <a:rPr lang="en-US" sz="1600" b="0" i="0" dirty="0">
                <a:effectLst/>
              </a:rPr>
              <a:t> za </a:t>
            </a:r>
            <a:r>
              <a:rPr lang="en-US" sz="1600" b="0" i="0" dirty="0" err="1">
                <a:effectLst/>
              </a:rPr>
              <a:t>obavljanjem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određenog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posla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ili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dođe</a:t>
            </a:r>
            <a:r>
              <a:rPr lang="en-US" sz="1600" b="0" i="0" dirty="0">
                <a:effectLst/>
              </a:rPr>
              <a:t> do </a:t>
            </a:r>
            <a:r>
              <a:rPr lang="en-US" sz="1600" b="0" i="0" dirty="0" err="1">
                <a:effectLst/>
              </a:rPr>
              <a:t>smanjenja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obima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posla</a:t>
            </a:r>
            <a:r>
              <a:rPr lang="en-US" sz="1600" b="0" i="0" dirty="0">
                <a:effectLst/>
              </a:rPr>
              <a:t>, a </a:t>
            </a:r>
            <a:r>
              <a:rPr lang="en-US" sz="1600" b="0" i="0" dirty="0" err="1">
                <a:effectLst/>
              </a:rPr>
              <a:t>poslodavac</a:t>
            </a:r>
            <a:r>
              <a:rPr lang="en-US" sz="1600" b="0" i="0" dirty="0">
                <a:effectLst/>
              </a:rPr>
              <a:t> ne </a:t>
            </a:r>
            <a:r>
              <a:rPr lang="en-US" sz="1600" b="0" i="0" dirty="0" err="1">
                <a:effectLst/>
              </a:rPr>
              <a:t>može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radniku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obezbijediti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drugi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posao</a:t>
            </a:r>
            <a:r>
              <a:rPr lang="en-US" sz="1600" b="0" i="0" dirty="0">
                <a:effectLst/>
              </a:rPr>
              <a:t>;</a:t>
            </a:r>
          </a:p>
          <a:p>
            <a:pPr marL="0" indent="0" algn="just">
              <a:buNone/>
            </a:pPr>
            <a:r>
              <a:rPr lang="en-US" sz="1600" b="0" i="0" dirty="0">
                <a:effectLst/>
              </a:rPr>
              <a:t>4) </a:t>
            </a:r>
            <a:r>
              <a:rPr lang="en-US" sz="1600" b="0" i="0" dirty="0" err="1">
                <a:effectLst/>
              </a:rPr>
              <a:t>ako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odbije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zaključenje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aneksa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ugovora</a:t>
            </a:r>
            <a:r>
              <a:rPr lang="en-US" sz="1600" b="0" i="0" dirty="0">
                <a:effectLst/>
              </a:rPr>
              <a:t> u </a:t>
            </a:r>
            <a:r>
              <a:rPr lang="en-US" sz="1600" b="0" i="0" dirty="0" err="1">
                <a:effectLst/>
              </a:rPr>
              <a:t>smislu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člana</a:t>
            </a:r>
            <a:r>
              <a:rPr lang="en-US" sz="1600" b="0" i="0" dirty="0">
                <a:effectLst/>
              </a:rPr>
              <a:t> 170. </a:t>
            </a:r>
            <a:r>
              <a:rPr lang="en-US" sz="1600" b="0" i="0" dirty="0" err="1">
                <a:effectLst/>
              </a:rPr>
              <a:t>stav</a:t>
            </a:r>
            <a:r>
              <a:rPr lang="en-US" sz="1600" b="0" i="0" dirty="0">
                <a:effectLst/>
              </a:rPr>
              <a:t> 1. t. 1) - 4) </a:t>
            </a:r>
            <a:r>
              <a:rPr lang="en-US" sz="1600" b="0" i="0" dirty="0" err="1">
                <a:effectLst/>
              </a:rPr>
              <a:t>ovog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zakona</a:t>
            </a:r>
            <a:r>
              <a:rPr lang="en-US" sz="1600" b="0" i="0" dirty="0">
                <a:effectLst/>
              </a:rPr>
              <a:t>,</a:t>
            </a:r>
          </a:p>
          <a:p>
            <a:pPr marL="0" indent="0" algn="just">
              <a:buNone/>
            </a:pPr>
            <a:r>
              <a:rPr lang="en-US" sz="1600" b="0" i="0" dirty="0">
                <a:effectLst/>
              </a:rPr>
              <a:t>5) </a:t>
            </a:r>
            <a:r>
              <a:rPr lang="en-US" sz="1600" b="0" i="0" dirty="0" err="1">
                <a:effectLst/>
              </a:rPr>
              <a:t>ako</a:t>
            </a:r>
            <a:r>
              <a:rPr lang="en-US" sz="1600" b="0" i="0" dirty="0">
                <a:effectLst/>
              </a:rPr>
              <a:t> se ne </a:t>
            </a:r>
            <a:r>
              <a:rPr lang="en-US" sz="1600" b="0" i="0" dirty="0" err="1">
                <a:effectLst/>
              </a:rPr>
              <a:t>vrati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na</a:t>
            </a:r>
            <a:r>
              <a:rPr lang="en-US" sz="1600" b="0" i="0" dirty="0">
                <a:effectLst/>
              </a:rPr>
              <a:t> rad </a:t>
            </a:r>
            <a:r>
              <a:rPr lang="en-US" sz="1600" b="0" i="0" dirty="0" err="1">
                <a:effectLst/>
              </a:rPr>
              <a:t>kod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poslodavca</a:t>
            </a:r>
            <a:r>
              <a:rPr lang="en-US" sz="1600" b="0" i="0" dirty="0">
                <a:effectLst/>
              </a:rPr>
              <a:t> u </a:t>
            </a:r>
            <a:r>
              <a:rPr lang="en-US" sz="1600" b="0" i="0" dirty="0" err="1">
                <a:effectLst/>
              </a:rPr>
              <a:t>roku</a:t>
            </a:r>
            <a:r>
              <a:rPr lang="en-US" sz="1600" b="0" i="0" dirty="0">
                <a:effectLst/>
              </a:rPr>
              <a:t> od pet dana od dana </a:t>
            </a:r>
            <a:r>
              <a:rPr lang="en-US" sz="1600" b="0" i="0" dirty="0" err="1">
                <a:effectLst/>
              </a:rPr>
              <a:t>isteka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roka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mirovanja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radnog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odnosa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iz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člana</a:t>
            </a:r>
            <a:r>
              <a:rPr lang="en-US" sz="1600" b="0" i="0" dirty="0">
                <a:effectLst/>
              </a:rPr>
              <a:t> 94. </a:t>
            </a:r>
            <a:r>
              <a:rPr lang="en-US" sz="1600" b="0" i="0" dirty="0" err="1">
                <a:effectLst/>
              </a:rPr>
              <a:t>ovog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zakona</a:t>
            </a:r>
            <a:r>
              <a:rPr lang="en-US" sz="1600" b="0" i="0" dirty="0">
                <a:effectLst/>
              </a:rPr>
              <a:t>, </a:t>
            </a:r>
            <a:r>
              <a:rPr lang="en-US" sz="1600" b="0" i="0" dirty="0" err="1">
                <a:effectLst/>
              </a:rPr>
              <a:t>odnosno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neplaćenog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odsustva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iz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člana</a:t>
            </a:r>
            <a:r>
              <a:rPr lang="en-US" sz="1600" b="0" i="0" dirty="0">
                <a:effectLst/>
              </a:rPr>
              <a:t> 93. </a:t>
            </a:r>
            <a:r>
              <a:rPr lang="en-US" sz="1600" b="0" i="0" dirty="0" err="1">
                <a:effectLst/>
              </a:rPr>
              <a:t>ovog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zakona</a:t>
            </a:r>
            <a:r>
              <a:rPr lang="en-US" sz="1600" b="0" i="0" dirty="0">
                <a:effectLst/>
              </a:rPr>
              <a:t>.</a:t>
            </a:r>
          </a:p>
          <a:p>
            <a:endParaRPr lang="en-US" sz="1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C16955-09CB-7200-D9C9-958C7D150379}"/>
              </a:ext>
            </a:extLst>
          </p:cNvPr>
          <p:cNvSpPr txBox="1"/>
          <p:nvPr/>
        </p:nvSpPr>
        <p:spPr>
          <a:xfrm>
            <a:off x="5926975" y="1172872"/>
            <a:ext cx="3217024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r-Latn-BA" sz="1500" b="1" i="1" dirty="0">
                <a:effectLst/>
              </a:rPr>
              <a:t>(3) </a:t>
            </a:r>
            <a:r>
              <a:rPr lang="sr-Latn-BA" sz="1500" b="1" i="1" dirty="0"/>
              <a:t>Nepoštovanje radne discipline</a:t>
            </a:r>
            <a:endParaRPr lang="sr-Latn-BA" sz="1500" b="1" i="1" dirty="0">
              <a:effectLst/>
            </a:endParaRPr>
          </a:p>
          <a:p>
            <a:pPr algn="just"/>
            <a:r>
              <a:rPr lang="en-US" sz="1300" dirty="0"/>
              <a:t>1) </a:t>
            </a:r>
            <a:r>
              <a:rPr lang="en-US" sz="1300" dirty="0" err="1"/>
              <a:t>ako</a:t>
            </a:r>
            <a:r>
              <a:rPr lang="en-US" sz="1300" dirty="0"/>
              <a:t> </a:t>
            </a:r>
            <a:r>
              <a:rPr lang="en-US" sz="1300" dirty="0" err="1"/>
              <a:t>neopravdano</a:t>
            </a:r>
            <a:r>
              <a:rPr lang="en-US" sz="1300" dirty="0"/>
              <a:t> </a:t>
            </a:r>
            <a:r>
              <a:rPr lang="en-US" sz="1300" dirty="0" err="1"/>
              <a:t>odbije</a:t>
            </a:r>
            <a:r>
              <a:rPr lang="en-US" sz="1300" dirty="0"/>
              <a:t> da </a:t>
            </a:r>
            <a:r>
              <a:rPr lang="en-US" sz="1300" dirty="0" err="1"/>
              <a:t>obavlja</a:t>
            </a:r>
            <a:r>
              <a:rPr lang="en-US" sz="1300" dirty="0"/>
              <a:t> </a:t>
            </a:r>
            <a:r>
              <a:rPr lang="en-US" sz="1300" dirty="0" err="1"/>
              <a:t>poslove</a:t>
            </a:r>
            <a:r>
              <a:rPr lang="en-US" sz="1300" dirty="0"/>
              <a:t> i </a:t>
            </a:r>
            <a:r>
              <a:rPr lang="en-US" sz="1300" dirty="0" err="1"/>
              <a:t>izvršava</a:t>
            </a:r>
            <a:r>
              <a:rPr lang="en-US" sz="1300" dirty="0"/>
              <a:t> </a:t>
            </a:r>
            <a:r>
              <a:rPr lang="en-US" sz="1300" dirty="0" err="1"/>
              <a:t>naloge</a:t>
            </a:r>
            <a:r>
              <a:rPr lang="en-US" sz="1300" dirty="0"/>
              <a:t> </a:t>
            </a:r>
            <a:r>
              <a:rPr lang="en-US" sz="1300" dirty="0" err="1"/>
              <a:t>poslodavca</a:t>
            </a:r>
            <a:r>
              <a:rPr lang="en-US" sz="1300" dirty="0"/>
              <a:t> u </a:t>
            </a:r>
            <a:r>
              <a:rPr lang="en-US" sz="1300" dirty="0" err="1"/>
              <a:t>skladu</a:t>
            </a:r>
            <a:r>
              <a:rPr lang="en-US" sz="1300" dirty="0"/>
              <a:t> sa </a:t>
            </a:r>
            <a:r>
              <a:rPr lang="en-US" sz="1300" dirty="0" err="1"/>
              <a:t>zakonom</a:t>
            </a:r>
            <a:r>
              <a:rPr lang="en-US" sz="1300" dirty="0"/>
              <a:t>;</a:t>
            </a:r>
          </a:p>
          <a:p>
            <a:pPr algn="just"/>
            <a:r>
              <a:rPr lang="en-US" sz="1300" dirty="0"/>
              <a:t>2) </a:t>
            </a:r>
            <a:r>
              <a:rPr lang="en-US" sz="1300" dirty="0" err="1"/>
              <a:t>ako</a:t>
            </a:r>
            <a:r>
              <a:rPr lang="en-US" sz="1300" dirty="0"/>
              <a:t> ne </a:t>
            </a:r>
            <a:r>
              <a:rPr lang="en-US" sz="1300" dirty="0" err="1"/>
              <a:t>dostavi</a:t>
            </a:r>
            <a:r>
              <a:rPr lang="en-US" sz="1300" dirty="0"/>
              <a:t> </a:t>
            </a:r>
            <a:r>
              <a:rPr lang="en-US" sz="1300" dirty="0" err="1"/>
              <a:t>potvrdu</a:t>
            </a:r>
            <a:r>
              <a:rPr lang="en-US" sz="1300" dirty="0"/>
              <a:t> o </a:t>
            </a:r>
            <a:r>
              <a:rPr lang="en-US" sz="1300" dirty="0" err="1"/>
              <a:t>privremenoj</a:t>
            </a:r>
            <a:r>
              <a:rPr lang="en-US" sz="1300" dirty="0"/>
              <a:t> </a:t>
            </a:r>
            <a:r>
              <a:rPr lang="en-US" sz="1300" dirty="0" err="1"/>
              <a:t>spriječenosti</a:t>
            </a:r>
            <a:r>
              <a:rPr lang="en-US" sz="1300" dirty="0"/>
              <a:t> za rad u </a:t>
            </a:r>
            <a:r>
              <a:rPr lang="en-US" sz="1300" dirty="0" err="1"/>
              <a:t>smislu</a:t>
            </a:r>
            <a:r>
              <a:rPr lang="en-US" sz="1300" dirty="0"/>
              <a:t> </a:t>
            </a:r>
            <a:r>
              <a:rPr lang="en-US" sz="1300" dirty="0" err="1"/>
              <a:t>člana</a:t>
            </a:r>
            <a:r>
              <a:rPr lang="en-US" sz="1300" dirty="0"/>
              <a:t> 120. ovog </a:t>
            </a:r>
            <a:r>
              <a:rPr lang="en-US" sz="1300" dirty="0" err="1"/>
              <a:t>zakona</a:t>
            </a:r>
            <a:r>
              <a:rPr lang="en-US" sz="1300" dirty="0"/>
              <a:t>;</a:t>
            </a:r>
          </a:p>
          <a:p>
            <a:pPr algn="just"/>
            <a:r>
              <a:rPr lang="en-US" sz="1300" dirty="0"/>
              <a:t>3) </a:t>
            </a:r>
            <a:r>
              <a:rPr lang="en-US" sz="1300" dirty="0" err="1"/>
              <a:t>ako</a:t>
            </a:r>
            <a:r>
              <a:rPr lang="en-US" sz="1300" dirty="0"/>
              <a:t> </a:t>
            </a:r>
            <a:r>
              <a:rPr lang="en-US" sz="1300" dirty="0" err="1"/>
              <a:t>zloupotrijebi</a:t>
            </a:r>
            <a:r>
              <a:rPr lang="en-US" sz="1300" dirty="0"/>
              <a:t> </a:t>
            </a:r>
            <a:r>
              <a:rPr lang="en-US" sz="1300" dirty="0" err="1"/>
              <a:t>pravo</a:t>
            </a:r>
            <a:r>
              <a:rPr lang="en-US" sz="1300" dirty="0"/>
              <a:t> </a:t>
            </a:r>
            <a:r>
              <a:rPr lang="en-US" sz="1300" dirty="0" err="1"/>
              <a:t>na</a:t>
            </a:r>
            <a:r>
              <a:rPr lang="en-US" sz="1300" dirty="0"/>
              <a:t> </a:t>
            </a:r>
            <a:r>
              <a:rPr lang="en-US" sz="1300" dirty="0" err="1"/>
              <a:t>odsustvo</a:t>
            </a:r>
            <a:r>
              <a:rPr lang="en-US" sz="1300" dirty="0"/>
              <a:t> </a:t>
            </a:r>
            <a:r>
              <a:rPr lang="en-US" sz="1300" dirty="0" err="1"/>
              <a:t>zbog</a:t>
            </a:r>
            <a:r>
              <a:rPr lang="en-US" sz="1300" dirty="0"/>
              <a:t> </a:t>
            </a:r>
            <a:r>
              <a:rPr lang="en-US" sz="1300" dirty="0" err="1"/>
              <a:t>privremene</a:t>
            </a:r>
            <a:r>
              <a:rPr lang="en-US" sz="1300" dirty="0"/>
              <a:t> </a:t>
            </a:r>
            <a:r>
              <a:rPr lang="en-US" sz="1300" dirty="0" err="1"/>
              <a:t>spriječenosti</a:t>
            </a:r>
            <a:r>
              <a:rPr lang="en-US" sz="1300" dirty="0"/>
              <a:t> za rad;</a:t>
            </a:r>
          </a:p>
          <a:p>
            <a:pPr algn="just"/>
            <a:r>
              <a:rPr lang="en-US" sz="1300" dirty="0"/>
              <a:t>4) </a:t>
            </a:r>
            <a:r>
              <a:rPr lang="en-US" sz="1300" dirty="0" err="1"/>
              <a:t>zbog</a:t>
            </a:r>
            <a:r>
              <a:rPr lang="en-US" sz="1300" dirty="0"/>
              <a:t> </a:t>
            </a:r>
            <a:r>
              <a:rPr lang="en-US" sz="1300" dirty="0" err="1"/>
              <a:t>dolaska</a:t>
            </a:r>
            <a:r>
              <a:rPr lang="en-US" sz="1300" dirty="0"/>
              <a:t> </a:t>
            </a:r>
            <a:r>
              <a:rPr lang="en-US" sz="1300" dirty="0" err="1"/>
              <a:t>na</a:t>
            </a:r>
            <a:r>
              <a:rPr lang="en-US" sz="1300" dirty="0"/>
              <a:t> rad pod </a:t>
            </a:r>
            <a:r>
              <a:rPr lang="en-US" sz="1300" dirty="0" err="1"/>
              <a:t>dejstvom</a:t>
            </a:r>
            <a:r>
              <a:rPr lang="en-US" sz="1300" dirty="0"/>
              <a:t> </a:t>
            </a:r>
            <a:r>
              <a:rPr lang="en-US" sz="1300" dirty="0" err="1"/>
              <a:t>alkohola</a:t>
            </a:r>
            <a:r>
              <a:rPr lang="en-US" sz="1300" dirty="0"/>
              <a:t> </a:t>
            </a:r>
            <a:r>
              <a:rPr lang="en-US" sz="1300" dirty="0" err="1"/>
              <a:t>ili</a:t>
            </a:r>
            <a:r>
              <a:rPr lang="en-US" sz="1300" dirty="0"/>
              <a:t> </a:t>
            </a:r>
            <a:r>
              <a:rPr lang="en-US" sz="1300" dirty="0" err="1"/>
              <a:t>drugih</a:t>
            </a:r>
            <a:r>
              <a:rPr lang="en-US" sz="1300" dirty="0"/>
              <a:t> </a:t>
            </a:r>
            <a:r>
              <a:rPr lang="en-US" sz="1300" dirty="0" err="1"/>
              <a:t>opojnih</a:t>
            </a:r>
            <a:r>
              <a:rPr lang="en-US" sz="1300" dirty="0"/>
              <a:t> </a:t>
            </a:r>
            <a:r>
              <a:rPr lang="en-US" sz="1300" dirty="0" err="1"/>
              <a:t>sredstava</a:t>
            </a:r>
            <a:r>
              <a:rPr lang="en-US" sz="1300" dirty="0"/>
              <a:t>, </a:t>
            </a:r>
            <a:r>
              <a:rPr lang="en-US" sz="1300" dirty="0" err="1"/>
              <a:t>odnosno</a:t>
            </a:r>
            <a:r>
              <a:rPr lang="en-US" sz="1300" dirty="0"/>
              <a:t> </a:t>
            </a:r>
            <a:r>
              <a:rPr lang="en-US" sz="1300" dirty="0" err="1"/>
              <a:t>upotrebe</a:t>
            </a:r>
            <a:r>
              <a:rPr lang="en-US" sz="1300" dirty="0"/>
              <a:t> </a:t>
            </a:r>
            <a:r>
              <a:rPr lang="en-US" sz="1300" dirty="0" err="1"/>
              <a:t>alkohola</a:t>
            </a:r>
            <a:r>
              <a:rPr lang="en-US" sz="1300" dirty="0"/>
              <a:t> </a:t>
            </a:r>
            <a:r>
              <a:rPr lang="en-US" sz="1300" dirty="0" err="1"/>
              <a:t>ili</a:t>
            </a:r>
            <a:r>
              <a:rPr lang="en-US" sz="1300" dirty="0"/>
              <a:t> </a:t>
            </a:r>
            <a:r>
              <a:rPr lang="en-US" sz="1300" dirty="0" err="1"/>
              <a:t>drugih</a:t>
            </a:r>
            <a:r>
              <a:rPr lang="en-US" sz="1300" dirty="0"/>
              <a:t> </a:t>
            </a:r>
            <a:r>
              <a:rPr lang="en-US" sz="1300" dirty="0" err="1"/>
              <a:t>opojnih</a:t>
            </a:r>
            <a:r>
              <a:rPr lang="en-US" sz="1300" dirty="0"/>
              <a:t> </a:t>
            </a:r>
            <a:r>
              <a:rPr lang="en-US" sz="1300" dirty="0" err="1"/>
              <a:t>sredstava</a:t>
            </a:r>
            <a:r>
              <a:rPr lang="en-US" sz="1300" dirty="0"/>
              <a:t> u </a:t>
            </a:r>
            <a:r>
              <a:rPr lang="en-US" sz="1300" dirty="0" err="1"/>
              <a:t>toku</a:t>
            </a:r>
            <a:r>
              <a:rPr lang="en-US" sz="1300" dirty="0"/>
              <a:t> </a:t>
            </a:r>
            <a:r>
              <a:rPr lang="en-US" sz="1300" dirty="0" err="1"/>
              <a:t>radnog</a:t>
            </a:r>
            <a:r>
              <a:rPr lang="en-US" sz="1300" dirty="0"/>
              <a:t> </a:t>
            </a:r>
            <a:r>
              <a:rPr lang="en-US" sz="1300" dirty="0" err="1"/>
              <a:t>vremena</a:t>
            </a:r>
            <a:r>
              <a:rPr lang="en-US" sz="1300" dirty="0"/>
              <a:t>, </a:t>
            </a:r>
            <a:r>
              <a:rPr lang="en-US" sz="1300" dirty="0" err="1"/>
              <a:t>koje</a:t>
            </a:r>
            <a:r>
              <a:rPr lang="en-US" sz="1300" dirty="0"/>
              <a:t> </a:t>
            </a:r>
            <a:r>
              <a:rPr lang="en-US" sz="1300" dirty="0" err="1"/>
              <a:t>ima</a:t>
            </a:r>
            <a:r>
              <a:rPr lang="en-US" sz="1300" dirty="0"/>
              <a:t> </a:t>
            </a:r>
            <a:r>
              <a:rPr lang="en-US" sz="1300" dirty="0" err="1"/>
              <a:t>ili</a:t>
            </a:r>
            <a:r>
              <a:rPr lang="en-US" sz="1300" dirty="0"/>
              <a:t> </a:t>
            </a:r>
            <a:r>
              <a:rPr lang="en-US" sz="1300" dirty="0" err="1"/>
              <a:t>može</a:t>
            </a:r>
            <a:r>
              <a:rPr lang="en-US" sz="1300" dirty="0"/>
              <a:t> da </a:t>
            </a:r>
            <a:r>
              <a:rPr lang="en-US" sz="1300" dirty="0" err="1"/>
              <a:t>ima</a:t>
            </a:r>
            <a:r>
              <a:rPr lang="en-US" sz="1300" dirty="0"/>
              <a:t> </a:t>
            </a:r>
            <a:r>
              <a:rPr lang="en-US" sz="1300" dirty="0" err="1"/>
              <a:t>uticaj</a:t>
            </a:r>
            <a:r>
              <a:rPr lang="en-US" sz="1300" dirty="0"/>
              <a:t> </a:t>
            </a:r>
            <a:r>
              <a:rPr lang="en-US" sz="1300" dirty="0" err="1"/>
              <a:t>na</a:t>
            </a:r>
            <a:r>
              <a:rPr lang="en-US" sz="1300" dirty="0"/>
              <a:t> </a:t>
            </a:r>
            <a:r>
              <a:rPr lang="en-US" sz="1300" dirty="0" err="1"/>
              <a:t>obavljanje</a:t>
            </a:r>
            <a:r>
              <a:rPr lang="en-US" sz="1300" dirty="0"/>
              <a:t> </a:t>
            </a:r>
            <a:r>
              <a:rPr lang="en-US" sz="1300" dirty="0" err="1"/>
              <a:t>posla</a:t>
            </a:r>
            <a:r>
              <a:rPr lang="en-US" sz="1300" dirty="0"/>
              <a:t>;</a:t>
            </a:r>
          </a:p>
          <a:p>
            <a:pPr algn="just"/>
            <a:r>
              <a:rPr lang="en-US" sz="1300" dirty="0"/>
              <a:t>6) </a:t>
            </a:r>
            <a:r>
              <a:rPr lang="en-US" sz="1300" dirty="0" err="1"/>
              <a:t>ako</a:t>
            </a:r>
            <a:r>
              <a:rPr lang="en-US" sz="1300" dirty="0"/>
              <a:t> </a:t>
            </a:r>
            <a:r>
              <a:rPr lang="en-US" sz="1300" dirty="0" err="1"/>
              <a:t>radnik</a:t>
            </a:r>
            <a:r>
              <a:rPr lang="en-US" sz="1300" dirty="0"/>
              <a:t> </a:t>
            </a:r>
            <a:r>
              <a:rPr lang="en-US" sz="1300" dirty="0" err="1"/>
              <a:t>koji</a:t>
            </a:r>
            <a:r>
              <a:rPr lang="en-US" sz="1300" dirty="0"/>
              <a:t> </a:t>
            </a:r>
            <a:r>
              <a:rPr lang="en-US" sz="1300" dirty="0" err="1"/>
              <a:t>radi</a:t>
            </a:r>
            <a:r>
              <a:rPr lang="en-US" sz="1300" dirty="0"/>
              <a:t> </a:t>
            </a:r>
            <a:r>
              <a:rPr lang="en-US" sz="1300" dirty="0" err="1"/>
              <a:t>na</a:t>
            </a:r>
            <a:r>
              <a:rPr lang="en-US" sz="1300" dirty="0"/>
              <a:t> </a:t>
            </a:r>
            <a:r>
              <a:rPr lang="en-US" sz="1300" dirty="0" err="1"/>
              <a:t>poslovima</a:t>
            </a:r>
            <a:r>
              <a:rPr lang="en-US" sz="1300" dirty="0"/>
              <a:t> sa </a:t>
            </a:r>
            <a:r>
              <a:rPr lang="en-US" sz="1300" dirty="0" err="1"/>
              <a:t>povećanim</a:t>
            </a:r>
            <a:r>
              <a:rPr lang="en-US" sz="1300" dirty="0"/>
              <a:t> </a:t>
            </a:r>
            <a:r>
              <a:rPr lang="en-US" sz="1300" dirty="0" err="1"/>
              <a:t>rizikom</a:t>
            </a:r>
            <a:r>
              <a:rPr lang="en-US" sz="1300" dirty="0"/>
              <a:t>, </a:t>
            </a:r>
            <a:r>
              <a:rPr lang="en-US" sz="1300" dirty="0" err="1"/>
              <a:t>na</a:t>
            </a:r>
            <a:r>
              <a:rPr lang="en-US" sz="1300" dirty="0"/>
              <a:t> </a:t>
            </a:r>
            <a:r>
              <a:rPr lang="en-US" sz="1300" dirty="0" err="1"/>
              <a:t>kojima</a:t>
            </a:r>
            <a:r>
              <a:rPr lang="en-US" sz="1300" dirty="0"/>
              <a:t> je </a:t>
            </a:r>
            <a:r>
              <a:rPr lang="en-US" sz="1300" dirty="0" err="1"/>
              <a:t>kao</a:t>
            </a:r>
            <a:r>
              <a:rPr lang="en-US" sz="1300" dirty="0"/>
              <a:t> </a:t>
            </a:r>
            <a:r>
              <a:rPr lang="en-US" sz="1300" dirty="0" err="1"/>
              <a:t>poseban</a:t>
            </a:r>
            <a:r>
              <a:rPr lang="en-US" sz="1300" dirty="0"/>
              <a:t> </a:t>
            </a:r>
            <a:r>
              <a:rPr lang="en-US" sz="1300" dirty="0" err="1"/>
              <a:t>uslov</a:t>
            </a:r>
            <a:r>
              <a:rPr lang="en-US" sz="1300" dirty="0"/>
              <a:t> za rad </a:t>
            </a:r>
            <a:r>
              <a:rPr lang="en-US" sz="1300" dirty="0" err="1"/>
              <a:t>utvrđena</a:t>
            </a:r>
            <a:r>
              <a:rPr lang="en-US" sz="1300" dirty="0"/>
              <a:t> </a:t>
            </a:r>
            <a:r>
              <a:rPr lang="en-US" sz="1300" dirty="0" err="1"/>
              <a:t>posebna</a:t>
            </a:r>
            <a:r>
              <a:rPr lang="en-US" sz="1300" dirty="0"/>
              <a:t> </a:t>
            </a:r>
            <a:r>
              <a:rPr lang="en-US" sz="1300" dirty="0" err="1"/>
              <a:t>zdravstvena</a:t>
            </a:r>
            <a:r>
              <a:rPr lang="en-US" sz="1300" dirty="0"/>
              <a:t> </a:t>
            </a:r>
            <a:r>
              <a:rPr lang="en-US" sz="1300" dirty="0" err="1"/>
              <a:t>sposobnost</a:t>
            </a:r>
            <a:r>
              <a:rPr lang="en-US" sz="1300" dirty="0"/>
              <a:t>, </a:t>
            </a:r>
            <a:r>
              <a:rPr lang="en-US" sz="1300" dirty="0" err="1"/>
              <a:t>odbije</a:t>
            </a:r>
            <a:r>
              <a:rPr lang="en-US" sz="1300" dirty="0"/>
              <a:t> da </a:t>
            </a:r>
            <a:r>
              <a:rPr lang="en-US" sz="1300" dirty="0" err="1"/>
              <a:t>bude</a:t>
            </a:r>
            <a:r>
              <a:rPr lang="en-US" sz="1300" dirty="0"/>
              <a:t> </a:t>
            </a:r>
            <a:r>
              <a:rPr lang="en-US" sz="1300" dirty="0" err="1"/>
              <a:t>podvrgnut</a:t>
            </a:r>
            <a:r>
              <a:rPr lang="en-US" sz="1300" dirty="0"/>
              <a:t> </a:t>
            </a:r>
            <a:r>
              <a:rPr lang="en-US" sz="1300" dirty="0" err="1"/>
              <a:t>ocjeni</a:t>
            </a:r>
            <a:r>
              <a:rPr lang="en-US" sz="1300" dirty="0"/>
              <a:t> </a:t>
            </a:r>
            <a:r>
              <a:rPr lang="en-US" sz="1300" dirty="0" err="1"/>
              <a:t>zdravstvene</a:t>
            </a:r>
            <a:r>
              <a:rPr lang="en-US" sz="1300" dirty="0"/>
              <a:t> </a:t>
            </a:r>
            <a:r>
              <a:rPr lang="en-US" sz="1300" dirty="0" err="1"/>
              <a:t>sposobnosti</a:t>
            </a:r>
            <a:r>
              <a:rPr lang="en-US" sz="1300" dirty="0"/>
              <a:t>;</a:t>
            </a:r>
          </a:p>
          <a:p>
            <a:pPr algn="just"/>
            <a:r>
              <a:rPr lang="en-US" sz="1300" dirty="0"/>
              <a:t>7) </a:t>
            </a:r>
            <a:r>
              <a:rPr lang="en-US" sz="1300" dirty="0" err="1"/>
              <a:t>ako</a:t>
            </a:r>
            <a:r>
              <a:rPr lang="en-US" sz="1300" dirty="0"/>
              <a:t> ne </a:t>
            </a:r>
            <a:r>
              <a:rPr lang="en-US" sz="1300" dirty="0" err="1"/>
              <a:t>poštuje</a:t>
            </a:r>
            <a:r>
              <a:rPr lang="en-US" sz="1300" dirty="0"/>
              <a:t> </a:t>
            </a:r>
            <a:r>
              <a:rPr lang="en-US" sz="1300" dirty="0" err="1"/>
              <a:t>radnu</a:t>
            </a:r>
            <a:r>
              <a:rPr lang="en-US" sz="1300" dirty="0"/>
              <a:t> </a:t>
            </a:r>
            <a:r>
              <a:rPr lang="en-US" sz="1300" dirty="0" err="1"/>
              <a:t>disciplinu</a:t>
            </a:r>
            <a:r>
              <a:rPr lang="en-US" sz="1300" dirty="0"/>
              <a:t> </a:t>
            </a:r>
            <a:r>
              <a:rPr lang="en-US" sz="1300" dirty="0" err="1"/>
              <a:t>propisanu</a:t>
            </a:r>
            <a:r>
              <a:rPr lang="en-US" sz="1300" dirty="0"/>
              <a:t> </a:t>
            </a:r>
            <a:r>
              <a:rPr lang="en-US" sz="1300" dirty="0" err="1"/>
              <a:t>aktom</a:t>
            </a:r>
            <a:r>
              <a:rPr lang="en-US" sz="1300" dirty="0"/>
              <a:t> </a:t>
            </a:r>
            <a:r>
              <a:rPr lang="en-US" sz="1300" dirty="0" err="1"/>
              <a:t>poslodavca</a:t>
            </a:r>
            <a:r>
              <a:rPr lang="en-US" sz="1300" dirty="0"/>
              <a:t>, </a:t>
            </a:r>
            <a:r>
              <a:rPr lang="en-US" sz="1300" dirty="0" err="1"/>
              <a:t>odnosno</a:t>
            </a:r>
            <a:r>
              <a:rPr lang="en-US" sz="1300" dirty="0"/>
              <a:t> </a:t>
            </a:r>
            <a:r>
              <a:rPr lang="en-US" sz="1300" dirty="0" err="1"/>
              <a:t>ako</a:t>
            </a:r>
            <a:r>
              <a:rPr lang="en-US" sz="1300" dirty="0"/>
              <a:t> je </a:t>
            </a:r>
            <a:r>
              <a:rPr lang="en-US" sz="1300" dirty="0" err="1"/>
              <a:t>njegovo</a:t>
            </a:r>
            <a:r>
              <a:rPr lang="en-US" sz="1300" dirty="0"/>
              <a:t> </a:t>
            </a:r>
            <a:r>
              <a:rPr lang="en-US" sz="1300" dirty="0" err="1"/>
              <a:t>ponašanje</a:t>
            </a:r>
            <a:r>
              <a:rPr lang="en-US" sz="1300" dirty="0"/>
              <a:t> </a:t>
            </a:r>
            <a:r>
              <a:rPr lang="en-US" sz="1300" dirty="0" err="1"/>
              <a:t>takvo</a:t>
            </a:r>
            <a:r>
              <a:rPr lang="en-US" sz="1300" dirty="0"/>
              <a:t> da ne </a:t>
            </a:r>
            <a:r>
              <a:rPr lang="en-US" sz="1300" dirty="0" err="1"/>
              <a:t>može</a:t>
            </a:r>
            <a:r>
              <a:rPr lang="en-US" sz="1300" dirty="0"/>
              <a:t> da </a:t>
            </a:r>
            <a:r>
              <a:rPr lang="en-US" sz="1300" dirty="0" err="1"/>
              <a:t>nastavi</a:t>
            </a:r>
            <a:r>
              <a:rPr lang="en-US" sz="1300" dirty="0"/>
              <a:t> rad </a:t>
            </a:r>
            <a:r>
              <a:rPr lang="en-US" sz="1300" dirty="0" err="1"/>
              <a:t>kod</a:t>
            </a:r>
            <a:r>
              <a:rPr lang="en-US" sz="1300" dirty="0"/>
              <a:t> </a:t>
            </a:r>
            <a:r>
              <a:rPr lang="en-US" sz="1300" dirty="0" err="1"/>
              <a:t>poslodavca</a:t>
            </a:r>
            <a:r>
              <a:rPr lang="en-US" sz="1300" dirty="0"/>
              <a:t>.</a:t>
            </a:r>
            <a:endParaRPr lang="en-US" sz="1300" b="0" i="0" dirty="0"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E92B53-F1EF-772F-975C-9B8B40AD213B}"/>
              </a:ext>
            </a:extLst>
          </p:cNvPr>
          <p:cNvSpPr txBox="1"/>
          <p:nvPr/>
        </p:nvSpPr>
        <p:spPr>
          <a:xfrm>
            <a:off x="2505075" y="1213605"/>
            <a:ext cx="3421900" cy="5678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r-Latn-BA" sz="1500" b="1" i="1" dirty="0">
                <a:effectLst/>
                <a:latin typeface="Arial" panose="020B0604020202020204" pitchFamily="34" charset="0"/>
              </a:rPr>
              <a:t>(</a:t>
            </a:r>
            <a:r>
              <a:rPr lang="sr-Latn-BA" sz="1500" b="1" i="1" dirty="0">
                <a:effectLst/>
              </a:rPr>
              <a:t>2) Teža povreda radne obaveze</a:t>
            </a:r>
          </a:p>
          <a:p>
            <a:pPr algn="just"/>
            <a:r>
              <a:rPr lang="en-US" sz="1400" b="0" i="0" dirty="0">
                <a:effectLst/>
              </a:rPr>
              <a:t>1) </a:t>
            </a:r>
            <a:r>
              <a:rPr lang="en-US" sz="1400" b="0" i="0" dirty="0" err="1">
                <a:effectLst/>
              </a:rPr>
              <a:t>odbije</a:t>
            </a:r>
            <a:r>
              <a:rPr lang="en-US" sz="1400" b="0" i="0" dirty="0">
                <a:effectLst/>
              </a:rPr>
              <a:t> da </a:t>
            </a:r>
            <a:r>
              <a:rPr lang="en-US" sz="1400" b="0" i="0" dirty="0" err="1">
                <a:effectLst/>
              </a:rPr>
              <a:t>izvršava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svoje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radne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obaveze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određene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ugovorom</a:t>
            </a:r>
            <a:r>
              <a:rPr lang="en-US" sz="1400" b="0" i="0" dirty="0">
                <a:effectLst/>
              </a:rPr>
              <a:t> o </a:t>
            </a:r>
            <a:r>
              <a:rPr lang="en-US" sz="1400" b="0" i="0" dirty="0" err="1">
                <a:effectLst/>
              </a:rPr>
              <a:t>radu</a:t>
            </a:r>
            <a:r>
              <a:rPr lang="en-US" sz="1400" b="0" i="0" dirty="0">
                <a:effectLst/>
              </a:rPr>
              <a:t>;</a:t>
            </a:r>
          </a:p>
          <a:p>
            <a:pPr algn="just"/>
            <a:r>
              <a:rPr lang="en-US" sz="1400" b="0" i="0" dirty="0">
                <a:effectLst/>
              </a:rPr>
              <a:t>2) </a:t>
            </a:r>
            <a:r>
              <a:rPr lang="en-US" sz="1400" b="0" i="0" dirty="0" err="1">
                <a:effectLst/>
              </a:rPr>
              <a:t>izvrši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krađu</a:t>
            </a:r>
            <a:r>
              <a:rPr lang="en-US" sz="1400" b="0" i="0" dirty="0">
                <a:effectLst/>
              </a:rPr>
              <a:t>, </a:t>
            </a:r>
            <a:r>
              <a:rPr lang="en-US" sz="1400" b="0" i="0" dirty="0" err="1">
                <a:effectLst/>
              </a:rPr>
              <a:t>namjerno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uništenje</a:t>
            </a:r>
            <a:r>
              <a:rPr lang="en-US" sz="1400" b="0" i="0" dirty="0">
                <a:effectLst/>
              </a:rPr>
              <a:t>, </a:t>
            </a:r>
            <a:r>
              <a:rPr lang="en-US" sz="1400" b="0" i="0" dirty="0" err="1">
                <a:effectLst/>
              </a:rPr>
              <a:t>oštećenje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ili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nezakonito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raspolaganje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sredstvima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poslodavca</a:t>
            </a:r>
            <a:r>
              <a:rPr lang="en-US" sz="1400" b="0" i="0" dirty="0">
                <a:effectLst/>
              </a:rPr>
              <a:t>, </a:t>
            </a:r>
            <a:r>
              <a:rPr lang="en-US" sz="1400" b="0" i="0" dirty="0" err="1">
                <a:effectLst/>
              </a:rPr>
              <a:t>kao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nanošenje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štete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trećim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licima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koju</a:t>
            </a:r>
            <a:r>
              <a:rPr lang="en-US" sz="1400" b="0" i="0" dirty="0">
                <a:effectLst/>
              </a:rPr>
              <a:t> je </a:t>
            </a:r>
            <a:r>
              <a:rPr lang="en-US" sz="1400" b="0" i="0" dirty="0" err="1">
                <a:effectLst/>
              </a:rPr>
              <a:t>poslodavac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dužan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naknaditi</a:t>
            </a:r>
            <a:r>
              <a:rPr lang="en-US" sz="1400" b="0" i="0" dirty="0">
                <a:effectLst/>
              </a:rPr>
              <a:t>;</a:t>
            </a:r>
          </a:p>
          <a:p>
            <a:pPr algn="just"/>
            <a:r>
              <a:rPr lang="en-US" sz="1400" b="0" i="0" dirty="0">
                <a:effectLst/>
              </a:rPr>
              <a:t>3) </a:t>
            </a:r>
            <a:r>
              <a:rPr lang="en-US" sz="1400" b="0" i="0" dirty="0" err="1">
                <a:effectLst/>
              </a:rPr>
              <a:t>zloupotrebi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položaj</a:t>
            </a:r>
            <a:r>
              <a:rPr lang="en-US" sz="1400" b="0" i="0" dirty="0">
                <a:effectLst/>
              </a:rPr>
              <a:t>, </a:t>
            </a:r>
            <a:r>
              <a:rPr lang="en-US" sz="1400" b="0" i="0" dirty="0" err="1">
                <a:effectLst/>
              </a:rPr>
              <a:t>sa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materijalnim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ili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drugim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štetnim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posljedicama</a:t>
            </a:r>
            <a:r>
              <a:rPr lang="en-US" sz="1400" b="0" i="0" dirty="0">
                <a:effectLst/>
              </a:rPr>
              <a:t> po </a:t>
            </a:r>
            <a:r>
              <a:rPr lang="en-US" sz="1400" b="0" i="0" dirty="0" err="1">
                <a:effectLst/>
              </a:rPr>
              <a:t>poslodavca</a:t>
            </a:r>
            <a:r>
              <a:rPr lang="en-US" sz="1400" b="0" i="0" dirty="0">
                <a:effectLst/>
              </a:rPr>
              <a:t>;</a:t>
            </a:r>
          </a:p>
          <a:p>
            <a:pPr algn="just"/>
            <a:r>
              <a:rPr lang="en-US" sz="1400" b="0" i="0" dirty="0">
                <a:effectLst/>
              </a:rPr>
              <a:t>4) </a:t>
            </a:r>
            <a:r>
              <a:rPr lang="en-US" sz="1400" b="0" i="0" dirty="0" err="1">
                <a:effectLst/>
              </a:rPr>
              <a:t>oda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poslovne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ili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službene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tajne</a:t>
            </a:r>
            <a:r>
              <a:rPr lang="en-US" sz="1400" b="0" i="0" dirty="0">
                <a:effectLst/>
              </a:rPr>
              <a:t>;</a:t>
            </a:r>
          </a:p>
          <a:p>
            <a:pPr algn="just"/>
            <a:r>
              <a:rPr lang="en-US" sz="1400" b="0" i="0" dirty="0">
                <a:effectLst/>
              </a:rPr>
              <a:t>5) </a:t>
            </a:r>
            <a:r>
              <a:rPr lang="en-US" sz="1400" b="0" i="0" dirty="0" err="1">
                <a:effectLst/>
              </a:rPr>
              <a:t>namjerno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onemogućava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ili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ometa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druge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radnike</a:t>
            </a:r>
            <a:r>
              <a:rPr lang="en-US" sz="1400" b="0" i="0" dirty="0">
                <a:effectLst/>
              </a:rPr>
              <a:t> da </a:t>
            </a:r>
            <a:r>
              <a:rPr lang="en-US" sz="1400" b="0" i="0" dirty="0" err="1">
                <a:effectLst/>
              </a:rPr>
              <a:t>izvršavaju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svoje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radne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obaveze</a:t>
            </a:r>
            <a:r>
              <a:rPr lang="en-US" sz="1400" b="0" i="0" dirty="0">
                <a:effectLst/>
              </a:rPr>
              <a:t>, </a:t>
            </a:r>
            <a:r>
              <a:rPr lang="en-US" sz="1400" b="0" i="0" dirty="0" err="1">
                <a:effectLst/>
              </a:rPr>
              <a:t>čime</a:t>
            </a:r>
            <a:r>
              <a:rPr lang="en-US" sz="1400" b="0" i="0" dirty="0">
                <a:effectLst/>
              </a:rPr>
              <a:t> se </a:t>
            </a:r>
            <a:r>
              <a:rPr lang="en-US" sz="1400" b="0" i="0" dirty="0" err="1">
                <a:effectLst/>
              </a:rPr>
              <a:t>remeti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proces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rada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kod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poslodavca</a:t>
            </a:r>
            <a:r>
              <a:rPr lang="en-US" sz="1400" b="0" i="0" dirty="0">
                <a:effectLst/>
              </a:rPr>
              <a:t>;</a:t>
            </a:r>
          </a:p>
          <a:p>
            <a:pPr algn="just"/>
            <a:r>
              <a:rPr lang="en-US" sz="1400" b="0" i="0" dirty="0">
                <a:effectLst/>
              </a:rPr>
              <a:t>6) </a:t>
            </a:r>
            <a:r>
              <a:rPr lang="en-US" sz="1400" b="0" i="0" dirty="0" err="1">
                <a:effectLst/>
              </a:rPr>
              <a:t>nasilnički</a:t>
            </a:r>
            <a:r>
              <a:rPr lang="en-US" sz="1400" b="0" i="0" dirty="0">
                <a:effectLst/>
              </a:rPr>
              <a:t> se </a:t>
            </a:r>
            <a:r>
              <a:rPr lang="en-US" sz="1400" b="0" i="0" dirty="0" err="1">
                <a:effectLst/>
              </a:rPr>
              <a:t>ponaša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prema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poslodavcu</a:t>
            </a:r>
            <a:r>
              <a:rPr lang="en-US" sz="1400" b="0" i="0" dirty="0">
                <a:effectLst/>
              </a:rPr>
              <a:t>, </a:t>
            </a:r>
            <a:r>
              <a:rPr lang="en-US" sz="1400" b="0" i="0" dirty="0" err="1">
                <a:effectLst/>
              </a:rPr>
              <a:t>drugim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radnicima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trećim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licima</a:t>
            </a:r>
            <a:r>
              <a:rPr lang="en-US" sz="1400" b="0" i="0" dirty="0">
                <a:effectLst/>
              </a:rPr>
              <a:t> za </a:t>
            </a:r>
            <a:r>
              <a:rPr lang="en-US" sz="1400" b="0" i="0" dirty="0" err="1">
                <a:effectLst/>
              </a:rPr>
              <a:t>vrijeme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rada</a:t>
            </a:r>
            <a:r>
              <a:rPr lang="en-US" sz="1400" b="0" i="0" dirty="0">
                <a:effectLst/>
              </a:rPr>
              <a:t>;</a:t>
            </a:r>
          </a:p>
          <a:p>
            <a:pPr algn="just"/>
            <a:r>
              <a:rPr lang="en-US" sz="1400" b="0" i="0" dirty="0">
                <a:effectLst/>
              </a:rPr>
              <a:t>7) </a:t>
            </a:r>
            <a:r>
              <a:rPr lang="en-US" sz="1400" b="0" i="0" dirty="0" err="1">
                <a:effectLst/>
              </a:rPr>
              <a:t>neopravdano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izostane</a:t>
            </a:r>
            <a:r>
              <a:rPr lang="en-US" sz="1400" b="0" i="0" dirty="0">
                <a:effectLst/>
              </a:rPr>
              <a:t> s </a:t>
            </a:r>
            <a:r>
              <a:rPr lang="en-US" sz="1400" b="0" i="0" dirty="0" err="1">
                <a:effectLst/>
              </a:rPr>
              <a:t>posla</a:t>
            </a:r>
            <a:r>
              <a:rPr lang="en-US" sz="1400" b="0" i="0" dirty="0">
                <a:effectLst/>
              </a:rPr>
              <a:t> u </a:t>
            </a:r>
            <a:r>
              <a:rPr lang="en-US" sz="1400" b="0" i="0" dirty="0" err="1">
                <a:effectLst/>
              </a:rPr>
              <a:t>trajanju</a:t>
            </a:r>
            <a:r>
              <a:rPr lang="en-US" sz="1400" b="0" i="0" dirty="0">
                <a:effectLst/>
              </a:rPr>
              <a:t> od tri dana u </a:t>
            </a:r>
            <a:r>
              <a:rPr lang="en-US" sz="1400" b="0" i="0" dirty="0" err="1">
                <a:effectLst/>
              </a:rPr>
              <a:t>kalendarskoj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godini</a:t>
            </a:r>
            <a:r>
              <a:rPr lang="en-US" sz="1400" b="0" i="0" dirty="0">
                <a:effectLst/>
              </a:rPr>
              <a:t>;</a:t>
            </a:r>
          </a:p>
          <a:p>
            <a:pPr algn="just"/>
            <a:r>
              <a:rPr lang="en-US" sz="1400" b="0" i="0" dirty="0">
                <a:effectLst/>
              </a:rPr>
              <a:t>8) </a:t>
            </a:r>
            <a:r>
              <a:rPr lang="en-US" sz="1400" b="0" i="0" dirty="0" err="1">
                <a:effectLst/>
              </a:rPr>
              <a:t>ako</a:t>
            </a:r>
            <a:r>
              <a:rPr lang="en-US" sz="1400" b="0" i="0" dirty="0">
                <a:effectLst/>
              </a:rPr>
              <a:t> je </a:t>
            </a:r>
            <a:r>
              <a:rPr lang="en-US" sz="1400" b="0" i="0" dirty="0" err="1">
                <a:effectLst/>
              </a:rPr>
              <a:t>dao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netačne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podatke</a:t>
            </a:r>
            <a:r>
              <a:rPr lang="en-US" sz="1400" b="0" i="0" dirty="0">
                <a:effectLst/>
              </a:rPr>
              <a:t> koji </a:t>
            </a:r>
            <a:r>
              <a:rPr lang="en-US" sz="1400" b="0" i="0" dirty="0" err="1">
                <a:effectLst/>
              </a:rPr>
              <a:t>su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bili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odlučujući</a:t>
            </a:r>
            <a:r>
              <a:rPr lang="en-US" sz="1400" b="0" i="0" dirty="0">
                <a:effectLst/>
              </a:rPr>
              <a:t> za </a:t>
            </a:r>
            <a:r>
              <a:rPr lang="en-US" sz="1400" b="0" i="0" dirty="0" err="1">
                <a:effectLst/>
              </a:rPr>
              <a:t>zasnivanje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radnog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odnosa</a:t>
            </a:r>
            <a:r>
              <a:rPr lang="en-US" sz="1400" b="0" i="0" dirty="0">
                <a:effectLst/>
              </a:rPr>
              <a:t>;</a:t>
            </a:r>
          </a:p>
          <a:p>
            <a:pPr algn="just"/>
            <a:r>
              <a:rPr lang="en-US" sz="1400" b="0" i="0" dirty="0">
                <a:effectLst/>
              </a:rPr>
              <a:t>9) </a:t>
            </a:r>
            <a:r>
              <a:rPr lang="en-US" sz="1400" b="0" i="0" dirty="0" err="1">
                <a:effectLst/>
              </a:rPr>
              <a:t>izvrši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nasilje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na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osnovu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pola</a:t>
            </a:r>
            <a:r>
              <a:rPr lang="en-US" sz="1400" b="0" i="0" dirty="0">
                <a:effectLst/>
              </a:rPr>
              <a:t>, </a:t>
            </a:r>
            <a:r>
              <a:rPr lang="en-US" sz="1400" b="0" i="0" dirty="0" err="1">
                <a:effectLst/>
              </a:rPr>
              <a:t>diskriminaciju</a:t>
            </a:r>
            <a:r>
              <a:rPr lang="en-US" sz="1400" b="0" i="0" dirty="0">
                <a:effectLst/>
              </a:rPr>
              <a:t>, </a:t>
            </a:r>
            <a:r>
              <a:rPr lang="en-US" sz="1400" b="0" i="0" dirty="0" err="1">
                <a:effectLst/>
              </a:rPr>
              <a:t>uznemiravanje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seksualno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uznemiravanje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drugih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radnika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ili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mobing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i</a:t>
            </a:r>
            <a:endParaRPr lang="en-US" sz="1400" b="0" i="0" dirty="0">
              <a:effectLst/>
            </a:endParaRPr>
          </a:p>
          <a:p>
            <a:pPr algn="just"/>
            <a:r>
              <a:rPr lang="en-US" sz="1400" b="0" i="0" dirty="0">
                <a:effectLst/>
              </a:rPr>
              <a:t>10) </a:t>
            </a:r>
            <a:r>
              <a:rPr lang="en-US" sz="1400" b="0" i="0" dirty="0" err="1">
                <a:effectLst/>
              </a:rPr>
              <a:t>ako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učini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drugu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težu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povredu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radne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obaveze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utvrđenu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kolektivnim</a:t>
            </a:r>
            <a:r>
              <a:rPr lang="en-US" sz="1400" b="0" i="0" dirty="0">
                <a:effectLst/>
              </a:rPr>
              <a:t> </a:t>
            </a:r>
            <a:r>
              <a:rPr lang="en-US" sz="1400" b="0" i="0" dirty="0" err="1">
                <a:effectLst/>
              </a:rPr>
              <a:t>ugovorom</a:t>
            </a:r>
            <a:r>
              <a:rPr lang="en-US" sz="1400" b="0" i="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883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89214"/>
            <a:ext cx="7886700" cy="1438101"/>
          </a:xfrm>
        </p:spPr>
        <p:txBody>
          <a:bodyPr>
            <a:normAutofit/>
          </a:bodyPr>
          <a:lstStyle/>
          <a:p>
            <a:pPr algn="ctr"/>
            <a:r>
              <a:rPr lang="sr-Latn-BA" b="1" dirty="0"/>
              <a:t>Šta se ne smatra opravdanim razlogom otkaza ugovora o radu?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93571"/>
            <a:ext cx="7886700" cy="3583392"/>
          </a:xfrm>
        </p:spPr>
        <p:txBody>
          <a:bodyPr>
            <a:normAutofit fontScale="47500" lnSpcReduction="20000"/>
          </a:bodyPr>
          <a:lstStyle/>
          <a:p>
            <a:r>
              <a:rPr lang="en-US" sz="4200" b="1" dirty="0"/>
              <a:t> </a:t>
            </a:r>
            <a:r>
              <a:rPr lang="en-US" sz="4200" b="1" dirty="0" err="1"/>
              <a:t>Opravdanim</a:t>
            </a:r>
            <a:r>
              <a:rPr lang="en-US" sz="4200" b="1" dirty="0"/>
              <a:t> </a:t>
            </a:r>
            <a:r>
              <a:rPr lang="en-US" sz="4200" b="1" dirty="0" err="1"/>
              <a:t>razlogom</a:t>
            </a:r>
            <a:r>
              <a:rPr lang="en-US" sz="4200" b="1" dirty="0"/>
              <a:t> za </a:t>
            </a:r>
            <a:r>
              <a:rPr lang="en-US" sz="4200" b="1" dirty="0" err="1"/>
              <a:t>otkaz</a:t>
            </a:r>
            <a:r>
              <a:rPr lang="en-US" sz="4200" b="1" dirty="0"/>
              <a:t> ugovora o </a:t>
            </a:r>
            <a:r>
              <a:rPr lang="en-US" sz="4200" b="1" dirty="0" err="1"/>
              <a:t>radu</a:t>
            </a:r>
            <a:r>
              <a:rPr lang="en-US" sz="4200" b="1" dirty="0"/>
              <a:t>, u </a:t>
            </a:r>
            <a:r>
              <a:rPr lang="en-US" sz="4200" b="1" dirty="0" err="1"/>
              <a:t>smislu</a:t>
            </a:r>
            <a:r>
              <a:rPr lang="en-US" sz="4200" b="1" dirty="0"/>
              <a:t> </a:t>
            </a:r>
            <a:r>
              <a:rPr lang="en-US" sz="4200" b="1" dirty="0" err="1"/>
              <a:t>člana</a:t>
            </a:r>
            <a:r>
              <a:rPr lang="en-US" sz="4200" b="1" dirty="0"/>
              <a:t> 179.</a:t>
            </a:r>
            <a:r>
              <a:rPr lang="sr-Latn-BA" sz="4200" b="1" dirty="0"/>
              <a:t> </a:t>
            </a:r>
            <a:r>
              <a:rPr lang="en-US" sz="4200" b="1" dirty="0"/>
              <a:t> </a:t>
            </a:r>
            <a:r>
              <a:rPr lang="sr-Latn-BA" sz="4200" b="1" dirty="0"/>
              <a:t>Zakon o radu </a:t>
            </a:r>
            <a:r>
              <a:rPr lang="en-US" sz="4200" b="1" dirty="0"/>
              <a:t>, ne </a:t>
            </a:r>
            <a:r>
              <a:rPr lang="en-US" sz="4200" b="1" dirty="0" err="1"/>
              <a:t>može</a:t>
            </a:r>
            <a:r>
              <a:rPr lang="en-US" sz="4200" b="1" dirty="0"/>
              <a:t> da se </a:t>
            </a:r>
            <a:r>
              <a:rPr lang="en-US" sz="4200" b="1" dirty="0" err="1"/>
              <a:t>smatra</a:t>
            </a:r>
            <a:r>
              <a:rPr lang="en-US" sz="4200" b="1" dirty="0"/>
              <a:t>:</a:t>
            </a:r>
          </a:p>
          <a:p>
            <a:r>
              <a:rPr lang="en-US" sz="4200" dirty="0"/>
              <a:t>1) </a:t>
            </a:r>
            <a:r>
              <a:rPr lang="en-US" sz="4200" dirty="0" err="1"/>
              <a:t>privremena</a:t>
            </a:r>
            <a:r>
              <a:rPr lang="en-US" sz="4200" dirty="0"/>
              <a:t> </a:t>
            </a:r>
            <a:r>
              <a:rPr lang="en-US" sz="4200" dirty="0" err="1"/>
              <a:t>spriječenost</a:t>
            </a:r>
            <a:r>
              <a:rPr lang="en-US" sz="4200" dirty="0"/>
              <a:t> za rad </a:t>
            </a:r>
            <a:r>
              <a:rPr lang="en-US" sz="4200" dirty="0" err="1"/>
              <a:t>usljed</a:t>
            </a:r>
            <a:r>
              <a:rPr lang="en-US" sz="4200" dirty="0"/>
              <a:t> </a:t>
            </a:r>
            <a:r>
              <a:rPr lang="en-US" sz="4200" dirty="0" err="1"/>
              <a:t>bolesti</a:t>
            </a:r>
            <a:r>
              <a:rPr lang="en-US" sz="4200" dirty="0"/>
              <a:t>, </a:t>
            </a:r>
            <a:r>
              <a:rPr lang="en-US" sz="4200" dirty="0" err="1"/>
              <a:t>nesreće</a:t>
            </a:r>
            <a:r>
              <a:rPr lang="en-US" sz="4200" dirty="0"/>
              <a:t> </a:t>
            </a:r>
            <a:r>
              <a:rPr lang="en-US" sz="4200" dirty="0" err="1"/>
              <a:t>na</a:t>
            </a:r>
            <a:r>
              <a:rPr lang="en-US" sz="4200" dirty="0"/>
              <a:t> </a:t>
            </a:r>
            <a:r>
              <a:rPr lang="en-US" sz="4200" dirty="0" err="1"/>
              <a:t>radu</a:t>
            </a:r>
            <a:r>
              <a:rPr lang="en-US" sz="4200" dirty="0"/>
              <a:t> </a:t>
            </a:r>
            <a:r>
              <a:rPr lang="en-US" sz="4200" dirty="0" err="1"/>
              <a:t>ili</a:t>
            </a:r>
            <a:r>
              <a:rPr lang="en-US" sz="4200" dirty="0"/>
              <a:t> </a:t>
            </a:r>
            <a:r>
              <a:rPr lang="en-US" sz="4200" dirty="0" err="1"/>
              <a:t>profesionalnog</a:t>
            </a:r>
            <a:r>
              <a:rPr lang="en-US" sz="4200" dirty="0"/>
              <a:t> </a:t>
            </a:r>
            <a:r>
              <a:rPr lang="en-US" sz="4200" dirty="0" err="1"/>
              <a:t>oboljenja</a:t>
            </a:r>
            <a:r>
              <a:rPr lang="en-US" sz="4200" dirty="0"/>
              <a:t>,</a:t>
            </a:r>
          </a:p>
          <a:p>
            <a:r>
              <a:rPr lang="en-US" sz="4200" dirty="0"/>
              <a:t>2) </a:t>
            </a:r>
            <a:r>
              <a:rPr lang="en-US" sz="4200" dirty="0" err="1"/>
              <a:t>korišćenje</a:t>
            </a:r>
            <a:r>
              <a:rPr lang="en-US" sz="4200" dirty="0"/>
              <a:t> </a:t>
            </a:r>
            <a:r>
              <a:rPr lang="en-US" sz="4200" dirty="0" err="1"/>
              <a:t>porodiljskog</a:t>
            </a:r>
            <a:r>
              <a:rPr lang="en-US" sz="4200" dirty="0"/>
              <a:t> </a:t>
            </a:r>
            <a:r>
              <a:rPr lang="en-US" sz="4200" dirty="0" err="1"/>
              <a:t>odsustva</a:t>
            </a:r>
            <a:r>
              <a:rPr lang="en-US" sz="4200" dirty="0"/>
              <a:t>, </a:t>
            </a:r>
            <a:r>
              <a:rPr lang="en-US" sz="4200" dirty="0" err="1"/>
              <a:t>odsustva</a:t>
            </a:r>
            <a:r>
              <a:rPr lang="en-US" sz="4200" dirty="0"/>
              <a:t> sa </a:t>
            </a:r>
            <a:r>
              <a:rPr lang="en-US" sz="4200" dirty="0" err="1"/>
              <a:t>rada</a:t>
            </a:r>
            <a:r>
              <a:rPr lang="en-US" sz="4200" dirty="0"/>
              <a:t> </a:t>
            </a:r>
            <a:r>
              <a:rPr lang="en-US" sz="4200" dirty="0" err="1"/>
              <a:t>radi</a:t>
            </a:r>
            <a:r>
              <a:rPr lang="en-US" sz="4200" dirty="0"/>
              <a:t> </a:t>
            </a:r>
            <a:r>
              <a:rPr lang="en-US" sz="4200" dirty="0" err="1"/>
              <a:t>njege</a:t>
            </a:r>
            <a:r>
              <a:rPr lang="en-US" sz="4200" dirty="0"/>
              <a:t> </a:t>
            </a:r>
            <a:r>
              <a:rPr lang="en-US" sz="4200" dirty="0" err="1"/>
              <a:t>djeteta</a:t>
            </a:r>
            <a:r>
              <a:rPr lang="en-US" sz="4200" dirty="0"/>
              <a:t> i </a:t>
            </a:r>
            <a:r>
              <a:rPr lang="en-US" sz="4200" dirty="0" err="1"/>
              <a:t>odsustva</a:t>
            </a:r>
            <a:r>
              <a:rPr lang="en-US" sz="4200" dirty="0"/>
              <a:t> sa </a:t>
            </a:r>
            <a:r>
              <a:rPr lang="en-US" sz="4200" dirty="0" err="1"/>
              <a:t>rada</a:t>
            </a:r>
            <a:r>
              <a:rPr lang="en-US" sz="4200" dirty="0"/>
              <a:t> </a:t>
            </a:r>
            <a:r>
              <a:rPr lang="en-US" sz="4200" dirty="0" err="1"/>
              <a:t>radi</a:t>
            </a:r>
            <a:r>
              <a:rPr lang="en-US" sz="4200" dirty="0"/>
              <a:t> </a:t>
            </a:r>
            <a:r>
              <a:rPr lang="en-US" sz="4200" dirty="0" err="1"/>
              <a:t>posebne</a:t>
            </a:r>
            <a:r>
              <a:rPr lang="en-US" sz="4200" dirty="0"/>
              <a:t> </a:t>
            </a:r>
            <a:r>
              <a:rPr lang="en-US" sz="4200" dirty="0" err="1"/>
              <a:t>njege</a:t>
            </a:r>
            <a:r>
              <a:rPr lang="en-US" sz="4200" dirty="0"/>
              <a:t> </a:t>
            </a:r>
            <a:r>
              <a:rPr lang="en-US" sz="4200" dirty="0" err="1"/>
              <a:t>djeteta</a:t>
            </a:r>
            <a:r>
              <a:rPr lang="en-US" sz="4200" dirty="0"/>
              <a:t>,</a:t>
            </a:r>
          </a:p>
          <a:p>
            <a:r>
              <a:rPr lang="en-US" sz="4200" dirty="0"/>
              <a:t>3) </a:t>
            </a:r>
            <a:r>
              <a:rPr lang="en-US" sz="4200" dirty="0" err="1"/>
              <a:t>članstvo</a:t>
            </a:r>
            <a:r>
              <a:rPr lang="en-US" sz="4200" dirty="0"/>
              <a:t> </a:t>
            </a:r>
            <a:r>
              <a:rPr lang="en-US" sz="4200" dirty="0" err="1"/>
              <a:t>ili</a:t>
            </a:r>
            <a:r>
              <a:rPr lang="en-US" sz="4200" dirty="0"/>
              <a:t> </a:t>
            </a:r>
            <a:r>
              <a:rPr lang="en-US" sz="4200" dirty="0" err="1"/>
              <a:t>nečlanstvo</a:t>
            </a:r>
            <a:r>
              <a:rPr lang="en-US" sz="4200" dirty="0"/>
              <a:t> u </a:t>
            </a:r>
            <a:r>
              <a:rPr lang="en-US" sz="4200" dirty="0" err="1"/>
              <a:t>političkoj</a:t>
            </a:r>
            <a:r>
              <a:rPr lang="en-US" sz="4200" dirty="0"/>
              <a:t> </a:t>
            </a:r>
            <a:r>
              <a:rPr lang="en-US" sz="4200" dirty="0" err="1"/>
              <a:t>organizaciji</a:t>
            </a:r>
            <a:r>
              <a:rPr lang="en-US" sz="4200" dirty="0"/>
              <a:t>, </a:t>
            </a:r>
            <a:r>
              <a:rPr lang="en-US" sz="4200" dirty="0" err="1"/>
              <a:t>sindikatu</a:t>
            </a:r>
            <a:r>
              <a:rPr lang="en-US" sz="4200" dirty="0"/>
              <a:t>, pol, </a:t>
            </a:r>
            <a:r>
              <a:rPr lang="en-US" sz="4200" dirty="0" err="1"/>
              <a:t>jezik</a:t>
            </a:r>
            <a:r>
              <a:rPr lang="en-US" sz="4200" dirty="0"/>
              <a:t>, </a:t>
            </a:r>
            <a:r>
              <a:rPr lang="en-US" sz="4200" dirty="0" err="1"/>
              <a:t>nacionalna</a:t>
            </a:r>
            <a:r>
              <a:rPr lang="en-US" sz="4200" dirty="0"/>
              <a:t> </a:t>
            </a:r>
            <a:r>
              <a:rPr lang="en-US" sz="4200" dirty="0" err="1"/>
              <a:t>ili</a:t>
            </a:r>
            <a:r>
              <a:rPr lang="en-US" sz="4200" dirty="0"/>
              <a:t> </a:t>
            </a:r>
            <a:r>
              <a:rPr lang="en-US" sz="4200" dirty="0" err="1"/>
              <a:t>etnička</a:t>
            </a:r>
            <a:r>
              <a:rPr lang="en-US" sz="4200" dirty="0"/>
              <a:t> </a:t>
            </a:r>
            <a:r>
              <a:rPr lang="en-US" sz="4200" dirty="0" err="1"/>
              <a:t>pripadnost</a:t>
            </a:r>
            <a:r>
              <a:rPr lang="en-US" sz="4200" dirty="0"/>
              <a:t>, </a:t>
            </a:r>
            <a:r>
              <a:rPr lang="en-US" sz="4200" dirty="0" err="1"/>
              <a:t>socijalno</a:t>
            </a:r>
            <a:r>
              <a:rPr lang="en-US" sz="4200" dirty="0"/>
              <a:t> </a:t>
            </a:r>
            <a:r>
              <a:rPr lang="en-US" sz="4200" dirty="0" err="1"/>
              <a:t>porijeklo</a:t>
            </a:r>
            <a:r>
              <a:rPr lang="en-US" sz="4200" dirty="0"/>
              <a:t>, </a:t>
            </a:r>
            <a:r>
              <a:rPr lang="en-US" sz="4200" dirty="0" err="1"/>
              <a:t>vjeroispovijest</a:t>
            </a:r>
            <a:r>
              <a:rPr lang="en-US" sz="4200" dirty="0"/>
              <a:t>, </a:t>
            </a:r>
            <a:r>
              <a:rPr lang="en-US" sz="4200" dirty="0" err="1"/>
              <a:t>političko</a:t>
            </a:r>
            <a:r>
              <a:rPr lang="en-US" sz="4200" dirty="0"/>
              <a:t> </a:t>
            </a:r>
            <a:r>
              <a:rPr lang="en-US" sz="4200" dirty="0" err="1"/>
              <a:t>ili</a:t>
            </a:r>
            <a:r>
              <a:rPr lang="en-US" sz="4200" dirty="0"/>
              <a:t> </a:t>
            </a:r>
            <a:r>
              <a:rPr lang="en-US" sz="4200" dirty="0" err="1"/>
              <a:t>drugo</a:t>
            </a:r>
            <a:r>
              <a:rPr lang="en-US" sz="4200" dirty="0"/>
              <a:t> </a:t>
            </a:r>
            <a:r>
              <a:rPr lang="en-US" sz="4200" dirty="0" err="1"/>
              <a:t>uvjerenje</a:t>
            </a:r>
            <a:r>
              <a:rPr lang="en-US" sz="4200" dirty="0"/>
              <a:t> </a:t>
            </a:r>
            <a:r>
              <a:rPr lang="en-US" sz="4200" dirty="0" err="1"/>
              <a:t>ili</a:t>
            </a:r>
            <a:r>
              <a:rPr lang="en-US" sz="4200" dirty="0"/>
              <a:t> </a:t>
            </a:r>
            <a:r>
              <a:rPr lang="en-US" sz="4200" dirty="0" err="1"/>
              <a:t>neko</a:t>
            </a:r>
            <a:r>
              <a:rPr lang="en-US" sz="4200" dirty="0"/>
              <a:t> </a:t>
            </a:r>
            <a:r>
              <a:rPr lang="en-US" sz="4200" dirty="0" err="1"/>
              <a:t>drugo</a:t>
            </a:r>
            <a:r>
              <a:rPr lang="en-US" sz="4200" dirty="0"/>
              <a:t> </a:t>
            </a:r>
            <a:r>
              <a:rPr lang="en-US" sz="4200" dirty="0" err="1"/>
              <a:t>lično</a:t>
            </a:r>
            <a:r>
              <a:rPr lang="en-US" sz="4200" dirty="0"/>
              <a:t> </a:t>
            </a:r>
            <a:r>
              <a:rPr lang="en-US" sz="4200" dirty="0" err="1"/>
              <a:t>svojstvo</a:t>
            </a:r>
            <a:r>
              <a:rPr lang="en-US" sz="4200" dirty="0"/>
              <a:t> </a:t>
            </a:r>
            <a:r>
              <a:rPr lang="en-US" sz="4200" dirty="0" err="1"/>
              <a:t>radnika</a:t>
            </a:r>
            <a:r>
              <a:rPr lang="en-US" sz="4200" dirty="0"/>
              <a:t>,</a:t>
            </a:r>
          </a:p>
          <a:p>
            <a:r>
              <a:rPr lang="en-US" sz="4200" dirty="0"/>
              <a:t>4) </a:t>
            </a:r>
            <a:r>
              <a:rPr lang="en-US" sz="4200" dirty="0" err="1"/>
              <a:t>djelovanje</a:t>
            </a:r>
            <a:r>
              <a:rPr lang="en-US" sz="4200" dirty="0"/>
              <a:t> u </a:t>
            </a:r>
            <a:r>
              <a:rPr lang="en-US" sz="4200" dirty="0" err="1"/>
              <a:t>svojstvu</a:t>
            </a:r>
            <a:r>
              <a:rPr lang="en-US" sz="4200" dirty="0"/>
              <a:t> </a:t>
            </a:r>
            <a:r>
              <a:rPr lang="en-US" sz="4200" dirty="0" err="1"/>
              <a:t>predstavnika</a:t>
            </a:r>
            <a:r>
              <a:rPr lang="en-US" sz="4200" dirty="0"/>
              <a:t> </a:t>
            </a:r>
            <a:r>
              <a:rPr lang="en-US" sz="4200" dirty="0" err="1"/>
              <a:t>radnika</a:t>
            </a:r>
            <a:r>
              <a:rPr lang="en-US" sz="4200" dirty="0"/>
              <a:t>, u </a:t>
            </a:r>
            <a:r>
              <a:rPr lang="en-US" sz="4200" dirty="0" err="1"/>
              <a:t>skladu</a:t>
            </a:r>
            <a:r>
              <a:rPr lang="en-US" sz="4200" dirty="0"/>
              <a:t> sa </a:t>
            </a:r>
            <a:r>
              <a:rPr lang="en-US" sz="4200" dirty="0" err="1"/>
              <a:t>ovim</a:t>
            </a:r>
            <a:r>
              <a:rPr lang="en-US" sz="4200" dirty="0"/>
              <a:t> </a:t>
            </a:r>
            <a:r>
              <a:rPr lang="en-US" sz="4200" dirty="0" err="1"/>
              <a:t>zakonom</a:t>
            </a:r>
            <a:r>
              <a:rPr lang="en-US" sz="4200" dirty="0"/>
              <a:t> i</a:t>
            </a:r>
          </a:p>
          <a:p>
            <a:r>
              <a:rPr lang="en-US" sz="4200" dirty="0"/>
              <a:t>5) </a:t>
            </a:r>
            <a:r>
              <a:rPr lang="en-US" sz="4200" dirty="0" err="1"/>
              <a:t>obraćanje</a:t>
            </a:r>
            <a:r>
              <a:rPr lang="en-US" sz="4200" dirty="0"/>
              <a:t> </a:t>
            </a:r>
            <a:r>
              <a:rPr lang="en-US" sz="4200" dirty="0" err="1"/>
              <a:t>radnika</a:t>
            </a:r>
            <a:r>
              <a:rPr lang="en-US" sz="4200" dirty="0"/>
              <a:t> </a:t>
            </a:r>
            <a:r>
              <a:rPr lang="en-US" sz="4200" dirty="0" err="1"/>
              <a:t>sindikatu</a:t>
            </a:r>
            <a:r>
              <a:rPr lang="en-US" sz="4200" dirty="0"/>
              <a:t> </a:t>
            </a:r>
            <a:r>
              <a:rPr lang="en-US" sz="4200" dirty="0" err="1"/>
              <a:t>ili</a:t>
            </a:r>
            <a:r>
              <a:rPr lang="en-US" sz="4200" dirty="0"/>
              <a:t> </a:t>
            </a:r>
            <a:r>
              <a:rPr lang="en-US" sz="4200" dirty="0" err="1"/>
              <a:t>organima</a:t>
            </a:r>
            <a:r>
              <a:rPr lang="en-US" sz="4200" dirty="0"/>
              <a:t> </a:t>
            </a:r>
            <a:r>
              <a:rPr lang="en-US" sz="4200" dirty="0" err="1"/>
              <a:t>nadležnim</a:t>
            </a:r>
            <a:r>
              <a:rPr lang="en-US" sz="4200" dirty="0"/>
              <a:t> za </a:t>
            </a:r>
            <a:r>
              <a:rPr lang="en-US" sz="4200" dirty="0" err="1"/>
              <a:t>zaštitu</a:t>
            </a:r>
            <a:r>
              <a:rPr lang="en-US" sz="4200" dirty="0"/>
              <a:t> prava </a:t>
            </a:r>
            <a:r>
              <a:rPr lang="en-US" sz="4200" dirty="0" err="1"/>
              <a:t>iz</a:t>
            </a:r>
            <a:r>
              <a:rPr lang="en-US" sz="4200" dirty="0"/>
              <a:t> </a:t>
            </a:r>
            <a:r>
              <a:rPr lang="en-US" sz="4200" dirty="0" err="1"/>
              <a:t>radnog</a:t>
            </a:r>
            <a:r>
              <a:rPr lang="en-US" sz="4200" dirty="0"/>
              <a:t> </a:t>
            </a:r>
            <a:r>
              <a:rPr lang="en-US" sz="4200" dirty="0" err="1"/>
              <a:t>odnosa</a:t>
            </a:r>
            <a:r>
              <a:rPr lang="en-US" sz="4200" dirty="0"/>
              <a:t> u </a:t>
            </a:r>
            <a:r>
              <a:rPr lang="en-US" sz="4200" dirty="0" err="1"/>
              <a:t>skladu</a:t>
            </a:r>
            <a:r>
              <a:rPr lang="en-US" sz="4200" dirty="0"/>
              <a:t> sa </a:t>
            </a:r>
            <a:r>
              <a:rPr lang="en-US" sz="4200" dirty="0" err="1"/>
              <a:t>zakonom</a:t>
            </a:r>
            <a:r>
              <a:rPr lang="en-US" sz="4200" dirty="0"/>
              <a:t>, </a:t>
            </a:r>
            <a:r>
              <a:rPr lang="en-US" sz="4200" dirty="0" err="1"/>
              <a:t>opštim</a:t>
            </a:r>
            <a:r>
              <a:rPr lang="en-US" sz="4200" dirty="0"/>
              <a:t> </a:t>
            </a:r>
            <a:r>
              <a:rPr lang="en-US" sz="4200" dirty="0" err="1"/>
              <a:t>aktom</a:t>
            </a:r>
            <a:r>
              <a:rPr lang="en-US" sz="4200" dirty="0"/>
              <a:t> i </a:t>
            </a:r>
            <a:r>
              <a:rPr lang="en-US" sz="4200" dirty="0" err="1"/>
              <a:t>ugovorom</a:t>
            </a:r>
            <a:r>
              <a:rPr lang="en-US" sz="4200" dirty="0"/>
              <a:t> o </a:t>
            </a:r>
            <a:r>
              <a:rPr lang="en-US" sz="4200" dirty="0" err="1"/>
              <a:t>radu</a:t>
            </a:r>
            <a:r>
              <a:rPr lang="en-US" sz="4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87174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138" y="1014152"/>
            <a:ext cx="8033212" cy="914401"/>
          </a:xfrm>
        </p:spPr>
        <p:txBody>
          <a:bodyPr>
            <a:noAutofit/>
          </a:bodyPr>
          <a:lstStyle/>
          <a:p>
            <a:pPr algn="ctr"/>
            <a:r>
              <a:rPr lang="sr-Latn-BA" sz="2800" dirty="0">
                <a:latin typeface="+mn-lt"/>
              </a:rPr>
              <a:t>Sastavni dijelovi i rokovi za donošenje  </a:t>
            </a:r>
            <a:br>
              <a:rPr lang="sr-Latn-BA" sz="2800" dirty="0">
                <a:latin typeface="+mn-lt"/>
              </a:rPr>
            </a:br>
            <a:r>
              <a:rPr lang="sr-Latn-BA" sz="2800" b="1" dirty="0">
                <a:latin typeface="+mn-lt"/>
              </a:rPr>
              <a:t>rješenja o otkazu</a:t>
            </a:r>
            <a:r>
              <a:rPr lang="sr-Latn-BA" sz="2800" dirty="0">
                <a:latin typeface="+mn-lt"/>
              </a:rPr>
              <a:t> radnika od strane poslodavca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02" y="1825624"/>
            <a:ext cx="8886305" cy="4949249"/>
          </a:xfrm>
        </p:spPr>
        <p:txBody>
          <a:bodyPr>
            <a:noAutofit/>
          </a:bodyPr>
          <a:lstStyle/>
          <a:p>
            <a:endParaRPr lang="sr-Latn-BA" sz="1600" dirty="0"/>
          </a:p>
          <a:p>
            <a:pPr algn="just"/>
            <a:r>
              <a:rPr lang="en-US" sz="1800" dirty="0" err="1"/>
              <a:t>Otkaz</a:t>
            </a:r>
            <a:r>
              <a:rPr lang="en-US" sz="1800" dirty="0"/>
              <a:t> ugovora o </a:t>
            </a:r>
            <a:r>
              <a:rPr lang="en-US" sz="1800" dirty="0" err="1"/>
              <a:t>radu</a:t>
            </a:r>
            <a:r>
              <a:rPr lang="sr-Latn-BA" sz="1800" dirty="0"/>
              <a:t> ako radnik </a:t>
            </a:r>
            <a:r>
              <a:rPr lang="sr-Latn-BA" sz="1800" i="1" dirty="0"/>
              <a:t>ko ne ostvaruje rezultate rada ili nema potrebna znanja i sposobnosti za obavljanje poslova na kojima radi </a:t>
            </a:r>
            <a:r>
              <a:rPr lang="en-US" sz="1800" i="1" dirty="0"/>
              <a:t>i</a:t>
            </a:r>
            <a:r>
              <a:rPr lang="sr-Latn-BA" sz="1800" i="1" dirty="0"/>
              <a:t>li</a:t>
            </a:r>
            <a:r>
              <a:rPr lang="en-US" sz="1800" i="1" dirty="0"/>
              <a:t> </a:t>
            </a:r>
            <a:r>
              <a:rPr lang="sr-Latn-BA" sz="1800" i="1" dirty="0"/>
              <a:t>ako je učinio težu povredu radne obaveze </a:t>
            </a:r>
            <a:r>
              <a:rPr lang="en-US" sz="1800" i="1" dirty="0"/>
              <a:t>i</a:t>
            </a:r>
            <a:r>
              <a:rPr lang="sr-Latn-BA" sz="1800" i="1" dirty="0"/>
              <a:t>li</a:t>
            </a:r>
            <a:r>
              <a:rPr lang="en-US" sz="1800" i="1" dirty="0"/>
              <a:t> </a:t>
            </a:r>
            <a:r>
              <a:rPr lang="sr-Latn-BA" sz="1800" i="1" dirty="0"/>
              <a:t>radne discipline</a:t>
            </a:r>
            <a:r>
              <a:rPr lang="sr-Latn-BA" sz="1800" dirty="0"/>
              <a:t>, </a:t>
            </a:r>
            <a:r>
              <a:rPr lang="en-US" sz="1800" dirty="0"/>
              <a:t> </a:t>
            </a:r>
            <a:r>
              <a:rPr lang="en-US" sz="1800" dirty="0" err="1"/>
              <a:t>poslodavac</a:t>
            </a:r>
            <a:r>
              <a:rPr lang="en-US" sz="1800" dirty="0"/>
              <a:t> </a:t>
            </a:r>
            <a:r>
              <a:rPr lang="en-US" sz="1800" dirty="0" err="1"/>
              <a:t>može</a:t>
            </a:r>
            <a:r>
              <a:rPr lang="en-US" sz="1800" dirty="0"/>
              <a:t> </a:t>
            </a:r>
            <a:r>
              <a:rPr lang="en-US" sz="1800" dirty="0" err="1"/>
              <a:t>dati</a:t>
            </a:r>
            <a:r>
              <a:rPr lang="en-US" sz="1800" dirty="0"/>
              <a:t> </a:t>
            </a:r>
            <a:r>
              <a:rPr lang="en-US" sz="1800" dirty="0" err="1"/>
              <a:t>radniku</a:t>
            </a:r>
            <a:r>
              <a:rPr lang="en-US" sz="1800" dirty="0"/>
              <a:t> </a:t>
            </a:r>
            <a:r>
              <a:rPr lang="en-US" sz="1800" b="1" dirty="0"/>
              <a:t>u </a:t>
            </a:r>
            <a:r>
              <a:rPr lang="en-US" sz="1800" b="1" dirty="0" err="1"/>
              <a:t>roku</a:t>
            </a:r>
            <a:r>
              <a:rPr lang="en-US" sz="1800" b="1" dirty="0"/>
              <a:t> od tri </a:t>
            </a:r>
            <a:r>
              <a:rPr lang="en-US" sz="1800" b="1" dirty="0" err="1"/>
              <a:t>mjeseca</a:t>
            </a:r>
            <a:r>
              <a:rPr lang="en-US" sz="1800" b="1" dirty="0"/>
              <a:t> od dana </a:t>
            </a:r>
            <a:r>
              <a:rPr lang="en-US" sz="1800" b="1" dirty="0" err="1"/>
              <a:t>saznanja</a:t>
            </a:r>
            <a:r>
              <a:rPr lang="en-US" sz="1800" b="1" dirty="0"/>
              <a:t> za </a:t>
            </a:r>
            <a:r>
              <a:rPr lang="en-US" sz="1800" b="1" dirty="0" err="1"/>
              <a:t>činjenice</a:t>
            </a:r>
            <a:r>
              <a:rPr lang="en-US" sz="1800" b="1" dirty="0"/>
              <a:t> </a:t>
            </a:r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osnov</a:t>
            </a:r>
            <a:r>
              <a:rPr lang="en-US" sz="1800" dirty="0"/>
              <a:t> za </a:t>
            </a:r>
            <a:r>
              <a:rPr lang="en-US" sz="1800" dirty="0" err="1"/>
              <a:t>davanje</a:t>
            </a:r>
            <a:r>
              <a:rPr lang="en-US" sz="1800" dirty="0"/>
              <a:t> </a:t>
            </a:r>
            <a:r>
              <a:rPr lang="en-US" sz="1800" dirty="0" err="1"/>
              <a:t>otkaza</a:t>
            </a:r>
            <a:r>
              <a:rPr lang="en-US" sz="1800" dirty="0"/>
              <a:t>, </a:t>
            </a:r>
            <a:r>
              <a:rPr lang="en-US" sz="1800" dirty="0" err="1"/>
              <a:t>odnosno</a:t>
            </a:r>
            <a:r>
              <a:rPr lang="en-US" sz="1800" dirty="0"/>
              <a:t> </a:t>
            </a:r>
            <a:r>
              <a:rPr lang="en-US" sz="1800" b="1" dirty="0"/>
              <a:t>u </a:t>
            </a:r>
            <a:r>
              <a:rPr lang="en-US" sz="1800" b="1" dirty="0" err="1"/>
              <a:t>roku</a:t>
            </a:r>
            <a:r>
              <a:rPr lang="en-US" sz="1800" b="1" dirty="0"/>
              <a:t> od </a:t>
            </a:r>
            <a:r>
              <a:rPr lang="en-US" sz="1800" b="1" dirty="0" err="1"/>
              <a:t>šest</a:t>
            </a:r>
            <a:r>
              <a:rPr lang="en-US" sz="1800" b="1" dirty="0"/>
              <a:t> </a:t>
            </a:r>
            <a:r>
              <a:rPr lang="en-US" sz="1800" b="1" dirty="0" err="1"/>
              <a:t>mjeseci</a:t>
            </a:r>
            <a:r>
              <a:rPr lang="en-US" sz="1800" b="1" dirty="0"/>
              <a:t> od dana </a:t>
            </a:r>
            <a:r>
              <a:rPr lang="en-US" sz="1800" b="1" dirty="0" err="1"/>
              <a:t>nastupanja</a:t>
            </a:r>
            <a:r>
              <a:rPr lang="en-US" sz="1800" b="1" dirty="0"/>
              <a:t> </a:t>
            </a:r>
            <a:r>
              <a:rPr lang="en-US" sz="1800" b="1" dirty="0" err="1"/>
              <a:t>činjenica</a:t>
            </a:r>
            <a:r>
              <a:rPr lang="en-US" sz="1800" b="1" dirty="0"/>
              <a:t> </a:t>
            </a:r>
            <a:r>
              <a:rPr lang="en-US" sz="1800" b="1" dirty="0" err="1"/>
              <a:t>koje</a:t>
            </a:r>
            <a:r>
              <a:rPr lang="en-US" sz="1800" b="1" dirty="0"/>
              <a:t> </a:t>
            </a:r>
            <a:r>
              <a:rPr lang="en-US" sz="1800" b="1" dirty="0" err="1"/>
              <a:t>su</a:t>
            </a:r>
            <a:r>
              <a:rPr lang="en-US" sz="1800" b="1" dirty="0"/>
              <a:t> </a:t>
            </a:r>
            <a:r>
              <a:rPr lang="en-US" sz="1800" b="1" dirty="0" err="1"/>
              <a:t>osnov</a:t>
            </a:r>
            <a:r>
              <a:rPr lang="en-US" sz="1800" b="1" dirty="0"/>
              <a:t> za </a:t>
            </a:r>
            <a:r>
              <a:rPr lang="en-US" sz="1800" b="1" dirty="0" err="1"/>
              <a:t>davanje</a:t>
            </a:r>
            <a:r>
              <a:rPr lang="en-US" sz="1800" b="1" dirty="0"/>
              <a:t> </a:t>
            </a:r>
            <a:r>
              <a:rPr lang="en-US" sz="1800" b="1" dirty="0" err="1"/>
              <a:t>otkaza</a:t>
            </a:r>
            <a:r>
              <a:rPr lang="en-US" sz="1800" b="1" dirty="0"/>
              <a:t>.</a:t>
            </a:r>
          </a:p>
          <a:p>
            <a:pPr algn="just"/>
            <a:r>
              <a:rPr lang="en-US" sz="1800" dirty="0" err="1"/>
              <a:t>Otkaz</a:t>
            </a:r>
            <a:r>
              <a:rPr lang="en-US" sz="1800" dirty="0"/>
              <a:t> ugovora o </a:t>
            </a:r>
            <a:r>
              <a:rPr lang="en-US" sz="1800" dirty="0" err="1"/>
              <a:t>radu</a:t>
            </a:r>
            <a:r>
              <a:rPr lang="en-US" sz="1800" dirty="0"/>
              <a:t> </a:t>
            </a:r>
            <a:r>
              <a:rPr lang="pl-PL" sz="1800" dirty="0"/>
              <a:t>ako je radnik </a:t>
            </a:r>
            <a:r>
              <a:rPr lang="pl-PL" sz="1800" i="1" dirty="0"/>
              <a:t>pravnosnažno osuđen za krivično djelo na radu ili u vezi sa radom</a:t>
            </a:r>
            <a:r>
              <a:rPr lang="pl-PL" sz="1800" dirty="0"/>
              <a:t>, </a:t>
            </a:r>
            <a:r>
              <a:rPr lang="en-US" sz="1800" dirty="0" err="1"/>
              <a:t>poslodavac</a:t>
            </a:r>
            <a:r>
              <a:rPr lang="en-US" sz="1800" dirty="0"/>
              <a:t> </a:t>
            </a:r>
            <a:r>
              <a:rPr lang="en-US" sz="1800" dirty="0" err="1"/>
              <a:t>može</a:t>
            </a:r>
            <a:r>
              <a:rPr lang="en-US" sz="1800" dirty="0"/>
              <a:t> </a:t>
            </a:r>
            <a:r>
              <a:rPr lang="en-US" sz="1800" dirty="0" err="1"/>
              <a:t>dati</a:t>
            </a:r>
            <a:r>
              <a:rPr lang="en-US" sz="1800" dirty="0"/>
              <a:t> </a:t>
            </a:r>
            <a:r>
              <a:rPr lang="en-US" sz="1800" dirty="0" err="1"/>
              <a:t>radniku</a:t>
            </a:r>
            <a:r>
              <a:rPr lang="en-US" sz="1800" dirty="0"/>
              <a:t> </a:t>
            </a:r>
            <a:r>
              <a:rPr lang="en-US" sz="1800" dirty="0" err="1"/>
              <a:t>najkasnije</a:t>
            </a:r>
            <a:r>
              <a:rPr lang="en-US" sz="1800" dirty="0"/>
              <a:t> </a:t>
            </a:r>
            <a:r>
              <a:rPr lang="en-US" sz="1800" u="sng" dirty="0"/>
              <a:t>u </a:t>
            </a:r>
            <a:r>
              <a:rPr lang="en-US" sz="1800" u="sng" dirty="0" err="1"/>
              <a:t>roku</a:t>
            </a:r>
            <a:r>
              <a:rPr lang="en-US" sz="1800" u="sng" dirty="0"/>
              <a:t> od 30 dana </a:t>
            </a:r>
            <a:r>
              <a:rPr lang="en-US" sz="1800" dirty="0"/>
              <a:t>od dana </a:t>
            </a:r>
            <a:r>
              <a:rPr lang="en-US" sz="1800" dirty="0" err="1"/>
              <a:t>dostavljanja</a:t>
            </a:r>
            <a:r>
              <a:rPr lang="en-US" sz="1800" dirty="0"/>
              <a:t> </a:t>
            </a:r>
            <a:r>
              <a:rPr lang="en-US" sz="1800" dirty="0" err="1"/>
              <a:t>pravosnažne</a:t>
            </a:r>
            <a:r>
              <a:rPr lang="en-US" sz="1800" dirty="0"/>
              <a:t> </a:t>
            </a:r>
            <a:r>
              <a:rPr lang="en-US" sz="1800" dirty="0" err="1"/>
              <a:t>odluke</a:t>
            </a:r>
            <a:r>
              <a:rPr lang="en-US" sz="1800" dirty="0"/>
              <a:t> </a:t>
            </a:r>
            <a:r>
              <a:rPr lang="en-US" sz="1800" dirty="0" err="1"/>
              <a:t>suda</a:t>
            </a:r>
            <a:r>
              <a:rPr lang="en-US" sz="1800" dirty="0"/>
              <a:t>.</a:t>
            </a:r>
          </a:p>
          <a:p>
            <a:pPr algn="just"/>
            <a:r>
              <a:rPr lang="en-US" sz="1800" dirty="0"/>
              <a:t> </a:t>
            </a:r>
            <a:r>
              <a:rPr lang="en-US" sz="1800" dirty="0" err="1"/>
              <a:t>Ugovor</a:t>
            </a:r>
            <a:r>
              <a:rPr lang="en-US" sz="1800" dirty="0"/>
              <a:t> o </a:t>
            </a:r>
            <a:r>
              <a:rPr lang="en-US" sz="1800" dirty="0" err="1"/>
              <a:t>radu</a:t>
            </a:r>
            <a:r>
              <a:rPr lang="en-US" sz="1800" dirty="0"/>
              <a:t> </a:t>
            </a:r>
            <a:r>
              <a:rPr lang="en-US" sz="1800" dirty="0" err="1"/>
              <a:t>otkazuje</a:t>
            </a:r>
            <a:r>
              <a:rPr lang="en-US" sz="1800" dirty="0"/>
              <a:t> se </a:t>
            </a:r>
            <a:r>
              <a:rPr lang="en-US" sz="1800" b="1" dirty="0" err="1"/>
              <a:t>rješenjem</a:t>
            </a:r>
            <a:r>
              <a:rPr lang="en-US" sz="1800" b="1" dirty="0"/>
              <a:t> u </a:t>
            </a:r>
            <a:r>
              <a:rPr lang="en-US" sz="1800" b="1" dirty="0" err="1"/>
              <a:t>pisanom</a:t>
            </a:r>
            <a:r>
              <a:rPr lang="en-US" sz="1800" b="1" dirty="0"/>
              <a:t> </a:t>
            </a:r>
            <a:r>
              <a:rPr lang="en-US" sz="1800" b="1" dirty="0" err="1"/>
              <a:t>obliku</a:t>
            </a:r>
            <a:r>
              <a:rPr lang="en-US" sz="1800" b="1" dirty="0"/>
              <a:t> </a:t>
            </a:r>
            <a:r>
              <a:rPr lang="en-US" sz="1800" b="1" dirty="0" err="1"/>
              <a:t>koje</a:t>
            </a:r>
            <a:r>
              <a:rPr lang="en-US" sz="1800" b="1" dirty="0"/>
              <a:t> mora </a:t>
            </a:r>
            <a:r>
              <a:rPr lang="en-US" sz="1800" b="1" dirty="0" err="1"/>
              <a:t>biti</a:t>
            </a:r>
            <a:r>
              <a:rPr lang="en-US" sz="1800" b="1" dirty="0"/>
              <a:t> </a:t>
            </a:r>
            <a:r>
              <a:rPr lang="en-US" sz="1800" b="1" dirty="0" err="1"/>
              <a:t>obrazloženo</a:t>
            </a:r>
            <a:r>
              <a:rPr lang="en-US" sz="1800" b="1" dirty="0"/>
              <a:t> i </a:t>
            </a:r>
            <a:r>
              <a:rPr lang="en-US" sz="1800" b="1" dirty="0" err="1"/>
              <a:t>sadržavati</a:t>
            </a:r>
            <a:r>
              <a:rPr lang="en-US" sz="1800" b="1" dirty="0"/>
              <a:t> </a:t>
            </a:r>
            <a:r>
              <a:rPr lang="en-US" sz="1800" b="1" dirty="0" err="1"/>
              <a:t>odredbe</a:t>
            </a:r>
            <a:r>
              <a:rPr lang="en-US" sz="1800" b="1" dirty="0"/>
              <a:t> o </a:t>
            </a:r>
            <a:r>
              <a:rPr lang="en-US" sz="1800" b="1" dirty="0" err="1"/>
              <a:t>pravnom</a:t>
            </a:r>
            <a:r>
              <a:rPr lang="en-US" sz="1800" b="1" dirty="0"/>
              <a:t> </a:t>
            </a:r>
            <a:r>
              <a:rPr lang="en-US" sz="1800" b="1" dirty="0" err="1"/>
              <a:t>lijeku</a:t>
            </a:r>
            <a:r>
              <a:rPr lang="en-US" sz="1800" b="1" dirty="0"/>
              <a:t>.</a:t>
            </a:r>
          </a:p>
          <a:p>
            <a:pPr algn="just"/>
            <a:r>
              <a:rPr lang="en-US" sz="1800" dirty="0" err="1"/>
              <a:t>Rješenje</a:t>
            </a:r>
            <a:r>
              <a:rPr lang="en-US" sz="1800" dirty="0"/>
              <a:t> o </a:t>
            </a:r>
            <a:r>
              <a:rPr lang="en-US" sz="1800" dirty="0" err="1"/>
              <a:t>otkazu</a:t>
            </a:r>
            <a:r>
              <a:rPr lang="en-US" sz="1800" dirty="0"/>
              <a:t> ugovora o </a:t>
            </a:r>
            <a:r>
              <a:rPr lang="en-US" sz="1800" dirty="0" err="1"/>
              <a:t>radu</a:t>
            </a:r>
            <a:r>
              <a:rPr lang="en-US" sz="1800" dirty="0"/>
              <a:t> mora da se </a:t>
            </a:r>
            <a:r>
              <a:rPr lang="en-US" sz="1800" dirty="0" err="1"/>
              <a:t>dostavi</a:t>
            </a:r>
            <a:r>
              <a:rPr lang="en-US" sz="1800" dirty="0"/>
              <a:t> </a:t>
            </a:r>
            <a:r>
              <a:rPr lang="en-US" sz="1800" dirty="0" err="1"/>
              <a:t>radniku</a:t>
            </a:r>
            <a:r>
              <a:rPr lang="en-US" sz="1800" dirty="0"/>
              <a:t> </a:t>
            </a:r>
            <a:r>
              <a:rPr lang="en-US" sz="1800" b="1" dirty="0" err="1"/>
              <a:t>lično</a:t>
            </a:r>
            <a:r>
              <a:rPr lang="en-US" sz="1800" b="1" dirty="0"/>
              <a:t>, u </a:t>
            </a:r>
            <a:r>
              <a:rPr lang="en-US" sz="1800" b="1" dirty="0" err="1"/>
              <a:t>prostorijama</a:t>
            </a:r>
            <a:r>
              <a:rPr lang="en-US" sz="1800" b="1" dirty="0"/>
              <a:t> </a:t>
            </a:r>
            <a:r>
              <a:rPr lang="en-US" sz="1800" b="1" dirty="0" err="1"/>
              <a:t>poslodavca</a:t>
            </a:r>
            <a:r>
              <a:rPr lang="en-US" sz="1800" b="1" dirty="0"/>
              <a:t>, </a:t>
            </a:r>
            <a:r>
              <a:rPr lang="en-US" sz="1800" b="1" dirty="0" err="1"/>
              <a:t>odnosno</a:t>
            </a:r>
            <a:r>
              <a:rPr lang="en-US" sz="1800" b="1" dirty="0"/>
              <a:t> </a:t>
            </a:r>
            <a:r>
              <a:rPr lang="en-US" sz="1800" b="1" dirty="0" err="1"/>
              <a:t>na</a:t>
            </a:r>
            <a:r>
              <a:rPr lang="en-US" sz="1800" b="1" dirty="0"/>
              <a:t> </a:t>
            </a:r>
            <a:r>
              <a:rPr lang="en-US" sz="1800" b="1" dirty="0" err="1"/>
              <a:t>adresu</a:t>
            </a:r>
            <a:r>
              <a:rPr lang="en-US" sz="1800" b="1" dirty="0"/>
              <a:t> </a:t>
            </a:r>
            <a:r>
              <a:rPr lang="en-US" sz="1800" b="1" dirty="0" err="1"/>
              <a:t>prebivališta</a:t>
            </a:r>
            <a:r>
              <a:rPr lang="en-US" sz="1800" b="1" dirty="0"/>
              <a:t> </a:t>
            </a:r>
            <a:r>
              <a:rPr lang="en-US" sz="1800" b="1" dirty="0" err="1"/>
              <a:t>ili</a:t>
            </a:r>
            <a:r>
              <a:rPr lang="en-US" sz="1800" b="1" dirty="0"/>
              <a:t> </a:t>
            </a:r>
            <a:r>
              <a:rPr lang="en-US" sz="1800" b="1" dirty="0" err="1"/>
              <a:t>boravišta</a:t>
            </a:r>
            <a:r>
              <a:rPr lang="en-US" sz="1800" b="1" dirty="0"/>
              <a:t> </a:t>
            </a:r>
            <a:r>
              <a:rPr lang="en-US" sz="1800" b="1" dirty="0" err="1"/>
              <a:t>radnika</a:t>
            </a:r>
            <a:r>
              <a:rPr lang="en-US" sz="1800" dirty="0"/>
              <a:t>. </a:t>
            </a:r>
            <a:r>
              <a:rPr lang="en-US" sz="1800" dirty="0" err="1"/>
              <a:t>Ako</a:t>
            </a:r>
            <a:r>
              <a:rPr lang="en-US" sz="1800" dirty="0"/>
              <a:t> </a:t>
            </a:r>
            <a:r>
              <a:rPr lang="en-US" sz="1800" dirty="0" err="1"/>
              <a:t>poslodavac</a:t>
            </a:r>
            <a:r>
              <a:rPr lang="en-US" sz="1800" dirty="0"/>
              <a:t> </a:t>
            </a:r>
            <a:r>
              <a:rPr lang="en-US" sz="1800" dirty="0" err="1"/>
              <a:t>radniku</a:t>
            </a:r>
            <a:r>
              <a:rPr lang="en-US" sz="1800" dirty="0"/>
              <a:t> </a:t>
            </a:r>
            <a:r>
              <a:rPr lang="en-US" sz="1800" dirty="0" err="1"/>
              <a:t>nije</a:t>
            </a:r>
            <a:r>
              <a:rPr lang="en-US" sz="1800" dirty="0"/>
              <a:t> </a:t>
            </a:r>
            <a:r>
              <a:rPr lang="en-US" sz="1800" dirty="0" err="1"/>
              <a:t>mogao</a:t>
            </a:r>
            <a:r>
              <a:rPr lang="en-US" sz="1800" dirty="0"/>
              <a:t> da </a:t>
            </a:r>
            <a:r>
              <a:rPr lang="en-US" sz="1800" dirty="0" err="1"/>
              <a:t>dostavi</a:t>
            </a:r>
            <a:r>
              <a:rPr lang="en-US" sz="1800" dirty="0"/>
              <a:t> </a:t>
            </a:r>
            <a:r>
              <a:rPr lang="en-US" sz="1800" dirty="0" err="1"/>
              <a:t>rješenje</a:t>
            </a:r>
            <a:r>
              <a:rPr lang="en-US" sz="1800" dirty="0"/>
              <a:t> o </a:t>
            </a:r>
            <a:r>
              <a:rPr lang="en-US" sz="1800" dirty="0" err="1"/>
              <a:t>otkazu</a:t>
            </a:r>
            <a:r>
              <a:rPr lang="en-US" sz="1800" dirty="0"/>
              <a:t> ugovora o </a:t>
            </a:r>
            <a:r>
              <a:rPr lang="en-US" sz="1800" dirty="0" err="1"/>
              <a:t>radu</a:t>
            </a:r>
            <a:r>
              <a:rPr lang="en-US" sz="1800" dirty="0"/>
              <a:t>, </a:t>
            </a:r>
            <a:r>
              <a:rPr lang="en-US" sz="1800" dirty="0" err="1"/>
              <a:t>dužan</a:t>
            </a:r>
            <a:r>
              <a:rPr lang="en-US" sz="1800" dirty="0"/>
              <a:t> je da o tome </a:t>
            </a:r>
            <a:r>
              <a:rPr lang="en-US" sz="1800" dirty="0" err="1"/>
              <a:t>sačini</a:t>
            </a:r>
            <a:r>
              <a:rPr lang="en-US" sz="1800" dirty="0"/>
              <a:t> </a:t>
            </a:r>
            <a:r>
              <a:rPr lang="en-US" sz="1800" b="1" dirty="0" err="1"/>
              <a:t>pismenu</a:t>
            </a:r>
            <a:r>
              <a:rPr lang="en-US" sz="1800" b="1" dirty="0"/>
              <a:t> </a:t>
            </a:r>
            <a:r>
              <a:rPr lang="en-US" sz="1800" b="1" dirty="0" err="1"/>
              <a:t>zabilješku</a:t>
            </a:r>
            <a:r>
              <a:rPr lang="en-US" sz="1800" b="1" dirty="0"/>
              <a:t> i </a:t>
            </a:r>
            <a:r>
              <a:rPr lang="en-US" sz="1800" b="1" dirty="0" err="1"/>
              <a:t>rješenje</a:t>
            </a:r>
            <a:r>
              <a:rPr lang="en-US" sz="1800" b="1" dirty="0"/>
              <a:t> o </a:t>
            </a:r>
            <a:r>
              <a:rPr lang="en-US" sz="1800" b="1" dirty="0" err="1"/>
              <a:t>otkazu</a:t>
            </a:r>
            <a:r>
              <a:rPr lang="en-US" sz="1800" b="1" dirty="0"/>
              <a:t> </a:t>
            </a:r>
            <a:r>
              <a:rPr lang="en-US" sz="1800" b="1" dirty="0" err="1"/>
              <a:t>istakne</a:t>
            </a:r>
            <a:r>
              <a:rPr lang="en-US" sz="1800" b="1" dirty="0"/>
              <a:t> </a:t>
            </a:r>
            <a:r>
              <a:rPr lang="en-US" sz="1800" b="1" dirty="0" err="1"/>
              <a:t>na</a:t>
            </a:r>
            <a:r>
              <a:rPr lang="en-US" sz="1800" b="1" dirty="0"/>
              <a:t> </a:t>
            </a:r>
            <a:r>
              <a:rPr lang="en-US" sz="1800" b="1" dirty="0" err="1"/>
              <a:t>oglasnoj</a:t>
            </a:r>
            <a:r>
              <a:rPr lang="en-US" sz="1800" b="1" dirty="0"/>
              <a:t> </a:t>
            </a:r>
            <a:r>
              <a:rPr lang="en-US" sz="1800" b="1" dirty="0" err="1"/>
              <a:t>tabli</a:t>
            </a:r>
            <a:r>
              <a:rPr lang="en-US" sz="1800" b="1" dirty="0"/>
              <a:t> </a:t>
            </a:r>
            <a:r>
              <a:rPr lang="en-US" sz="1800" b="1" dirty="0" err="1"/>
              <a:t>poslodavca</a:t>
            </a:r>
            <a:r>
              <a:rPr lang="en-US" sz="1800" dirty="0"/>
              <a:t>. Po </a:t>
            </a:r>
            <a:r>
              <a:rPr lang="en-US" sz="1800" u="sng" dirty="0" err="1"/>
              <a:t>isteku</a:t>
            </a:r>
            <a:r>
              <a:rPr lang="en-US" sz="1800" u="sng" dirty="0"/>
              <a:t> </a:t>
            </a:r>
            <a:r>
              <a:rPr lang="en-US" sz="1800" u="sng" dirty="0" err="1"/>
              <a:t>osam</a:t>
            </a:r>
            <a:r>
              <a:rPr lang="en-US" sz="1800" u="sng" dirty="0"/>
              <a:t> dana od dana </a:t>
            </a:r>
            <a:r>
              <a:rPr lang="en-US" sz="1800" u="sng" dirty="0" err="1"/>
              <a:t>isticanja</a:t>
            </a:r>
            <a:r>
              <a:rPr lang="en-US" sz="1800" u="sng" dirty="0"/>
              <a:t> </a:t>
            </a:r>
            <a:r>
              <a:rPr lang="en-US" sz="1800" u="sng" dirty="0" err="1"/>
              <a:t>odluke</a:t>
            </a:r>
            <a:r>
              <a:rPr lang="en-US" sz="1800" u="sng" dirty="0"/>
              <a:t> </a:t>
            </a:r>
            <a:r>
              <a:rPr lang="en-US" sz="1800" u="sng" dirty="0" err="1"/>
              <a:t>na</a:t>
            </a:r>
            <a:r>
              <a:rPr lang="en-US" sz="1800" u="sng" dirty="0"/>
              <a:t> </a:t>
            </a:r>
            <a:r>
              <a:rPr lang="en-US" sz="1800" u="sng" dirty="0" err="1"/>
              <a:t>oglasnoj</a:t>
            </a:r>
            <a:r>
              <a:rPr lang="en-US" sz="1800" u="sng" dirty="0"/>
              <a:t> </a:t>
            </a:r>
            <a:r>
              <a:rPr lang="en-US" sz="1800" u="sng" dirty="0" err="1"/>
              <a:t>tabli</a:t>
            </a:r>
            <a:r>
              <a:rPr lang="en-US" sz="1800" u="sng" dirty="0"/>
              <a:t> </a:t>
            </a:r>
            <a:r>
              <a:rPr lang="en-US" sz="1800" dirty="0" err="1"/>
              <a:t>smatra</a:t>
            </a:r>
            <a:r>
              <a:rPr lang="en-US" sz="1800" dirty="0"/>
              <a:t> se da je </a:t>
            </a:r>
            <a:r>
              <a:rPr lang="en-US" sz="1800" dirty="0" err="1"/>
              <a:t>dostavljanje</a:t>
            </a:r>
            <a:r>
              <a:rPr lang="en-US" sz="1800" dirty="0"/>
              <a:t> </a:t>
            </a:r>
            <a:r>
              <a:rPr lang="en-US" sz="1800" dirty="0" err="1"/>
              <a:t>izvršeno</a:t>
            </a:r>
            <a:r>
              <a:rPr lang="en-US" sz="1800" b="1" dirty="0"/>
              <a:t>.</a:t>
            </a:r>
            <a:r>
              <a:rPr lang="sr-Latn-BA" sz="1800" b="1" dirty="0"/>
              <a:t> </a:t>
            </a:r>
            <a:r>
              <a:rPr lang="en-US" sz="1800" b="1" dirty="0" err="1"/>
              <a:t>Radniku</a:t>
            </a:r>
            <a:r>
              <a:rPr lang="en-US" sz="1800" b="1" dirty="0"/>
              <a:t> </a:t>
            </a:r>
            <a:r>
              <a:rPr lang="en-US" sz="1800" b="1" dirty="0" err="1"/>
              <a:t>prestaje</a:t>
            </a:r>
            <a:r>
              <a:rPr lang="en-US" sz="1800" b="1" dirty="0"/>
              <a:t> </a:t>
            </a:r>
            <a:r>
              <a:rPr lang="en-US" sz="1800" b="1" dirty="0" err="1"/>
              <a:t>radni</a:t>
            </a:r>
            <a:r>
              <a:rPr lang="en-US" sz="1800" b="1" dirty="0"/>
              <a:t> </a:t>
            </a:r>
            <a:r>
              <a:rPr lang="en-US" sz="1800" b="1" dirty="0" err="1"/>
              <a:t>odnos</a:t>
            </a:r>
            <a:r>
              <a:rPr lang="en-US" sz="1800" b="1" dirty="0"/>
              <a:t> </a:t>
            </a:r>
            <a:r>
              <a:rPr lang="en-US" sz="1800" b="1" dirty="0" err="1"/>
              <a:t>danom</a:t>
            </a:r>
            <a:r>
              <a:rPr lang="en-US" sz="1800" b="1" dirty="0"/>
              <a:t> </a:t>
            </a:r>
            <a:r>
              <a:rPr lang="en-US" sz="1800" b="1" dirty="0" err="1"/>
              <a:t>dostavljanja</a:t>
            </a:r>
            <a:r>
              <a:rPr lang="en-US" sz="1800" b="1" dirty="0"/>
              <a:t> </a:t>
            </a:r>
            <a:r>
              <a:rPr lang="en-US" sz="1800" b="1" dirty="0" err="1"/>
              <a:t>rješenja</a:t>
            </a:r>
            <a:r>
              <a:rPr lang="en-US" sz="1800" b="1" dirty="0"/>
              <a:t> o </a:t>
            </a:r>
            <a:r>
              <a:rPr lang="en-US" sz="1800" b="1" dirty="0" err="1"/>
              <a:t>otkazu</a:t>
            </a:r>
            <a:r>
              <a:rPr lang="en-US" sz="1800" dirty="0"/>
              <a:t>, </a:t>
            </a:r>
            <a:r>
              <a:rPr lang="en-US" sz="1800" dirty="0" err="1"/>
              <a:t>osim</a:t>
            </a:r>
            <a:r>
              <a:rPr lang="en-US" sz="1800" dirty="0"/>
              <a:t> </a:t>
            </a:r>
            <a:r>
              <a:rPr lang="en-US" sz="1800" dirty="0" err="1"/>
              <a:t>ako</a:t>
            </a:r>
            <a:r>
              <a:rPr lang="en-US" sz="1800" dirty="0"/>
              <a:t> </a:t>
            </a:r>
            <a:r>
              <a:rPr lang="en-US" sz="1800" dirty="0" err="1"/>
              <a:t>ovim</a:t>
            </a:r>
            <a:r>
              <a:rPr lang="en-US" sz="1800" dirty="0"/>
              <a:t> </a:t>
            </a:r>
            <a:r>
              <a:rPr lang="en-US" sz="1800" dirty="0" err="1"/>
              <a:t>zakonom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samim</a:t>
            </a:r>
            <a:r>
              <a:rPr lang="en-US" sz="1800" dirty="0"/>
              <a:t> </a:t>
            </a:r>
            <a:r>
              <a:rPr lang="en-US" sz="1800" dirty="0" err="1"/>
              <a:t>rješenjem</a:t>
            </a:r>
            <a:r>
              <a:rPr lang="en-US" sz="1800" dirty="0"/>
              <a:t> </a:t>
            </a:r>
            <a:r>
              <a:rPr lang="en-US" sz="1800" dirty="0" err="1"/>
              <a:t>nije</a:t>
            </a:r>
            <a:r>
              <a:rPr lang="en-US" sz="1800" dirty="0"/>
              <a:t> </a:t>
            </a:r>
            <a:r>
              <a:rPr lang="en-US" sz="1800" dirty="0" err="1"/>
              <a:t>određen</a:t>
            </a:r>
            <a:r>
              <a:rPr lang="en-US" sz="1800" dirty="0"/>
              <a:t> </a:t>
            </a:r>
            <a:r>
              <a:rPr lang="en-US" sz="1800" dirty="0" err="1"/>
              <a:t>drugi</a:t>
            </a:r>
            <a:r>
              <a:rPr lang="en-US" sz="1800" dirty="0"/>
              <a:t> </a:t>
            </a:r>
            <a:r>
              <a:rPr lang="en-US" sz="1800" dirty="0" err="1"/>
              <a:t>rok</a:t>
            </a:r>
            <a:r>
              <a:rPr lang="en-US" sz="1800" dirty="0"/>
              <a:t>.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60459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60D19-8752-7951-3803-F6C60B479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489" y="2901142"/>
            <a:ext cx="7886700" cy="3241358"/>
          </a:xfrm>
        </p:spPr>
        <p:txBody>
          <a:bodyPr>
            <a:normAutofit/>
          </a:bodyPr>
          <a:lstStyle/>
          <a:p>
            <a:pPr algn="ctr"/>
            <a:r>
              <a:rPr lang="pl-PL" sz="4000" b="1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Prava i obaveze poslodavca i prava i obaveze radnika</a:t>
            </a:r>
            <a:endParaRPr lang="en-US" sz="40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62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509" y="1022466"/>
            <a:ext cx="8182841" cy="947650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>
                <a:latin typeface="+mn-lt"/>
              </a:rPr>
              <a:t>Pravne posljedice nezakonitog otkaza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076" y="2111433"/>
            <a:ext cx="8008274" cy="441405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nadležni</a:t>
            </a:r>
            <a:r>
              <a:rPr lang="en-US" dirty="0"/>
              <a:t> </a:t>
            </a:r>
            <a:r>
              <a:rPr lang="en-US" dirty="0" err="1"/>
              <a:t>sud</a:t>
            </a:r>
            <a:r>
              <a:rPr lang="en-US" dirty="0"/>
              <a:t>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da je </a:t>
            </a:r>
            <a:r>
              <a:rPr lang="en-US" dirty="0" err="1"/>
              <a:t>radniku</a:t>
            </a:r>
            <a:r>
              <a:rPr lang="en-US" dirty="0"/>
              <a:t> </a:t>
            </a:r>
            <a:r>
              <a:rPr lang="en-US" dirty="0" err="1"/>
              <a:t>prestao</a:t>
            </a:r>
            <a:r>
              <a:rPr lang="en-US" dirty="0"/>
              <a:t> </a:t>
            </a:r>
            <a:r>
              <a:rPr lang="en-US" dirty="0" err="1"/>
              <a:t>radni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b="1" dirty="0"/>
              <a:t>bez </a:t>
            </a:r>
            <a:r>
              <a:rPr lang="en-US" b="1" dirty="0" err="1"/>
              <a:t>pravnog</a:t>
            </a:r>
            <a:r>
              <a:rPr lang="en-US" b="1" dirty="0"/>
              <a:t> </a:t>
            </a:r>
            <a:r>
              <a:rPr lang="en-US" b="1" dirty="0" err="1"/>
              <a:t>osnova</a:t>
            </a:r>
            <a:r>
              <a:rPr lang="en-US" dirty="0"/>
              <a:t>, a </a:t>
            </a:r>
            <a:r>
              <a:rPr lang="en-US" dirty="0" err="1"/>
              <a:t>radnik</a:t>
            </a:r>
            <a:r>
              <a:rPr lang="en-US" dirty="0"/>
              <a:t> ne </a:t>
            </a:r>
            <a:r>
              <a:rPr lang="en-US" dirty="0" err="1"/>
              <a:t>zahtijeva</a:t>
            </a:r>
            <a:r>
              <a:rPr lang="en-US" dirty="0"/>
              <a:t> da se </a:t>
            </a:r>
            <a:r>
              <a:rPr lang="en-US" dirty="0" err="1"/>
              <a:t>vrati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rad, </a:t>
            </a:r>
            <a:r>
              <a:rPr lang="en-US" dirty="0" err="1"/>
              <a:t>sud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radnika</a:t>
            </a:r>
            <a:r>
              <a:rPr lang="en-US" dirty="0"/>
              <a:t>, </a:t>
            </a:r>
            <a:r>
              <a:rPr lang="en-US" dirty="0" err="1"/>
              <a:t>obavezati</a:t>
            </a:r>
            <a:r>
              <a:rPr lang="en-US" dirty="0"/>
              <a:t> </a:t>
            </a:r>
            <a:r>
              <a:rPr lang="en-US" dirty="0" err="1"/>
              <a:t>poslodavca</a:t>
            </a:r>
            <a:r>
              <a:rPr lang="en-US" dirty="0"/>
              <a:t> da </a:t>
            </a:r>
            <a:r>
              <a:rPr lang="en-US" dirty="0" err="1"/>
              <a:t>radniku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isplati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naknadu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štete</a:t>
            </a:r>
            <a:r>
              <a:rPr lang="en-US" dirty="0">
                <a:solidFill>
                  <a:srgbClr val="FF0000"/>
                </a:solidFill>
              </a:rPr>
              <a:t> u </a:t>
            </a:r>
            <a:r>
              <a:rPr lang="en-US" dirty="0" err="1">
                <a:solidFill>
                  <a:srgbClr val="FF0000"/>
                </a:solidFill>
              </a:rPr>
              <a:t>iznosu</a:t>
            </a:r>
            <a:r>
              <a:rPr lang="en-US" dirty="0">
                <a:solidFill>
                  <a:srgbClr val="FF0000"/>
                </a:solidFill>
              </a:rPr>
              <a:t> od </a:t>
            </a:r>
            <a:r>
              <a:rPr lang="en-US" dirty="0" err="1">
                <a:solidFill>
                  <a:srgbClr val="FF0000"/>
                </a:solidFill>
              </a:rPr>
              <a:t>najviše</a:t>
            </a:r>
            <a:r>
              <a:rPr lang="en-US" dirty="0">
                <a:solidFill>
                  <a:srgbClr val="FF0000"/>
                </a:solidFill>
              </a:rPr>
              <a:t> 12 </a:t>
            </a:r>
            <a:r>
              <a:rPr lang="en-US" dirty="0" err="1">
                <a:solidFill>
                  <a:srgbClr val="FF0000"/>
                </a:solidFill>
              </a:rPr>
              <a:t>plata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radnika</a:t>
            </a:r>
            <a:r>
              <a:rPr lang="en-US" b="1" dirty="0"/>
              <a:t>,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provedenog</a:t>
            </a:r>
            <a:r>
              <a:rPr lang="en-US" dirty="0"/>
              <a:t> u </a:t>
            </a:r>
            <a:r>
              <a:rPr lang="en-US" dirty="0" err="1"/>
              <a:t>radnom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poslodavca</a:t>
            </a:r>
            <a:r>
              <a:rPr lang="en-US" dirty="0"/>
              <a:t>,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radnika</a:t>
            </a:r>
            <a:r>
              <a:rPr lang="en-US" dirty="0"/>
              <a:t> i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izdržavanih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porodice</a:t>
            </a:r>
            <a:r>
              <a:rPr lang="en-US" dirty="0"/>
              <a:t>, a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detaljnije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kolektivnim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.</a:t>
            </a:r>
            <a:endParaRPr lang="sr-Latn-BA" dirty="0"/>
          </a:p>
          <a:p>
            <a:pPr algn="just"/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sud</a:t>
            </a:r>
            <a:r>
              <a:rPr lang="en-US" b="1" dirty="0"/>
              <a:t> u </a:t>
            </a:r>
            <a:r>
              <a:rPr lang="en-US" b="1" dirty="0" err="1"/>
              <a:t>toku</a:t>
            </a:r>
            <a:r>
              <a:rPr lang="en-US" b="1" dirty="0"/>
              <a:t> </a:t>
            </a:r>
            <a:r>
              <a:rPr lang="en-US" b="1" dirty="0" err="1"/>
              <a:t>postupka</a:t>
            </a:r>
            <a:r>
              <a:rPr lang="en-US" b="1" dirty="0"/>
              <a:t> </a:t>
            </a:r>
            <a:r>
              <a:rPr lang="en-US" b="1" dirty="0" err="1"/>
              <a:t>utvrdi</a:t>
            </a:r>
            <a:r>
              <a:rPr lang="en-US" b="1" dirty="0"/>
              <a:t> da je </a:t>
            </a:r>
            <a:r>
              <a:rPr lang="en-US" b="1" dirty="0" err="1"/>
              <a:t>postojao</a:t>
            </a:r>
            <a:r>
              <a:rPr lang="en-US" b="1" dirty="0"/>
              <a:t> </a:t>
            </a:r>
            <a:r>
              <a:rPr lang="en-US" b="1" dirty="0" err="1"/>
              <a:t>osnov</a:t>
            </a:r>
            <a:r>
              <a:rPr lang="en-US" b="1" dirty="0"/>
              <a:t> za </a:t>
            </a:r>
            <a:r>
              <a:rPr lang="en-US" b="1" dirty="0" err="1"/>
              <a:t>prestanak</a:t>
            </a:r>
            <a:r>
              <a:rPr lang="en-US" b="1" dirty="0"/>
              <a:t> </a:t>
            </a:r>
            <a:r>
              <a:rPr lang="en-US" b="1" dirty="0" err="1"/>
              <a:t>radnog</a:t>
            </a:r>
            <a:r>
              <a:rPr lang="en-US" b="1" dirty="0"/>
              <a:t> </a:t>
            </a:r>
            <a:r>
              <a:rPr lang="en-US" b="1" dirty="0" err="1"/>
              <a:t>odnosa</a:t>
            </a:r>
            <a:r>
              <a:rPr lang="en-US" b="1" dirty="0"/>
              <a:t>, </a:t>
            </a:r>
            <a:r>
              <a:rPr lang="en-US" b="1" dirty="0" err="1"/>
              <a:t>ali</a:t>
            </a:r>
            <a:r>
              <a:rPr lang="en-US" b="1" dirty="0"/>
              <a:t> da je </a:t>
            </a:r>
            <a:r>
              <a:rPr lang="en-US" b="1" dirty="0" err="1"/>
              <a:t>poslodavac</a:t>
            </a:r>
            <a:r>
              <a:rPr lang="en-US" b="1" dirty="0"/>
              <a:t> </a:t>
            </a:r>
            <a:r>
              <a:rPr lang="en-US" b="1" dirty="0" err="1"/>
              <a:t>postupio</a:t>
            </a:r>
            <a:r>
              <a:rPr lang="en-US" b="1" dirty="0"/>
              <a:t> </a:t>
            </a:r>
            <a:r>
              <a:rPr lang="en-US" b="1" dirty="0" err="1"/>
              <a:t>suprotno</a:t>
            </a:r>
            <a:r>
              <a:rPr lang="en-US" b="1" dirty="0"/>
              <a:t> </a:t>
            </a:r>
            <a:r>
              <a:rPr lang="en-US" b="1" dirty="0" err="1"/>
              <a:t>odredbama</a:t>
            </a:r>
            <a:r>
              <a:rPr lang="en-US" b="1" dirty="0"/>
              <a:t> </a:t>
            </a:r>
            <a:r>
              <a:rPr lang="en-US" b="1" dirty="0" err="1"/>
              <a:t>zakona</a:t>
            </a:r>
            <a:r>
              <a:rPr lang="en-US" b="1" dirty="0"/>
              <a:t> </a:t>
            </a:r>
            <a:r>
              <a:rPr lang="en-US" b="1" dirty="0" err="1"/>
              <a:t>kojima</a:t>
            </a:r>
            <a:r>
              <a:rPr lang="en-US" b="1" dirty="0"/>
              <a:t> je </a:t>
            </a:r>
            <a:r>
              <a:rPr lang="en-US" b="1" dirty="0" err="1"/>
              <a:t>propisan</a:t>
            </a:r>
            <a:r>
              <a:rPr lang="en-US" b="1" dirty="0"/>
              <a:t> </a:t>
            </a:r>
            <a:r>
              <a:rPr lang="en-US" b="1" dirty="0" err="1"/>
              <a:t>postupak</a:t>
            </a:r>
            <a:r>
              <a:rPr lang="en-US" b="1" dirty="0"/>
              <a:t> za </a:t>
            </a:r>
            <a:r>
              <a:rPr lang="en-US" b="1" dirty="0" err="1"/>
              <a:t>prestanak</a:t>
            </a:r>
            <a:r>
              <a:rPr lang="en-US" b="1" dirty="0"/>
              <a:t> </a:t>
            </a:r>
            <a:r>
              <a:rPr lang="en-US" b="1" dirty="0" err="1"/>
              <a:t>radnog</a:t>
            </a:r>
            <a:r>
              <a:rPr lang="en-US" b="1" dirty="0"/>
              <a:t> </a:t>
            </a:r>
            <a:r>
              <a:rPr lang="en-US" b="1" dirty="0" err="1"/>
              <a:t>odnosa</a:t>
            </a:r>
            <a:r>
              <a:rPr lang="en-US" dirty="0"/>
              <a:t>, </a:t>
            </a:r>
            <a:r>
              <a:rPr lang="en-US" dirty="0" err="1"/>
              <a:t>sud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odbiti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radnika</a:t>
            </a:r>
            <a:r>
              <a:rPr lang="en-US" dirty="0"/>
              <a:t> za </a:t>
            </a:r>
            <a:r>
              <a:rPr lang="en-US" dirty="0" err="1"/>
              <a:t>vraćanje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rad, a </a:t>
            </a:r>
            <a:r>
              <a:rPr lang="en-US" dirty="0" err="1">
                <a:solidFill>
                  <a:srgbClr val="FF0000"/>
                </a:solidFill>
              </a:rPr>
              <a:t>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ime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naknade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štete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radniku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će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dosuditi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iznos</a:t>
            </a:r>
            <a:r>
              <a:rPr lang="en-US" dirty="0">
                <a:solidFill>
                  <a:srgbClr val="FF0000"/>
                </a:solidFill>
              </a:rPr>
              <a:t> do </a:t>
            </a:r>
            <a:r>
              <a:rPr lang="en-US" dirty="0" err="1">
                <a:solidFill>
                  <a:srgbClr val="FF0000"/>
                </a:solidFill>
              </a:rPr>
              <a:t>šest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plata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radnika</a:t>
            </a:r>
            <a:r>
              <a:rPr lang="en-US" dirty="0">
                <a:solidFill>
                  <a:srgbClr val="FF0000"/>
                </a:solidFill>
              </a:rPr>
              <a:t>.</a:t>
            </a:r>
            <a:endParaRPr lang="en-US" dirty="0"/>
          </a:p>
          <a:p>
            <a:pPr algn="just"/>
            <a:r>
              <a:rPr lang="sr-Latn-BA" dirty="0"/>
              <a:t>Gore navedenim odukama 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/>
              <a:t>  </a:t>
            </a:r>
            <a:r>
              <a:rPr lang="en-US" dirty="0" err="1"/>
              <a:t>utvrđuje</a:t>
            </a:r>
            <a:r>
              <a:rPr lang="en-US" dirty="0"/>
              <a:t> se datum </a:t>
            </a:r>
            <a:r>
              <a:rPr lang="en-US" dirty="0" err="1"/>
              <a:t>prestanka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09284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B73D0-37BC-D161-D1A0-B47314A7C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881148"/>
            <a:ext cx="7886700" cy="822961"/>
          </a:xfrm>
        </p:spPr>
        <p:txBody>
          <a:bodyPr/>
          <a:lstStyle/>
          <a:p>
            <a:pPr algn="ctr"/>
            <a:r>
              <a:rPr lang="sr-Latn-BA" b="1" dirty="0">
                <a:latin typeface="+mn-lt"/>
              </a:rPr>
              <a:t>Otkazni rok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30838-0D69-2F41-DC38-431F0E986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131" y="2006599"/>
            <a:ext cx="8470669" cy="4651895"/>
          </a:xfrm>
        </p:spPr>
        <p:txBody>
          <a:bodyPr>
            <a:normAutofit/>
          </a:bodyPr>
          <a:lstStyle/>
          <a:p>
            <a:pPr algn="just"/>
            <a:r>
              <a:rPr lang="en-US" sz="2000" b="1" i="0" dirty="0" err="1">
                <a:effectLst/>
                <a:latin typeface="Colibri body"/>
              </a:rPr>
              <a:t>Kod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prestanka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radnog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odnosa</a:t>
            </a:r>
            <a:r>
              <a:rPr lang="en-US" sz="2000" b="1" i="0" dirty="0">
                <a:effectLst/>
                <a:latin typeface="Colibri body"/>
              </a:rPr>
              <a:t>, </a:t>
            </a:r>
            <a:r>
              <a:rPr lang="en-US" sz="2000" b="1" i="0" dirty="0" err="1">
                <a:effectLst/>
                <a:latin typeface="Colibri body"/>
              </a:rPr>
              <a:t>radnik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ima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pravo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na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otkazni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rok</a:t>
            </a:r>
            <a:r>
              <a:rPr lang="en-US" sz="2000" b="0" i="0" dirty="0">
                <a:effectLst/>
                <a:latin typeface="Colibri body"/>
              </a:rPr>
              <a:t>, </a:t>
            </a:r>
            <a:r>
              <a:rPr lang="en-US" sz="2000" b="0" i="0" dirty="0" err="1">
                <a:effectLst/>
                <a:latin typeface="Colibri body"/>
              </a:rPr>
              <a:t>osim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ako</a:t>
            </a:r>
            <a:r>
              <a:rPr lang="en-US" sz="2000" b="0" i="0" dirty="0">
                <a:effectLst/>
                <a:latin typeface="Colibri body"/>
              </a:rPr>
              <a:t> mu </a:t>
            </a:r>
            <a:r>
              <a:rPr lang="en-US" sz="2000" b="0" i="0" dirty="0" err="1">
                <a:effectLst/>
                <a:latin typeface="Colibri body"/>
              </a:rPr>
              <a:t>prestaje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radni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odnos</a:t>
            </a:r>
            <a:r>
              <a:rPr lang="en-US" sz="2000" b="0" i="0" dirty="0">
                <a:effectLst/>
                <a:latin typeface="Colibri body"/>
              </a:rPr>
              <a:t> u </a:t>
            </a:r>
            <a:r>
              <a:rPr lang="en-US" sz="2000" b="0" i="0" dirty="0" err="1">
                <a:effectLst/>
                <a:latin typeface="Colibri body"/>
              </a:rPr>
              <a:t>slučajevima</a:t>
            </a:r>
            <a:r>
              <a:rPr lang="sr-Latn-BA" sz="2000" b="0" i="0" dirty="0">
                <a:effectLst/>
                <a:latin typeface="Colibri body"/>
              </a:rPr>
              <a:t> opravdanog razloga za otkaz ugovora o radu 1) </a:t>
            </a:r>
            <a:r>
              <a:rPr lang="pl-PL" sz="2000" dirty="0">
                <a:latin typeface="Colibri body"/>
              </a:rPr>
              <a:t>ako je pravnosnažno osuđen za krivično djelo na radu ili u vezi sa radom ili 2) ako se ne vrati na rad kod poslodavca u roku od pet dana od dana isteka roka mirovanja radnog odnosa iz člana 94. Zakona o radu, odnosno neplaćenog odsustva iz člana 93. Zakona o radu; 3) ako je učinio težu povredu radne obaveze ili 4) radne discipline. </a:t>
            </a:r>
            <a:endParaRPr lang="sr-Latn-BA" sz="2000" b="0" i="0" dirty="0">
              <a:effectLst/>
              <a:latin typeface="Colibri body"/>
            </a:endParaRPr>
          </a:p>
          <a:p>
            <a:pPr algn="just"/>
            <a:r>
              <a:rPr lang="en-US" sz="2000" b="0" i="0" dirty="0" err="1">
                <a:effectLst/>
                <a:latin typeface="Colibri body"/>
              </a:rPr>
              <a:t>Otkazni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rok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1" i="0" dirty="0">
                <a:effectLst/>
                <a:latin typeface="Colibri body"/>
              </a:rPr>
              <a:t>ne </a:t>
            </a:r>
            <a:r>
              <a:rPr lang="en-US" sz="2000" b="1" i="0" dirty="0" err="1">
                <a:effectLst/>
                <a:latin typeface="Colibri body"/>
              </a:rPr>
              <a:t>može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biti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kraći</a:t>
            </a:r>
            <a:r>
              <a:rPr lang="en-US" sz="2000" b="1" i="0" dirty="0">
                <a:effectLst/>
                <a:latin typeface="Colibri body"/>
              </a:rPr>
              <a:t> od 15 </a:t>
            </a:r>
            <a:r>
              <a:rPr lang="en-US" sz="2000" b="1" i="0" dirty="0" err="1">
                <a:effectLst/>
                <a:latin typeface="Colibri body"/>
              </a:rPr>
              <a:t>kalendarskih</a:t>
            </a:r>
            <a:r>
              <a:rPr lang="en-US" sz="2000" b="1" i="0" dirty="0">
                <a:effectLst/>
                <a:latin typeface="Colibri body"/>
              </a:rPr>
              <a:t> dana </a:t>
            </a:r>
            <a:r>
              <a:rPr lang="en-US" sz="2000" b="0" i="0" dirty="0" err="1">
                <a:effectLst/>
                <a:latin typeface="Colibri body"/>
              </a:rPr>
              <a:t>ako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otkaz</a:t>
            </a:r>
            <a:r>
              <a:rPr lang="en-US" sz="2000" b="0" i="0" dirty="0">
                <a:effectLst/>
                <a:latin typeface="Colibri body"/>
              </a:rPr>
              <a:t> ugovora o </a:t>
            </a:r>
            <a:r>
              <a:rPr lang="en-US" sz="2000" b="0" i="0" dirty="0" err="1">
                <a:effectLst/>
                <a:latin typeface="Colibri body"/>
              </a:rPr>
              <a:t>radu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daje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radnik</a:t>
            </a:r>
            <a:r>
              <a:rPr lang="en-US" sz="2000" b="0" i="0" dirty="0">
                <a:effectLst/>
                <a:latin typeface="Colibri body"/>
              </a:rPr>
              <a:t>, </a:t>
            </a:r>
            <a:r>
              <a:rPr lang="en-US" sz="2000" b="0" i="0" dirty="0" err="1">
                <a:effectLst/>
                <a:latin typeface="Colibri body"/>
              </a:rPr>
              <a:t>osim</a:t>
            </a:r>
            <a:r>
              <a:rPr lang="en-US" sz="2000" b="0" i="0" dirty="0">
                <a:effectLst/>
                <a:latin typeface="Colibri body"/>
              </a:rPr>
              <a:t> u </a:t>
            </a:r>
            <a:r>
              <a:rPr lang="en-US" sz="2000" b="0" i="0" dirty="0" err="1">
                <a:effectLst/>
                <a:latin typeface="Colibri body"/>
              </a:rPr>
              <a:t>slučaju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iz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člana</a:t>
            </a:r>
            <a:r>
              <a:rPr lang="en-US" sz="2000" b="0" i="0" dirty="0">
                <a:effectLst/>
                <a:latin typeface="Colibri body"/>
              </a:rPr>
              <a:t> 171. </a:t>
            </a:r>
            <a:r>
              <a:rPr lang="en-US" sz="2000" b="0" i="0" dirty="0" err="1">
                <a:effectLst/>
                <a:latin typeface="Colibri body"/>
              </a:rPr>
              <a:t>stav</a:t>
            </a:r>
            <a:r>
              <a:rPr lang="en-US" sz="2000" b="0" i="0" dirty="0">
                <a:effectLst/>
                <a:latin typeface="Colibri body"/>
              </a:rPr>
              <a:t> 3.</a:t>
            </a:r>
            <a:r>
              <a:rPr lang="sr-Latn-BA" sz="2000" b="0" i="0" dirty="0">
                <a:effectLst/>
                <a:latin typeface="Colibri body"/>
              </a:rPr>
              <a:t> (odbija da zaključi aneks ugovora),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niti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kraći</a:t>
            </a:r>
            <a:r>
              <a:rPr lang="en-US" sz="2000" b="1" i="0" dirty="0">
                <a:effectLst/>
                <a:latin typeface="Colibri body"/>
              </a:rPr>
              <a:t> od 30 </a:t>
            </a:r>
            <a:r>
              <a:rPr lang="en-US" sz="2000" b="1" i="0" dirty="0" err="1">
                <a:effectLst/>
                <a:latin typeface="Colibri body"/>
              </a:rPr>
              <a:t>kalendarskih</a:t>
            </a:r>
            <a:r>
              <a:rPr lang="en-US" sz="2000" b="1" i="0" dirty="0">
                <a:effectLst/>
                <a:latin typeface="Colibri body"/>
              </a:rPr>
              <a:t> dana </a:t>
            </a:r>
            <a:r>
              <a:rPr lang="en-US" sz="2000" b="1" i="0" dirty="0" err="1">
                <a:effectLst/>
                <a:latin typeface="Colibri body"/>
              </a:rPr>
              <a:t>ako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otkaz</a:t>
            </a:r>
            <a:r>
              <a:rPr lang="en-US" sz="2000" b="1" i="0" dirty="0">
                <a:effectLst/>
                <a:latin typeface="Colibri body"/>
              </a:rPr>
              <a:t> ugovora o </a:t>
            </a:r>
            <a:r>
              <a:rPr lang="en-US" sz="2000" b="1" i="0" dirty="0" err="1">
                <a:effectLst/>
                <a:latin typeface="Colibri body"/>
              </a:rPr>
              <a:t>radu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daje</a:t>
            </a:r>
            <a:r>
              <a:rPr lang="en-US" sz="2000" b="1" i="0" dirty="0">
                <a:effectLst/>
                <a:latin typeface="Colibri body"/>
              </a:rPr>
              <a:t> </a:t>
            </a:r>
            <a:r>
              <a:rPr lang="en-US" sz="2000" b="1" i="0" dirty="0" err="1">
                <a:effectLst/>
                <a:latin typeface="Colibri body"/>
              </a:rPr>
              <a:t>poslodavac</a:t>
            </a:r>
            <a:r>
              <a:rPr lang="en-US" sz="2000" b="1" i="0" dirty="0">
                <a:effectLst/>
                <a:latin typeface="Colibri body"/>
              </a:rPr>
              <a:t>.</a:t>
            </a:r>
          </a:p>
          <a:p>
            <a:pPr algn="just"/>
            <a:r>
              <a:rPr lang="en-US" sz="2000" b="0" i="0" dirty="0" err="1">
                <a:effectLst/>
                <a:latin typeface="Colibri body"/>
              </a:rPr>
              <a:t>Otkazni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rok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počinje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teći</a:t>
            </a:r>
            <a:r>
              <a:rPr lang="en-US" sz="2000" b="0" i="0" dirty="0">
                <a:effectLst/>
                <a:latin typeface="Colibri body"/>
              </a:rPr>
              <a:t> od dana </a:t>
            </a:r>
            <a:r>
              <a:rPr lang="en-US" sz="2000" b="0" i="0" dirty="0" err="1">
                <a:effectLst/>
                <a:latin typeface="Colibri body"/>
              </a:rPr>
              <a:t>uručenja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otkaza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radniku</a:t>
            </a:r>
            <a:r>
              <a:rPr lang="en-US" sz="2000" b="0" i="0" dirty="0">
                <a:effectLst/>
                <a:latin typeface="Colibri body"/>
              </a:rPr>
              <a:t>, </a:t>
            </a:r>
            <a:r>
              <a:rPr lang="en-US" sz="2000" b="0" i="0" dirty="0" err="1">
                <a:effectLst/>
                <a:latin typeface="Colibri body"/>
              </a:rPr>
              <a:t>odnosno</a:t>
            </a:r>
            <a:r>
              <a:rPr lang="en-US" sz="2000" b="0" i="0" dirty="0">
                <a:effectLst/>
                <a:latin typeface="Colibri body"/>
              </a:rPr>
              <a:t> </a:t>
            </a:r>
            <a:r>
              <a:rPr lang="en-US" sz="2000" b="0" i="0" dirty="0" err="1">
                <a:effectLst/>
                <a:latin typeface="Colibri body"/>
              </a:rPr>
              <a:t>poslodavcu</a:t>
            </a:r>
            <a:r>
              <a:rPr lang="en-US" sz="2000" b="0" i="0" dirty="0">
                <a:effectLst/>
                <a:latin typeface="Colibri body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71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4BE75-0B8A-A65D-98BC-B2B7F701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898527"/>
            <a:ext cx="7886700" cy="606077"/>
          </a:xfrm>
        </p:spPr>
        <p:txBody>
          <a:bodyPr>
            <a:normAutofit/>
          </a:bodyPr>
          <a:lstStyle/>
          <a:p>
            <a:pPr algn="ctr"/>
            <a:r>
              <a:rPr lang="sr-Latn-BA" sz="3600" b="1" dirty="0">
                <a:latin typeface="+mn-lt"/>
              </a:rPr>
              <a:t>Otpremnina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05649-1EE4-3618-86D8-9B7CBC0F9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16" y="1604356"/>
            <a:ext cx="9002684" cy="52536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000" b="1" i="0" dirty="0" err="1">
                <a:effectLst/>
              </a:rPr>
              <a:t>Radniku</a:t>
            </a:r>
            <a:r>
              <a:rPr lang="en-US" sz="2000" b="1" i="0" dirty="0">
                <a:effectLst/>
              </a:rPr>
              <a:t> koji je </a:t>
            </a:r>
            <a:r>
              <a:rPr lang="en-US" sz="2000" b="1" i="0" dirty="0" err="1">
                <a:effectLst/>
              </a:rPr>
              <a:t>zaključio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ugovor</a:t>
            </a:r>
            <a:r>
              <a:rPr lang="en-US" sz="2000" b="1" i="0" dirty="0">
                <a:effectLst/>
              </a:rPr>
              <a:t> o </a:t>
            </a:r>
            <a:r>
              <a:rPr lang="en-US" sz="2000" b="1" i="0" dirty="0" err="1">
                <a:effectLst/>
              </a:rPr>
              <a:t>radu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na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neodređeno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vrijeme</a:t>
            </a:r>
            <a:r>
              <a:rPr lang="en-US" sz="2000" b="1" i="0" dirty="0">
                <a:effectLst/>
              </a:rPr>
              <a:t>, a </a:t>
            </a:r>
            <a:r>
              <a:rPr lang="en-US" sz="2000" b="1" i="0" dirty="0" err="1">
                <a:effectLst/>
              </a:rPr>
              <a:t>kojem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radni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odnos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prestaje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otkazom</a:t>
            </a:r>
            <a:r>
              <a:rPr lang="en-US" sz="2000" b="1" i="0" dirty="0">
                <a:effectLst/>
              </a:rPr>
              <a:t> ugovora o </a:t>
            </a:r>
            <a:r>
              <a:rPr lang="en-US" sz="2000" b="1" i="0" dirty="0" err="1">
                <a:effectLst/>
              </a:rPr>
              <a:t>radu</a:t>
            </a:r>
            <a:r>
              <a:rPr lang="en-US" sz="2000" b="1" i="0" dirty="0">
                <a:effectLst/>
              </a:rPr>
              <a:t> od </a:t>
            </a:r>
            <a:r>
              <a:rPr lang="en-US" sz="2000" b="1" i="0" dirty="0" err="1">
                <a:effectLst/>
              </a:rPr>
              <a:t>strane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poslodavca</a:t>
            </a:r>
            <a:r>
              <a:rPr lang="en-US" sz="2000" b="1" i="0" dirty="0">
                <a:effectLst/>
              </a:rPr>
              <a:t>, </a:t>
            </a:r>
            <a:r>
              <a:rPr lang="en-US" sz="2000" b="1" i="0" dirty="0" err="1">
                <a:effectLst/>
              </a:rPr>
              <a:t>nakon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najmanje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dvije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godine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neprekidnog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rada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kod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poslodavca</a:t>
            </a:r>
            <a:r>
              <a:rPr lang="en-US" sz="2000" b="1" i="0" dirty="0">
                <a:effectLst/>
              </a:rPr>
              <a:t>,</a:t>
            </a:r>
            <a:r>
              <a:rPr lang="en-US" sz="2000" b="0" i="0" dirty="0">
                <a:effectLst/>
              </a:rPr>
              <a:t> </a:t>
            </a:r>
            <a:r>
              <a:rPr lang="en-US" sz="2000" b="1" i="0" dirty="0" err="1">
                <a:solidFill>
                  <a:srgbClr val="FF0000"/>
                </a:solidFill>
                <a:effectLst/>
              </a:rPr>
              <a:t>poslodavac</a:t>
            </a:r>
            <a:r>
              <a:rPr lang="en-US" sz="2000" b="1" i="0" dirty="0">
                <a:solidFill>
                  <a:srgbClr val="FF0000"/>
                </a:solidFill>
                <a:effectLst/>
              </a:rPr>
              <a:t> je </a:t>
            </a:r>
            <a:r>
              <a:rPr lang="en-US" sz="2000" b="1" i="0" dirty="0" err="1">
                <a:solidFill>
                  <a:srgbClr val="FF0000"/>
                </a:solidFill>
                <a:effectLst/>
              </a:rPr>
              <a:t>dužan</a:t>
            </a:r>
            <a:r>
              <a:rPr lang="en-US" sz="2000" b="1" i="0" dirty="0">
                <a:solidFill>
                  <a:srgbClr val="FF0000"/>
                </a:solidFill>
                <a:effectLst/>
              </a:rPr>
              <a:t> da </a:t>
            </a:r>
            <a:r>
              <a:rPr lang="en-US" sz="2000" b="1" i="0" dirty="0" err="1">
                <a:solidFill>
                  <a:srgbClr val="FF0000"/>
                </a:solidFill>
                <a:effectLst/>
              </a:rPr>
              <a:t>isplati</a:t>
            </a:r>
            <a:r>
              <a:rPr lang="en-US" sz="2000" b="1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2000" b="1" i="0" dirty="0" err="1">
                <a:solidFill>
                  <a:srgbClr val="FF0000"/>
                </a:solidFill>
                <a:effectLst/>
              </a:rPr>
              <a:t>otpremninu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1" u="sng" dirty="0" err="1">
                <a:effectLst/>
              </a:rPr>
              <a:t>osim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ako</a:t>
            </a:r>
            <a:r>
              <a:rPr lang="en-US" sz="2000" b="0" i="1" u="sng" dirty="0">
                <a:effectLst/>
              </a:rPr>
              <a:t> mu </a:t>
            </a:r>
            <a:r>
              <a:rPr lang="en-US" sz="2000" b="0" i="1" u="sng" dirty="0" err="1">
                <a:effectLst/>
              </a:rPr>
              <a:t>radni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odnos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prestaje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otkazom</a:t>
            </a:r>
            <a:r>
              <a:rPr lang="en-US" sz="2000" b="0" i="1" u="sng" dirty="0">
                <a:effectLst/>
              </a:rPr>
              <a:t> ugovora o </a:t>
            </a:r>
            <a:r>
              <a:rPr lang="en-US" sz="2000" b="0" i="1" u="sng" dirty="0" err="1">
                <a:effectLst/>
              </a:rPr>
              <a:t>radu</a:t>
            </a:r>
            <a:r>
              <a:rPr lang="en-US" sz="2000" b="0" i="1" u="sng" dirty="0">
                <a:effectLst/>
              </a:rPr>
              <a:t> u </a:t>
            </a:r>
            <a:r>
              <a:rPr lang="en-US" sz="2000" b="0" i="1" u="sng" dirty="0" err="1">
                <a:effectLst/>
              </a:rPr>
              <a:t>slučajevima</a:t>
            </a:r>
            <a:r>
              <a:rPr lang="sr-Latn-BA" sz="2000" i="1" u="sng" dirty="0"/>
              <a:t>: </a:t>
            </a:r>
            <a:r>
              <a:rPr lang="sr-Latn-BA" sz="2000" dirty="0"/>
              <a:t>1</a:t>
            </a:r>
            <a:r>
              <a:rPr lang="en-US" sz="2000" dirty="0"/>
              <a:t>) </a:t>
            </a:r>
            <a:r>
              <a:rPr lang="en-US" sz="2000" dirty="0" err="1"/>
              <a:t>ako</a:t>
            </a:r>
            <a:r>
              <a:rPr lang="en-US" sz="2000" dirty="0"/>
              <a:t> je </a:t>
            </a:r>
            <a:r>
              <a:rPr lang="en-US" sz="2000" dirty="0" err="1"/>
              <a:t>pravnosnažno</a:t>
            </a:r>
            <a:r>
              <a:rPr lang="en-US" sz="2000" dirty="0"/>
              <a:t> </a:t>
            </a:r>
            <a:r>
              <a:rPr lang="en-US" sz="2000" dirty="0" err="1"/>
              <a:t>osuđen</a:t>
            </a:r>
            <a:r>
              <a:rPr lang="en-US" sz="2000" dirty="0"/>
              <a:t> za </a:t>
            </a:r>
            <a:r>
              <a:rPr lang="en-US" sz="2000" dirty="0" err="1"/>
              <a:t>krivično</a:t>
            </a:r>
            <a:r>
              <a:rPr lang="en-US" sz="2000" dirty="0"/>
              <a:t> </a:t>
            </a:r>
            <a:r>
              <a:rPr lang="en-US" sz="2000" dirty="0" err="1"/>
              <a:t>djelo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radu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u </a:t>
            </a:r>
            <a:r>
              <a:rPr lang="en-US" sz="2000" dirty="0" err="1"/>
              <a:t>vezi</a:t>
            </a:r>
            <a:r>
              <a:rPr lang="en-US" sz="2000" dirty="0"/>
              <a:t> sa </a:t>
            </a:r>
            <a:r>
              <a:rPr lang="en-US" sz="2000" dirty="0" err="1"/>
              <a:t>radom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2) </a:t>
            </a:r>
            <a:r>
              <a:rPr lang="en-US" sz="2000" dirty="0" err="1"/>
              <a:t>ako</a:t>
            </a:r>
            <a:r>
              <a:rPr lang="en-US" sz="2000" dirty="0"/>
              <a:t> se ne </a:t>
            </a:r>
            <a:r>
              <a:rPr lang="en-US" sz="2000" dirty="0" err="1"/>
              <a:t>vrati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rad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poslodavca</a:t>
            </a:r>
            <a:r>
              <a:rPr lang="en-US" sz="2000" dirty="0"/>
              <a:t> u </a:t>
            </a:r>
            <a:r>
              <a:rPr lang="en-US" sz="2000" dirty="0" err="1"/>
              <a:t>roku</a:t>
            </a:r>
            <a:r>
              <a:rPr lang="en-US" sz="2000" dirty="0"/>
              <a:t> od pet dana od dana </a:t>
            </a:r>
            <a:r>
              <a:rPr lang="en-US" sz="2000" dirty="0" err="1"/>
              <a:t>isteka</a:t>
            </a:r>
            <a:r>
              <a:rPr lang="en-US" sz="2000" dirty="0"/>
              <a:t> </a:t>
            </a:r>
            <a:r>
              <a:rPr lang="en-US" sz="2000" dirty="0" err="1"/>
              <a:t>roka</a:t>
            </a:r>
            <a:r>
              <a:rPr lang="en-US" sz="2000" dirty="0"/>
              <a:t> </a:t>
            </a:r>
            <a:r>
              <a:rPr lang="en-US" sz="2000" dirty="0" err="1"/>
              <a:t>mirovanja</a:t>
            </a:r>
            <a:r>
              <a:rPr lang="en-US" sz="2000" dirty="0"/>
              <a:t> </a:t>
            </a:r>
            <a:r>
              <a:rPr lang="en-US" sz="2000" dirty="0" err="1"/>
              <a:t>radnog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člana</a:t>
            </a:r>
            <a:r>
              <a:rPr lang="en-US" sz="2000" dirty="0"/>
              <a:t> 94. </a:t>
            </a:r>
            <a:r>
              <a:rPr lang="en-US" sz="2000" dirty="0" err="1"/>
              <a:t>Zakona</a:t>
            </a:r>
            <a:r>
              <a:rPr lang="en-US" sz="2000" dirty="0"/>
              <a:t> o </a:t>
            </a:r>
            <a:r>
              <a:rPr lang="en-US" sz="2000" dirty="0" err="1"/>
              <a:t>radu</a:t>
            </a:r>
            <a:r>
              <a:rPr lang="en-US" sz="2000" dirty="0"/>
              <a:t>, </a:t>
            </a:r>
            <a:r>
              <a:rPr lang="en-US" sz="2000" dirty="0" err="1"/>
              <a:t>odnosno</a:t>
            </a:r>
            <a:r>
              <a:rPr lang="en-US" sz="2000" dirty="0"/>
              <a:t> </a:t>
            </a:r>
            <a:r>
              <a:rPr lang="en-US" sz="2000" dirty="0" err="1"/>
              <a:t>neplaćenog</a:t>
            </a:r>
            <a:r>
              <a:rPr lang="en-US" sz="2000" dirty="0"/>
              <a:t> </a:t>
            </a:r>
            <a:r>
              <a:rPr lang="en-US" sz="2000" dirty="0" err="1"/>
              <a:t>odsustva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člana</a:t>
            </a:r>
            <a:r>
              <a:rPr lang="en-US" sz="2000" dirty="0"/>
              <a:t> 93. </a:t>
            </a:r>
            <a:r>
              <a:rPr lang="en-US" sz="2000" dirty="0" err="1"/>
              <a:t>Zakona</a:t>
            </a:r>
            <a:r>
              <a:rPr lang="en-US" sz="2000" dirty="0"/>
              <a:t> o </a:t>
            </a:r>
            <a:r>
              <a:rPr lang="en-US" sz="2000" dirty="0" err="1"/>
              <a:t>radu</a:t>
            </a:r>
            <a:r>
              <a:rPr lang="en-US" sz="2000" dirty="0"/>
              <a:t>; 3) </a:t>
            </a:r>
            <a:r>
              <a:rPr lang="en-US" sz="2000" dirty="0" err="1"/>
              <a:t>ako</a:t>
            </a:r>
            <a:r>
              <a:rPr lang="en-US" sz="2000" dirty="0"/>
              <a:t> je </a:t>
            </a:r>
            <a:r>
              <a:rPr lang="en-US" sz="2000" dirty="0" err="1"/>
              <a:t>učinio</a:t>
            </a:r>
            <a:r>
              <a:rPr lang="en-US" sz="2000" dirty="0"/>
              <a:t> </a:t>
            </a:r>
            <a:r>
              <a:rPr lang="en-US" sz="2000" dirty="0" err="1"/>
              <a:t>težu</a:t>
            </a:r>
            <a:r>
              <a:rPr lang="en-US" sz="2000" dirty="0"/>
              <a:t> </a:t>
            </a:r>
            <a:r>
              <a:rPr lang="en-US" sz="2000" dirty="0" err="1"/>
              <a:t>povredu</a:t>
            </a:r>
            <a:r>
              <a:rPr lang="en-US" sz="2000" dirty="0"/>
              <a:t> </a:t>
            </a:r>
            <a:r>
              <a:rPr lang="en-US" sz="2000" dirty="0" err="1"/>
              <a:t>radne</a:t>
            </a:r>
            <a:r>
              <a:rPr lang="en-US" sz="2000" dirty="0"/>
              <a:t> </a:t>
            </a:r>
            <a:r>
              <a:rPr lang="en-US" sz="2000" dirty="0" err="1"/>
              <a:t>obaveze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4) </a:t>
            </a:r>
            <a:r>
              <a:rPr lang="en-US" sz="2000" dirty="0" err="1"/>
              <a:t>radne</a:t>
            </a:r>
            <a:r>
              <a:rPr lang="en-US" sz="2000" dirty="0"/>
              <a:t> discipline. </a:t>
            </a:r>
            <a:endParaRPr lang="sr-Latn-BA" sz="2000" dirty="0"/>
          </a:p>
          <a:p>
            <a:pPr algn="just"/>
            <a:r>
              <a:rPr lang="en-US" sz="2000" dirty="0"/>
              <a:t> </a:t>
            </a:r>
            <a:r>
              <a:rPr lang="en-US" sz="2000" dirty="0" err="1"/>
              <a:t>Visina</a:t>
            </a:r>
            <a:r>
              <a:rPr lang="en-US" sz="2000" dirty="0"/>
              <a:t> </a:t>
            </a:r>
            <a:r>
              <a:rPr lang="en-US" sz="2000" dirty="0" err="1"/>
              <a:t>otpremnine</a:t>
            </a:r>
            <a:r>
              <a:rPr lang="en-US" sz="2000" dirty="0"/>
              <a:t> </a:t>
            </a:r>
            <a:r>
              <a:rPr lang="en-US" sz="2000" dirty="0" err="1"/>
              <a:t>utvrđuje</a:t>
            </a:r>
            <a:r>
              <a:rPr lang="en-US" sz="2000" dirty="0"/>
              <a:t> se </a:t>
            </a:r>
            <a:r>
              <a:rPr lang="en-US" sz="2000" dirty="0" err="1"/>
              <a:t>opštim</a:t>
            </a:r>
            <a:r>
              <a:rPr lang="en-US" sz="2000" dirty="0"/>
              <a:t> </a:t>
            </a:r>
            <a:r>
              <a:rPr lang="en-US" sz="2000" dirty="0" err="1"/>
              <a:t>aktom</a:t>
            </a:r>
            <a:r>
              <a:rPr lang="en-US" sz="2000" dirty="0"/>
              <a:t> i </a:t>
            </a:r>
            <a:r>
              <a:rPr lang="en-US" sz="2000" dirty="0" err="1"/>
              <a:t>ugovorom</a:t>
            </a:r>
            <a:r>
              <a:rPr lang="en-US" sz="2000" dirty="0"/>
              <a:t> o </a:t>
            </a:r>
            <a:r>
              <a:rPr lang="en-US" sz="2000" dirty="0" err="1"/>
              <a:t>radu</a:t>
            </a:r>
            <a:r>
              <a:rPr lang="en-US" sz="2000" dirty="0"/>
              <a:t> i </a:t>
            </a:r>
            <a:r>
              <a:rPr lang="en-US" sz="2000" dirty="0" err="1"/>
              <a:t>zavisi</a:t>
            </a:r>
            <a:r>
              <a:rPr lang="en-US" sz="2000" dirty="0"/>
              <a:t> od </a:t>
            </a:r>
            <a:r>
              <a:rPr lang="en-US" sz="2000" dirty="0" err="1"/>
              <a:t>dužine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</a:t>
            </a:r>
            <a:r>
              <a:rPr lang="en-US" sz="2000" dirty="0" err="1"/>
              <a:t>radnika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poslodavca</a:t>
            </a:r>
            <a:r>
              <a:rPr lang="en-US" sz="2000" dirty="0"/>
              <a:t>, a </a:t>
            </a:r>
            <a:r>
              <a:rPr lang="en-US" sz="2000" b="1" dirty="0" err="1"/>
              <a:t>iznosi</a:t>
            </a:r>
            <a:r>
              <a:rPr lang="en-US" sz="2000" b="1" dirty="0"/>
              <a:t> </a:t>
            </a:r>
            <a:r>
              <a:rPr lang="en-US" sz="2000" b="1" dirty="0" err="1"/>
              <a:t>najmanje</a:t>
            </a:r>
            <a:r>
              <a:rPr lang="en-US" sz="2000" b="1" dirty="0"/>
              <a:t> u </a:t>
            </a:r>
            <a:r>
              <a:rPr lang="en-US" sz="2000" b="1" dirty="0" err="1"/>
              <a:t>visini</a:t>
            </a:r>
            <a:r>
              <a:rPr lang="en-US" sz="2000" b="1" dirty="0"/>
              <a:t> </a:t>
            </a:r>
            <a:r>
              <a:rPr lang="en-US" sz="2000" b="1" dirty="0" err="1"/>
              <a:t>jedne</a:t>
            </a:r>
            <a:r>
              <a:rPr lang="en-US" sz="2000" b="1" dirty="0"/>
              <a:t> </a:t>
            </a:r>
            <a:r>
              <a:rPr lang="en-US" sz="2000" b="1" dirty="0" err="1"/>
              <a:t>trećine</a:t>
            </a:r>
            <a:r>
              <a:rPr lang="en-US" sz="2000" b="1" dirty="0"/>
              <a:t> </a:t>
            </a:r>
            <a:r>
              <a:rPr lang="en-US" sz="2000" b="1" dirty="0" err="1"/>
              <a:t>neto</a:t>
            </a:r>
            <a:r>
              <a:rPr lang="en-US" sz="2000" b="1" dirty="0"/>
              <a:t> </a:t>
            </a:r>
            <a:r>
              <a:rPr lang="en-US" sz="2000" b="1" dirty="0" err="1"/>
              <a:t>prosječne</a:t>
            </a:r>
            <a:r>
              <a:rPr lang="en-US" sz="2000" b="1" dirty="0"/>
              <a:t> </a:t>
            </a:r>
            <a:r>
              <a:rPr lang="en-US" sz="2000" b="1" dirty="0" err="1"/>
              <a:t>mjesečne</a:t>
            </a:r>
            <a:r>
              <a:rPr lang="en-US" sz="2000" b="1" dirty="0"/>
              <a:t> plate </a:t>
            </a:r>
            <a:r>
              <a:rPr lang="en-US" sz="2000" b="1" dirty="0" err="1"/>
              <a:t>radnika</a:t>
            </a:r>
            <a:r>
              <a:rPr lang="en-US" sz="2000" b="1" dirty="0"/>
              <a:t> </a:t>
            </a:r>
            <a:r>
              <a:rPr lang="en-US" sz="2000" b="1" dirty="0" err="1"/>
              <a:t>isplaćene</a:t>
            </a:r>
            <a:r>
              <a:rPr lang="en-US" sz="2000" b="1" dirty="0"/>
              <a:t> u </a:t>
            </a:r>
            <a:r>
              <a:rPr lang="en-US" sz="2000" b="1" dirty="0" err="1"/>
              <a:t>posljednja</a:t>
            </a:r>
            <a:r>
              <a:rPr lang="en-US" sz="2000" b="1" dirty="0"/>
              <a:t> tri </a:t>
            </a:r>
            <a:r>
              <a:rPr lang="en-US" sz="2000" b="1" dirty="0" err="1"/>
              <a:t>mjeseca</a:t>
            </a:r>
            <a:r>
              <a:rPr lang="en-US" sz="2000" b="1" dirty="0"/>
              <a:t> </a:t>
            </a:r>
            <a:r>
              <a:rPr lang="en-US" sz="2000" b="1" dirty="0" err="1"/>
              <a:t>prije</a:t>
            </a:r>
            <a:r>
              <a:rPr lang="en-US" sz="2000" b="1" dirty="0"/>
              <a:t> </a:t>
            </a:r>
            <a:r>
              <a:rPr lang="en-US" sz="2000" b="1" dirty="0" err="1"/>
              <a:t>prestanka</a:t>
            </a:r>
            <a:r>
              <a:rPr lang="en-US" sz="2000" b="1" dirty="0"/>
              <a:t> ugovora o </a:t>
            </a:r>
            <a:r>
              <a:rPr lang="en-US" sz="2000" b="1" dirty="0" err="1"/>
              <a:t>radu</a:t>
            </a:r>
            <a:r>
              <a:rPr lang="en-US" sz="2000" b="1" dirty="0"/>
              <a:t>, za </a:t>
            </a:r>
            <a:r>
              <a:rPr lang="en-US" sz="2000" b="1" dirty="0" err="1"/>
              <a:t>svaku</a:t>
            </a:r>
            <a:r>
              <a:rPr lang="en-US" sz="2000" b="1" dirty="0"/>
              <a:t> </a:t>
            </a:r>
            <a:r>
              <a:rPr lang="en-US" sz="2000" b="1" dirty="0" err="1"/>
              <a:t>navršenu</a:t>
            </a:r>
            <a:r>
              <a:rPr lang="en-US" sz="2000" b="1" dirty="0"/>
              <a:t> </a:t>
            </a:r>
            <a:r>
              <a:rPr lang="en-US" sz="2000" b="1" dirty="0" err="1"/>
              <a:t>godinu</a:t>
            </a:r>
            <a:r>
              <a:rPr lang="en-US" sz="2000" b="1" dirty="0"/>
              <a:t> </a:t>
            </a:r>
            <a:r>
              <a:rPr lang="en-US" sz="2000" b="1" dirty="0" err="1"/>
              <a:t>rada</a:t>
            </a:r>
            <a:r>
              <a:rPr lang="en-US" sz="2000" b="1" dirty="0"/>
              <a:t> </a:t>
            </a:r>
            <a:r>
              <a:rPr lang="en-US" sz="2000" b="1" dirty="0" err="1"/>
              <a:t>kod</a:t>
            </a:r>
            <a:r>
              <a:rPr lang="en-US" sz="2000" b="1" dirty="0"/>
              <a:t> </a:t>
            </a:r>
            <a:r>
              <a:rPr lang="en-US" sz="2000" b="1" dirty="0" err="1"/>
              <a:t>poslodavca</a:t>
            </a:r>
            <a:r>
              <a:rPr lang="sr-Latn-BA" sz="2000" dirty="0"/>
              <a:t>, te</a:t>
            </a:r>
            <a:r>
              <a:rPr lang="en-US" sz="2000" dirty="0"/>
              <a:t> </a:t>
            </a:r>
            <a:r>
              <a:rPr lang="en-US" sz="2000" b="1" dirty="0"/>
              <a:t>ne </a:t>
            </a:r>
            <a:r>
              <a:rPr lang="en-US" sz="2000" b="1" dirty="0" err="1"/>
              <a:t>može</a:t>
            </a:r>
            <a:r>
              <a:rPr lang="en-US" sz="2000" b="1" dirty="0"/>
              <a:t> </a:t>
            </a:r>
            <a:r>
              <a:rPr lang="en-US" sz="2000" b="1" dirty="0" err="1"/>
              <a:t>biti</a:t>
            </a:r>
            <a:r>
              <a:rPr lang="en-US" sz="2000" b="1" dirty="0"/>
              <a:t> </a:t>
            </a:r>
            <a:r>
              <a:rPr lang="en-US" sz="2000" b="1" dirty="0" err="1"/>
              <a:t>veća</a:t>
            </a:r>
            <a:r>
              <a:rPr lang="en-US" sz="2000" b="1" dirty="0"/>
              <a:t> od </a:t>
            </a:r>
            <a:r>
              <a:rPr lang="en-US" sz="2000" b="1" dirty="0" err="1"/>
              <a:t>šest</a:t>
            </a:r>
            <a:r>
              <a:rPr lang="en-US" sz="2000" b="1" dirty="0"/>
              <a:t> </a:t>
            </a:r>
            <a:r>
              <a:rPr lang="en-US" sz="2000" b="1" dirty="0" err="1"/>
              <a:t>prosječnih</a:t>
            </a:r>
            <a:r>
              <a:rPr lang="en-US" sz="2000" b="1" dirty="0"/>
              <a:t> </a:t>
            </a:r>
            <a:r>
              <a:rPr lang="en-US" sz="2000" b="1" dirty="0" err="1"/>
              <a:t>mjesečnih</a:t>
            </a:r>
            <a:r>
              <a:rPr lang="en-US" sz="2000" b="1" dirty="0"/>
              <a:t> </a:t>
            </a:r>
            <a:r>
              <a:rPr lang="en-US" sz="2000" b="1" dirty="0" err="1"/>
              <a:t>plata</a:t>
            </a:r>
            <a:r>
              <a:rPr lang="en-US" sz="2000" b="1" dirty="0"/>
              <a:t> </a:t>
            </a:r>
            <a:r>
              <a:rPr lang="en-US" sz="2000" b="1" dirty="0" err="1"/>
              <a:t>isplaćenih</a:t>
            </a:r>
            <a:r>
              <a:rPr lang="en-US" sz="2000" b="1" dirty="0"/>
              <a:t> </a:t>
            </a:r>
            <a:r>
              <a:rPr lang="en-US" sz="2000" b="1" dirty="0" err="1"/>
              <a:t>radniku</a:t>
            </a:r>
            <a:r>
              <a:rPr lang="en-US" sz="2000" b="1" dirty="0"/>
              <a:t> u </a:t>
            </a:r>
            <a:r>
              <a:rPr lang="en-US" sz="2000" b="1" dirty="0" err="1"/>
              <a:t>posljednja</a:t>
            </a:r>
            <a:r>
              <a:rPr lang="en-US" sz="2000" b="1" dirty="0"/>
              <a:t> tri </a:t>
            </a:r>
            <a:r>
              <a:rPr lang="en-US" sz="2000" b="1" dirty="0" err="1"/>
              <a:t>mjeseca</a:t>
            </a:r>
            <a:r>
              <a:rPr lang="en-US" sz="2000" b="1" dirty="0"/>
              <a:t> </a:t>
            </a:r>
            <a:r>
              <a:rPr lang="en-US" sz="2000" b="1" dirty="0" err="1"/>
              <a:t>prije</a:t>
            </a:r>
            <a:r>
              <a:rPr lang="en-US" sz="2000" b="1" dirty="0"/>
              <a:t> </a:t>
            </a:r>
            <a:r>
              <a:rPr lang="en-US" sz="2000" b="1" dirty="0" err="1"/>
              <a:t>prestanka</a:t>
            </a:r>
            <a:r>
              <a:rPr lang="en-US" sz="2000" b="1" dirty="0"/>
              <a:t> ugovora o </a:t>
            </a:r>
            <a:r>
              <a:rPr lang="en-US" sz="2000" b="1" dirty="0" err="1"/>
              <a:t>radu</a:t>
            </a:r>
            <a:r>
              <a:rPr lang="en-US" sz="2000" b="1" dirty="0"/>
              <a:t>.</a:t>
            </a:r>
            <a:endParaRPr lang="sr-Latn-BA" sz="2000" b="1" dirty="0"/>
          </a:p>
          <a:p>
            <a:pPr algn="just"/>
            <a:r>
              <a:rPr lang="en-US" sz="2000" dirty="0" err="1"/>
              <a:t>Izuzetno</a:t>
            </a:r>
            <a:r>
              <a:rPr lang="en-US" sz="2000" dirty="0"/>
              <a:t> </a:t>
            </a:r>
            <a:r>
              <a:rPr lang="en-US" sz="2000" dirty="0" err="1"/>
              <a:t>poslodavac</a:t>
            </a:r>
            <a:r>
              <a:rPr lang="en-US" sz="2000" dirty="0"/>
              <a:t> i </a:t>
            </a:r>
            <a:r>
              <a:rPr lang="en-US" sz="2000" dirty="0" err="1"/>
              <a:t>radnik</a:t>
            </a:r>
            <a:r>
              <a:rPr lang="en-US" sz="2000" dirty="0"/>
              <a:t> se </a:t>
            </a:r>
            <a:r>
              <a:rPr lang="en-US" sz="2000" b="1" dirty="0" err="1"/>
              <a:t>mogu</a:t>
            </a:r>
            <a:r>
              <a:rPr lang="en-US" sz="2000" b="1" dirty="0"/>
              <a:t> </a:t>
            </a:r>
            <a:r>
              <a:rPr lang="en-US" sz="2000" b="1" dirty="0" err="1"/>
              <a:t>sporazumjeti</a:t>
            </a:r>
            <a:r>
              <a:rPr lang="en-US" sz="2000" b="1" dirty="0"/>
              <a:t> da se </a:t>
            </a:r>
            <a:r>
              <a:rPr lang="en-US" sz="2000" b="1" dirty="0" err="1"/>
              <a:t>radniku</a:t>
            </a:r>
            <a:r>
              <a:rPr lang="en-US" sz="2000" b="1" dirty="0"/>
              <a:t> </a:t>
            </a:r>
            <a:r>
              <a:rPr lang="en-US" sz="2000" b="1" dirty="0" err="1"/>
              <a:t>obezbijedi</a:t>
            </a:r>
            <a:r>
              <a:rPr lang="en-US" sz="2000" b="1" dirty="0"/>
              <a:t> </a:t>
            </a:r>
            <a:r>
              <a:rPr lang="en-US" sz="2000" b="1" dirty="0" err="1"/>
              <a:t>neki</a:t>
            </a:r>
            <a:r>
              <a:rPr lang="en-US" sz="2000" b="1" dirty="0"/>
              <a:t> </a:t>
            </a:r>
            <a:r>
              <a:rPr lang="en-US" sz="2000" b="1" dirty="0" err="1"/>
              <a:t>drugi</a:t>
            </a:r>
            <a:r>
              <a:rPr lang="en-US" sz="2000" b="1" dirty="0"/>
              <a:t> vid </a:t>
            </a:r>
            <a:r>
              <a:rPr lang="en-US" sz="2000" b="1" dirty="0" err="1"/>
              <a:t>naknade</a:t>
            </a:r>
            <a:r>
              <a:rPr lang="en-US" sz="2000" b="1" dirty="0"/>
              <a:t> </a:t>
            </a:r>
            <a:r>
              <a:rPr lang="en-US" sz="2000" b="1" dirty="0" err="1"/>
              <a:t>umjesto</a:t>
            </a:r>
            <a:r>
              <a:rPr lang="en-US" sz="2000" b="1" dirty="0"/>
              <a:t> </a:t>
            </a:r>
            <a:r>
              <a:rPr lang="en-US" sz="2000" b="1" dirty="0" err="1"/>
              <a:t>otpremnine</a:t>
            </a:r>
            <a:r>
              <a:rPr lang="en-US" sz="2000" b="1" dirty="0"/>
              <a:t>.</a:t>
            </a:r>
            <a:endParaRPr lang="sr-Latn-BA" sz="2000" b="1" dirty="0"/>
          </a:p>
          <a:p>
            <a:pPr algn="just"/>
            <a:r>
              <a:rPr lang="en-US" sz="2000" dirty="0" err="1"/>
              <a:t>Pravo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otpremninu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novčanu</a:t>
            </a:r>
            <a:r>
              <a:rPr lang="en-US" sz="2000" dirty="0"/>
              <a:t> </a:t>
            </a:r>
            <a:r>
              <a:rPr lang="en-US" sz="2000" dirty="0" err="1"/>
              <a:t>naknadu</a:t>
            </a:r>
            <a:r>
              <a:rPr lang="en-US" sz="2000" dirty="0"/>
              <a:t> </a:t>
            </a:r>
            <a:r>
              <a:rPr lang="en-US" sz="2000" dirty="0" err="1"/>
              <a:t>radnika</a:t>
            </a:r>
            <a:r>
              <a:rPr lang="en-US" sz="2000" dirty="0"/>
              <a:t> u </a:t>
            </a:r>
            <a:r>
              <a:rPr lang="en-US" sz="2000" dirty="0" err="1"/>
              <a:t>drugim</a:t>
            </a:r>
            <a:r>
              <a:rPr lang="en-US" sz="2000" dirty="0"/>
              <a:t> </a:t>
            </a:r>
            <a:r>
              <a:rPr lang="en-US" sz="2000" dirty="0" err="1"/>
              <a:t>slučajevima</a:t>
            </a:r>
            <a:r>
              <a:rPr lang="en-US" sz="2000" dirty="0"/>
              <a:t> </a:t>
            </a:r>
            <a:r>
              <a:rPr lang="en-US" sz="2000" dirty="0" err="1"/>
              <a:t>prestanka</a:t>
            </a:r>
            <a:r>
              <a:rPr lang="en-US" sz="2000" dirty="0"/>
              <a:t> </a:t>
            </a:r>
            <a:r>
              <a:rPr lang="en-US" sz="2000" dirty="0" err="1"/>
              <a:t>radnog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 </a:t>
            </a:r>
            <a:r>
              <a:rPr lang="en-US" sz="2000" dirty="0" err="1"/>
              <a:t>utvrđuje</a:t>
            </a:r>
            <a:r>
              <a:rPr lang="en-US" sz="2000" dirty="0"/>
              <a:t> se </a:t>
            </a:r>
            <a:r>
              <a:rPr lang="en-US" sz="2000" dirty="0" err="1"/>
              <a:t>opštim</a:t>
            </a:r>
            <a:r>
              <a:rPr lang="en-US" sz="2000" dirty="0"/>
              <a:t> </a:t>
            </a:r>
            <a:r>
              <a:rPr lang="en-US" sz="2000" dirty="0" err="1"/>
              <a:t>aktom</a:t>
            </a:r>
            <a:r>
              <a:rPr lang="en-US" sz="2000" dirty="0"/>
              <a:t> i </a:t>
            </a:r>
            <a:r>
              <a:rPr lang="en-US" sz="2000" dirty="0" err="1"/>
              <a:t>ugovorom</a:t>
            </a:r>
            <a:r>
              <a:rPr lang="en-US" sz="2000" dirty="0"/>
              <a:t> o </a:t>
            </a:r>
            <a:r>
              <a:rPr lang="en-US" sz="2000" dirty="0" err="1"/>
              <a:t>radu</a:t>
            </a:r>
            <a:r>
              <a:rPr lang="en-US" sz="2000" dirty="0"/>
              <a:t>. O </a:t>
            </a:r>
            <a:r>
              <a:rPr lang="en-US" sz="2000" dirty="0" err="1"/>
              <a:t>načinu</a:t>
            </a:r>
            <a:r>
              <a:rPr lang="en-US" sz="2000" dirty="0"/>
              <a:t> i </a:t>
            </a:r>
            <a:r>
              <a:rPr lang="en-US" sz="2000" dirty="0" err="1"/>
              <a:t>rokovima</a:t>
            </a:r>
            <a:r>
              <a:rPr lang="en-US" sz="2000" dirty="0"/>
              <a:t> </a:t>
            </a:r>
            <a:r>
              <a:rPr lang="en-US" sz="2000" dirty="0" err="1"/>
              <a:t>isplate</a:t>
            </a:r>
            <a:r>
              <a:rPr lang="en-US" sz="2000" dirty="0"/>
              <a:t> </a:t>
            </a:r>
            <a:r>
              <a:rPr lang="en-US" sz="2000" dirty="0" err="1"/>
              <a:t>otpremnine</a:t>
            </a:r>
            <a:r>
              <a:rPr lang="en-US" sz="2000" dirty="0"/>
              <a:t> </a:t>
            </a:r>
            <a:r>
              <a:rPr lang="en-US" sz="2000" dirty="0" err="1"/>
              <a:t>poslodavac</a:t>
            </a:r>
            <a:r>
              <a:rPr lang="en-US" sz="2000" dirty="0"/>
              <a:t> i </a:t>
            </a:r>
            <a:r>
              <a:rPr lang="en-US" sz="2000" dirty="0" err="1"/>
              <a:t>radnik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zaključiti</a:t>
            </a:r>
            <a:r>
              <a:rPr lang="en-US" sz="2000" dirty="0"/>
              <a:t> </a:t>
            </a:r>
            <a:r>
              <a:rPr lang="en-US" sz="2000" dirty="0" err="1"/>
              <a:t>poseban</a:t>
            </a:r>
            <a:r>
              <a:rPr lang="en-US" sz="2000" dirty="0"/>
              <a:t> </a:t>
            </a:r>
            <a:r>
              <a:rPr lang="en-US" sz="2000" dirty="0" err="1"/>
              <a:t>sporazum</a:t>
            </a:r>
            <a:r>
              <a:rPr lang="en-US" sz="2000" dirty="0"/>
              <a:t>.</a:t>
            </a:r>
            <a:endParaRPr lang="sr-Latn-BA" sz="2000" dirty="0"/>
          </a:p>
          <a:p>
            <a:pPr algn="just"/>
            <a:r>
              <a:rPr lang="sr-Latn-BA" sz="2000" dirty="0">
                <a:solidFill>
                  <a:srgbClr val="FF0000"/>
                </a:solidFill>
              </a:rPr>
              <a:t>Odlukom Vlade RS utvrđeno da poslodavac radniku isplaćuje otpremninu prilikom odlaska u penziju u visini tri prosječne plate radnika obračunate u skladu sa kolektivnim ugovorom. </a:t>
            </a:r>
            <a:endParaRPr lang="en-US" sz="2000" dirty="0">
              <a:solidFill>
                <a:srgbClr val="FF0000"/>
              </a:solidFill>
            </a:endParaRP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877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F95D3-B041-4DE0-4D9F-9D7D7A1CB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02" y="1064029"/>
            <a:ext cx="8448848" cy="1379913"/>
          </a:xfrm>
        </p:spPr>
        <p:txBody>
          <a:bodyPr>
            <a:normAutofit/>
          </a:bodyPr>
          <a:lstStyle/>
          <a:p>
            <a:pPr algn="ctr"/>
            <a:r>
              <a:rPr lang="en-US" b="1" i="0" dirty="0">
                <a:effectLst/>
                <a:latin typeface="+mn-lt"/>
              </a:rPr>
              <a:t>ZAŠTITA PRAVA RADNIKA</a:t>
            </a:r>
            <a:r>
              <a:rPr lang="sr-Latn-BA" b="1" dirty="0">
                <a:latin typeface="+mn-lt"/>
              </a:rPr>
              <a:t> - Zahtjev za zaštitu prava kod poslodavca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F3139-E7BF-B9EA-DFB2-2F39F942A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112" y="2510444"/>
            <a:ext cx="8105775" cy="3999894"/>
          </a:xfrm>
        </p:spPr>
        <p:txBody>
          <a:bodyPr>
            <a:normAutofit/>
          </a:bodyPr>
          <a:lstStyle/>
          <a:p>
            <a:pPr algn="just"/>
            <a:r>
              <a:rPr lang="en-US" sz="2200" b="0" i="0" dirty="0" err="1">
                <a:effectLst/>
              </a:rPr>
              <a:t>Radnik</a:t>
            </a:r>
            <a:r>
              <a:rPr lang="en-US" sz="2200" b="0" i="0" dirty="0">
                <a:effectLst/>
              </a:rPr>
              <a:t> koji </a:t>
            </a:r>
            <a:r>
              <a:rPr lang="en-US" sz="2200" b="0" i="0" dirty="0" err="1">
                <a:effectLst/>
              </a:rPr>
              <a:t>smatra</a:t>
            </a:r>
            <a:r>
              <a:rPr lang="en-US" sz="2200" b="0" i="0" dirty="0">
                <a:effectLst/>
              </a:rPr>
              <a:t> da mu je </a:t>
            </a:r>
            <a:r>
              <a:rPr lang="en-US" sz="2200" b="0" i="0" dirty="0" err="1">
                <a:effectLst/>
              </a:rPr>
              <a:t>poslodavac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povrijedio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pravo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iz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radnog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odnosa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može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podnijeti</a:t>
            </a:r>
            <a:r>
              <a:rPr lang="en-US" sz="2200" b="0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pisani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zahtjev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poslodavcu</a:t>
            </a:r>
            <a:r>
              <a:rPr lang="en-US" sz="2200" b="0" i="0" dirty="0">
                <a:effectLst/>
              </a:rPr>
              <a:t> da mu </a:t>
            </a:r>
            <a:r>
              <a:rPr lang="en-US" sz="2200" b="0" i="0" dirty="0" err="1">
                <a:effectLst/>
              </a:rPr>
              <a:t>obezbijedi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ostvarivanje</a:t>
            </a:r>
            <a:r>
              <a:rPr lang="en-US" sz="2200" b="0" i="0" dirty="0">
                <a:effectLst/>
              </a:rPr>
              <a:t> tog </a:t>
            </a:r>
            <a:r>
              <a:rPr lang="en-US" sz="2200" b="0" i="0" dirty="0" err="1">
                <a:effectLst/>
              </a:rPr>
              <a:t>prava</a:t>
            </a:r>
            <a:r>
              <a:rPr lang="en-US" sz="2200" b="0" i="0" dirty="0">
                <a:effectLst/>
              </a:rPr>
              <a:t>.</a:t>
            </a:r>
          </a:p>
          <a:p>
            <a:pPr algn="just"/>
            <a:r>
              <a:rPr lang="en-US" sz="2200" b="0" i="0" dirty="0" err="1">
                <a:effectLst/>
              </a:rPr>
              <a:t>Zahtjev</a:t>
            </a:r>
            <a:r>
              <a:rPr lang="en-US" sz="2200" b="0" i="0" dirty="0">
                <a:effectLst/>
              </a:rPr>
              <a:t> </a:t>
            </a:r>
            <a:r>
              <a:rPr lang="sr-Latn-BA" sz="2200" b="0" i="0" dirty="0">
                <a:effectLst/>
              </a:rPr>
              <a:t>za zaštitu radnika </a:t>
            </a:r>
            <a:r>
              <a:rPr lang="en-US" sz="2200" b="0" i="0" dirty="0" err="1">
                <a:effectLst/>
              </a:rPr>
              <a:t>može</a:t>
            </a:r>
            <a:r>
              <a:rPr lang="en-US" sz="2200" b="0" i="0" dirty="0">
                <a:effectLst/>
              </a:rPr>
              <a:t> se </a:t>
            </a:r>
            <a:r>
              <a:rPr lang="en-US" sz="2200" b="0" i="0" dirty="0" err="1">
                <a:effectLst/>
              </a:rPr>
              <a:t>podnijeti</a:t>
            </a:r>
            <a:r>
              <a:rPr lang="en-US" sz="2200" b="0" i="0" dirty="0">
                <a:effectLst/>
              </a:rPr>
              <a:t> </a:t>
            </a:r>
            <a:r>
              <a:rPr lang="en-US" sz="2200" b="1" i="0" dirty="0">
                <a:effectLst/>
              </a:rPr>
              <a:t>u </a:t>
            </a:r>
            <a:r>
              <a:rPr lang="en-US" sz="2200" b="1" i="0" dirty="0" err="1">
                <a:effectLst/>
              </a:rPr>
              <a:t>roku</a:t>
            </a:r>
            <a:r>
              <a:rPr lang="en-US" sz="2200" b="1" i="0" dirty="0">
                <a:effectLst/>
              </a:rPr>
              <a:t> od 30 dana od dana </a:t>
            </a:r>
            <a:r>
              <a:rPr lang="en-US" sz="2200" b="1" i="0" dirty="0" err="1">
                <a:effectLst/>
              </a:rPr>
              <a:t>saznanja</a:t>
            </a:r>
            <a:r>
              <a:rPr lang="en-US" sz="2200" b="1" i="0" dirty="0">
                <a:effectLst/>
              </a:rPr>
              <a:t> za </a:t>
            </a:r>
            <a:r>
              <a:rPr lang="en-US" sz="2200" b="1" i="0" dirty="0" err="1">
                <a:effectLst/>
              </a:rPr>
              <a:t>povredu</a:t>
            </a:r>
            <a:r>
              <a:rPr lang="en-US" sz="2200" b="1" i="0" dirty="0">
                <a:effectLst/>
              </a:rPr>
              <a:t> prava</a:t>
            </a:r>
            <a:r>
              <a:rPr lang="en-US" sz="2200" b="0" i="0" dirty="0">
                <a:effectLst/>
              </a:rPr>
              <a:t>, a </a:t>
            </a:r>
            <a:r>
              <a:rPr lang="en-US" sz="2200" b="0" i="0" dirty="0" err="1">
                <a:effectLst/>
              </a:rPr>
              <a:t>najdalje</a:t>
            </a:r>
            <a:r>
              <a:rPr lang="en-US" sz="2200" b="0" i="0" dirty="0">
                <a:effectLst/>
              </a:rPr>
              <a:t> u </a:t>
            </a:r>
            <a:r>
              <a:rPr lang="en-US" sz="2200" b="0" i="0" dirty="0" err="1">
                <a:effectLst/>
              </a:rPr>
              <a:t>roku</a:t>
            </a:r>
            <a:r>
              <a:rPr lang="en-US" sz="2200" b="0" i="0" dirty="0">
                <a:effectLst/>
              </a:rPr>
              <a:t> od </a:t>
            </a:r>
            <a:r>
              <a:rPr lang="en-US" sz="2200" b="1" i="0" dirty="0">
                <a:effectLst/>
              </a:rPr>
              <a:t>tri </a:t>
            </a:r>
            <a:r>
              <a:rPr lang="en-US" sz="2200" b="1" i="0" dirty="0" err="1">
                <a:effectLst/>
              </a:rPr>
              <a:t>mjeseca</a:t>
            </a:r>
            <a:r>
              <a:rPr lang="en-US" sz="2200" b="1" i="0" dirty="0">
                <a:effectLst/>
              </a:rPr>
              <a:t> od dana </a:t>
            </a:r>
            <a:r>
              <a:rPr lang="en-US" sz="2200" b="1" i="0" dirty="0" err="1">
                <a:effectLst/>
              </a:rPr>
              <a:t>učinjene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povrede</a:t>
            </a:r>
            <a:r>
              <a:rPr lang="en-US" sz="2200" b="1" i="0" dirty="0">
                <a:effectLst/>
              </a:rPr>
              <a:t>.</a:t>
            </a:r>
            <a:endParaRPr lang="sr-Latn-BA" sz="2200" b="1" i="0" dirty="0">
              <a:effectLst/>
            </a:endParaRPr>
          </a:p>
          <a:p>
            <a:pPr algn="just"/>
            <a:r>
              <a:rPr lang="en-US" sz="2200" b="0" i="0" dirty="0" err="1">
                <a:effectLst/>
              </a:rPr>
              <a:t>Podnošenje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zahtjeva</a:t>
            </a:r>
            <a:r>
              <a:rPr lang="en-US" sz="2200" b="0" i="0" dirty="0">
                <a:effectLst/>
              </a:rPr>
              <a:t> za </a:t>
            </a:r>
            <a:r>
              <a:rPr lang="en-US" sz="2200" b="0" i="0" dirty="0" err="1">
                <a:effectLst/>
              </a:rPr>
              <a:t>zaštitu</a:t>
            </a:r>
            <a:r>
              <a:rPr lang="en-US" sz="2200" b="0" i="0" dirty="0">
                <a:effectLst/>
              </a:rPr>
              <a:t> </a:t>
            </a:r>
            <a:r>
              <a:rPr lang="en-US" sz="2200" b="1" i="0" dirty="0">
                <a:effectLst/>
              </a:rPr>
              <a:t>ne </a:t>
            </a:r>
            <a:r>
              <a:rPr lang="en-US" sz="2200" b="1" i="0" dirty="0" err="1">
                <a:effectLst/>
              </a:rPr>
              <a:t>odlaže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izvršenje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rješenja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ili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radnje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protiv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kojih</a:t>
            </a:r>
            <a:r>
              <a:rPr lang="en-US" sz="2200" b="1" i="0" dirty="0">
                <a:effectLst/>
              </a:rPr>
              <a:t> je </a:t>
            </a:r>
            <a:r>
              <a:rPr lang="en-US" sz="2200" b="1" i="0" dirty="0" err="1">
                <a:effectLst/>
              </a:rPr>
              <a:t>radnik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podnio</a:t>
            </a:r>
            <a:r>
              <a:rPr lang="en-US" sz="2200" b="1" i="0" dirty="0">
                <a:effectLst/>
              </a:rPr>
              <a:t> </a:t>
            </a:r>
            <a:r>
              <a:rPr lang="en-US" sz="2200" b="1" i="0" dirty="0" err="1">
                <a:effectLst/>
              </a:rPr>
              <a:t>zahtjev</a:t>
            </a:r>
            <a:r>
              <a:rPr lang="en-US" sz="2200" b="1" i="0" dirty="0">
                <a:effectLst/>
              </a:rPr>
              <a:t> za </a:t>
            </a:r>
            <a:r>
              <a:rPr lang="en-US" sz="2200" b="1" i="0" dirty="0" err="1">
                <a:effectLst/>
              </a:rPr>
              <a:t>zaštitu</a:t>
            </a:r>
            <a:r>
              <a:rPr lang="en-US" sz="2200" b="1" i="0" dirty="0">
                <a:effectLst/>
              </a:rPr>
              <a:t> prava</a:t>
            </a:r>
            <a:r>
              <a:rPr lang="en-US" sz="2200" b="0" i="0" dirty="0">
                <a:effectLst/>
              </a:rPr>
              <a:t>, </a:t>
            </a:r>
            <a:r>
              <a:rPr lang="en-US" sz="2200" b="0" i="0" dirty="0" err="1">
                <a:effectLst/>
              </a:rPr>
              <a:t>osim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ako</a:t>
            </a:r>
            <a:r>
              <a:rPr lang="en-US" sz="2200" b="0" i="0" dirty="0">
                <a:effectLst/>
              </a:rPr>
              <a:t> se </a:t>
            </a:r>
            <a:r>
              <a:rPr lang="en-US" sz="2200" b="0" i="0" dirty="0" err="1">
                <a:effectLst/>
              </a:rPr>
              <a:t>radi</a:t>
            </a:r>
            <a:r>
              <a:rPr lang="en-US" sz="2200" b="0" i="0" dirty="0">
                <a:effectLst/>
              </a:rPr>
              <a:t> o </a:t>
            </a:r>
            <a:r>
              <a:rPr lang="en-US" sz="2200" b="0" i="0" dirty="0" err="1">
                <a:effectLst/>
              </a:rPr>
              <a:t>odbijanju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radnika</a:t>
            </a:r>
            <a:r>
              <a:rPr lang="en-US" sz="2200" b="0" i="0" dirty="0">
                <a:effectLst/>
              </a:rPr>
              <a:t> da </a:t>
            </a:r>
            <a:r>
              <a:rPr lang="en-US" sz="2200" b="0" i="0" dirty="0" err="1">
                <a:effectLst/>
              </a:rPr>
              <a:t>radi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na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poslovima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pri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čijem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obavljanju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postoji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neposredna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opasnost</a:t>
            </a:r>
            <a:r>
              <a:rPr lang="en-US" sz="2200" b="0" i="0" dirty="0">
                <a:effectLst/>
              </a:rPr>
              <a:t> po </a:t>
            </a:r>
            <a:r>
              <a:rPr lang="en-US" sz="2200" b="0" i="0" dirty="0" err="1">
                <a:effectLst/>
              </a:rPr>
              <a:t>život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ili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teže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narušavanje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zdravlja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radnika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ili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trećih</a:t>
            </a:r>
            <a:r>
              <a:rPr lang="en-US" sz="2200" b="0" i="0" dirty="0">
                <a:effectLst/>
              </a:rPr>
              <a:t> </a:t>
            </a:r>
            <a:r>
              <a:rPr lang="en-US" sz="2200" b="0" i="0" dirty="0" err="1">
                <a:effectLst/>
              </a:rPr>
              <a:t>lica</a:t>
            </a:r>
            <a:r>
              <a:rPr lang="en-US" sz="2200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6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A619-9B65-914B-2C27-42F8ED32D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775" y="914400"/>
            <a:ext cx="8401050" cy="1429789"/>
          </a:xfrm>
        </p:spPr>
        <p:txBody>
          <a:bodyPr>
            <a:noAutofit/>
          </a:bodyPr>
          <a:lstStyle/>
          <a:p>
            <a:pPr algn="ctr"/>
            <a:r>
              <a:rPr lang="en-US" sz="3200" b="1" i="0" dirty="0">
                <a:effectLst/>
                <a:latin typeface="+mn-lt"/>
              </a:rPr>
              <a:t>ZAŠTITA PRAVA RADNIKA</a:t>
            </a:r>
            <a:br>
              <a:rPr lang="sr-Latn-BA" sz="3200" b="1" i="0" dirty="0">
                <a:effectLst/>
                <a:latin typeface="+mn-lt"/>
              </a:rPr>
            </a:br>
            <a:r>
              <a:rPr lang="sr-Latn-BA" sz="3200" b="1" dirty="0">
                <a:latin typeface="+mn-lt"/>
              </a:rPr>
              <a:t>Prijedlog za mirno rješavanje spora ili </a:t>
            </a:r>
            <a:br>
              <a:rPr lang="sr-Latn-BA" sz="3200" b="1" dirty="0">
                <a:latin typeface="+mn-lt"/>
              </a:rPr>
            </a:br>
            <a:r>
              <a:rPr lang="sr-Latn-BA" sz="3200" b="1" dirty="0">
                <a:latin typeface="+mn-lt"/>
              </a:rPr>
              <a:t>tužba nadležnom sudu 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E172-A8C2-A457-2AEC-880CBE619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2344189"/>
            <a:ext cx="7886700" cy="4097888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400" b="0" i="0" dirty="0" err="1">
                <a:effectLst/>
              </a:rPr>
              <a:t>Radnik</a:t>
            </a:r>
            <a:r>
              <a:rPr lang="en-US" sz="2400" b="0" i="0" dirty="0">
                <a:effectLst/>
              </a:rPr>
              <a:t> koji </a:t>
            </a:r>
            <a:r>
              <a:rPr lang="en-US" sz="2400" b="0" i="0" dirty="0" err="1">
                <a:effectLst/>
              </a:rPr>
              <a:t>smatra</a:t>
            </a:r>
            <a:r>
              <a:rPr lang="en-US" sz="2400" b="0" i="0" dirty="0">
                <a:effectLst/>
              </a:rPr>
              <a:t> da mu je </a:t>
            </a:r>
            <a:r>
              <a:rPr lang="en-US" sz="2400" b="0" i="0" dirty="0" err="1">
                <a:effectLst/>
              </a:rPr>
              <a:t>poslodavac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povrijedio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pravo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iz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radnog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odnosa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može</a:t>
            </a:r>
            <a:r>
              <a:rPr lang="en-US" sz="2400" b="0" i="0" dirty="0">
                <a:effectLst/>
              </a:rPr>
              <a:t> da </a:t>
            </a:r>
            <a:r>
              <a:rPr lang="en-US" sz="2400" b="0" i="0" dirty="0" err="1">
                <a:effectLst/>
              </a:rPr>
              <a:t>podnese</a:t>
            </a:r>
            <a:r>
              <a:rPr lang="en-US" sz="2400" b="0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prijedlog</a:t>
            </a:r>
            <a:r>
              <a:rPr lang="en-US" sz="2400" b="1" i="0" dirty="0">
                <a:effectLst/>
              </a:rPr>
              <a:t> za </a:t>
            </a:r>
            <a:r>
              <a:rPr lang="en-US" sz="2400" b="1" i="0" dirty="0" err="1">
                <a:effectLst/>
              </a:rPr>
              <a:t>mirno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rješavanje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radnog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spora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nadležnom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organu</a:t>
            </a:r>
            <a:r>
              <a:rPr lang="en-US" sz="2400" b="1" i="0" dirty="0">
                <a:effectLst/>
              </a:rPr>
              <a:t> </a:t>
            </a:r>
            <a:r>
              <a:rPr lang="en-US" sz="2400" i="0" dirty="0" err="1">
                <a:effectLst/>
              </a:rPr>
              <a:t>ili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tužbu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nadležnom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sudu</a:t>
            </a:r>
            <a:r>
              <a:rPr lang="en-US" sz="2400" b="1" i="0" dirty="0">
                <a:effectLst/>
              </a:rPr>
              <a:t> za </a:t>
            </a:r>
            <a:r>
              <a:rPr lang="en-US" sz="2400" b="1" i="0" dirty="0" err="1">
                <a:effectLst/>
              </a:rPr>
              <a:t>zaštitu</a:t>
            </a:r>
            <a:r>
              <a:rPr lang="en-US" sz="2400" b="1" i="0" dirty="0">
                <a:effectLst/>
              </a:rPr>
              <a:t> tog </a:t>
            </a:r>
            <a:r>
              <a:rPr lang="en-US" sz="2400" b="1" i="0" dirty="0" err="1">
                <a:effectLst/>
              </a:rPr>
              <a:t>prava</a:t>
            </a:r>
            <a:r>
              <a:rPr lang="en-US" sz="2400" b="0" i="0" dirty="0">
                <a:effectLst/>
              </a:rPr>
              <a:t>.</a:t>
            </a:r>
          </a:p>
          <a:p>
            <a:pPr algn="just"/>
            <a:r>
              <a:rPr lang="en-US" sz="2400" b="0" i="0" dirty="0" err="1">
                <a:effectLst/>
              </a:rPr>
              <a:t>Pravo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podnošenje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prijedloga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tužbe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nije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uslovljeno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prethodnim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obraćanjem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radnika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poslodavcu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zaštitu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prava</a:t>
            </a:r>
            <a:r>
              <a:rPr lang="en-US" sz="2400" b="0" i="0" dirty="0">
                <a:effectLst/>
              </a:rPr>
              <a:t>.</a:t>
            </a:r>
          </a:p>
          <a:p>
            <a:pPr algn="just"/>
            <a:r>
              <a:rPr lang="en-US" sz="2400" b="1" i="0" dirty="0" err="1">
                <a:effectLst/>
              </a:rPr>
              <a:t>Prijedlog</a:t>
            </a:r>
            <a:r>
              <a:rPr lang="en-US" sz="2400" b="1" i="0" dirty="0">
                <a:effectLst/>
              </a:rPr>
              <a:t> za </a:t>
            </a:r>
            <a:r>
              <a:rPr lang="en-US" sz="2400" b="1" i="0" dirty="0" err="1">
                <a:effectLst/>
              </a:rPr>
              <a:t>mirno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rješavanje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radnog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spora</a:t>
            </a:r>
            <a:r>
              <a:rPr lang="en-US" sz="2400" b="1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radnik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može</a:t>
            </a:r>
            <a:r>
              <a:rPr lang="en-US" sz="2400" b="0" i="0" dirty="0">
                <a:effectLst/>
              </a:rPr>
              <a:t> da </a:t>
            </a:r>
            <a:r>
              <a:rPr lang="en-US" sz="2400" b="0" i="0" dirty="0" err="1">
                <a:effectLst/>
              </a:rPr>
              <a:t>podnese</a:t>
            </a:r>
            <a:r>
              <a:rPr lang="en-US" sz="2400" b="0" i="0" dirty="0">
                <a:effectLst/>
              </a:rPr>
              <a:t> u </a:t>
            </a:r>
            <a:r>
              <a:rPr lang="en-US" sz="2400" b="0" i="0" dirty="0" err="1">
                <a:effectLst/>
              </a:rPr>
              <a:t>roku</a:t>
            </a:r>
            <a:r>
              <a:rPr lang="en-US" sz="2400" b="0" i="0" dirty="0">
                <a:effectLst/>
              </a:rPr>
              <a:t> od 30 dana od dana </a:t>
            </a:r>
            <a:r>
              <a:rPr lang="en-US" sz="2400" b="0" i="0" dirty="0" err="1">
                <a:effectLst/>
              </a:rPr>
              <a:t>saznanja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povredu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prava</a:t>
            </a:r>
            <a:r>
              <a:rPr lang="en-US" sz="2400" b="0" i="0" dirty="0">
                <a:effectLst/>
              </a:rPr>
              <a:t>, a </a:t>
            </a:r>
            <a:r>
              <a:rPr lang="en-US" sz="2400" b="0" i="0" dirty="0" err="1">
                <a:effectLst/>
              </a:rPr>
              <a:t>najkasnije</a:t>
            </a:r>
            <a:r>
              <a:rPr lang="en-US" sz="2400" b="0" i="0" dirty="0">
                <a:effectLst/>
              </a:rPr>
              <a:t> u </a:t>
            </a:r>
            <a:r>
              <a:rPr lang="en-US" sz="2400" b="0" i="0" dirty="0" err="1">
                <a:effectLst/>
              </a:rPr>
              <a:t>roku</a:t>
            </a:r>
            <a:r>
              <a:rPr lang="en-US" sz="2400" b="0" i="0" dirty="0">
                <a:effectLst/>
              </a:rPr>
              <a:t> od tri </a:t>
            </a:r>
            <a:r>
              <a:rPr lang="en-US" sz="2400" b="0" i="0" dirty="0" err="1">
                <a:effectLst/>
              </a:rPr>
              <a:t>mjeseca</a:t>
            </a:r>
            <a:r>
              <a:rPr lang="en-US" sz="2400" b="0" i="0" dirty="0">
                <a:effectLst/>
              </a:rPr>
              <a:t> od dana </a:t>
            </a:r>
            <a:r>
              <a:rPr lang="en-US" sz="2400" b="0" i="0" dirty="0" err="1">
                <a:effectLst/>
              </a:rPr>
              <a:t>učinjene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povrede</a:t>
            </a:r>
            <a:r>
              <a:rPr lang="en-US" sz="2400" b="0" i="0" dirty="0">
                <a:effectLst/>
              </a:rPr>
              <a:t>.</a:t>
            </a:r>
          </a:p>
          <a:p>
            <a:pPr algn="just"/>
            <a:r>
              <a:rPr lang="en-US" sz="2400" b="1" i="0" dirty="0" err="1">
                <a:effectLst/>
              </a:rPr>
              <a:t>Tužbu</a:t>
            </a:r>
            <a:r>
              <a:rPr lang="en-US" sz="2400" b="1" i="0" dirty="0">
                <a:effectLst/>
              </a:rPr>
              <a:t> za </a:t>
            </a:r>
            <a:r>
              <a:rPr lang="en-US" sz="2400" b="1" i="0" dirty="0" err="1">
                <a:effectLst/>
              </a:rPr>
              <a:t>zaštitu</a:t>
            </a:r>
            <a:r>
              <a:rPr lang="en-US" sz="2400" b="1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prava</a:t>
            </a:r>
            <a:r>
              <a:rPr lang="en-US" sz="2400" b="1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radnik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može</a:t>
            </a:r>
            <a:r>
              <a:rPr lang="en-US" sz="2400" b="0" i="0" dirty="0">
                <a:effectLst/>
              </a:rPr>
              <a:t> da </a:t>
            </a:r>
            <a:r>
              <a:rPr lang="en-US" sz="2400" b="0" i="0" dirty="0" err="1">
                <a:effectLst/>
              </a:rPr>
              <a:t>podnese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najkasnije</a:t>
            </a:r>
            <a:r>
              <a:rPr lang="en-US" sz="2400" b="0" i="0" dirty="0">
                <a:effectLst/>
              </a:rPr>
              <a:t> u </a:t>
            </a:r>
            <a:r>
              <a:rPr lang="en-US" sz="2400" b="0" i="0" dirty="0" err="1">
                <a:effectLst/>
              </a:rPr>
              <a:t>roku</a:t>
            </a:r>
            <a:r>
              <a:rPr lang="en-US" sz="2400" b="0" i="0" dirty="0">
                <a:effectLst/>
              </a:rPr>
              <a:t> od </a:t>
            </a:r>
            <a:r>
              <a:rPr lang="en-US" sz="2400" b="0" i="1" u="sng" dirty="0" err="1">
                <a:effectLst/>
              </a:rPr>
              <a:t>šest</a:t>
            </a:r>
            <a:r>
              <a:rPr lang="en-US" sz="2400" b="0" i="1" u="sng" dirty="0">
                <a:effectLst/>
              </a:rPr>
              <a:t> </a:t>
            </a:r>
            <a:r>
              <a:rPr lang="en-US" sz="2400" b="0" i="1" u="sng" dirty="0" err="1">
                <a:effectLst/>
              </a:rPr>
              <a:t>mjeseci</a:t>
            </a:r>
            <a:r>
              <a:rPr lang="en-US" sz="2400" b="0" i="1" u="sng" dirty="0">
                <a:effectLst/>
              </a:rPr>
              <a:t> </a:t>
            </a:r>
            <a:r>
              <a:rPr lang="en-US" sz="2400" b="0" i="0" dirty="0">
                <a:effectLst/>
              </a:rPr>
              <a:t>od dana </a:t>
            </a:r>
            <a:r>
              <a:rPr lang="en-US" sz="2400" b="0" i="0" dirty="0" err="1">
                <a:effectLst/>
              </a:rPr>
              <a:t>saznanja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povredu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prava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ili</a:t>
            </a:r>
            <a:r>
              <a:rPr lang="en-US" sz="2400" b="0" i="0" dirty="0">
                <a:effectLst/>
              </a:rPr>
              <a:t> dana </a:t>
            </a:r>
            <a:r>
              <a:rPr lang="en-US" sz="2400" b="0" i="0" dirty="0" err="1">
                <a:effectLst/>
              </a:rPr>
              <a:t>učinjene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povrede</a:t>
            </a:r>
            <a:r>
              <a:rPr lang="en-US" sz="2400" b="0" i="0" dirty="0"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0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2950B-5FFC-9AD1-69F4-ACDCBE031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1E7A5-99DC-E1F8-4602-26DD12D18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76517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i="0" dirty="0">
                <a:effectLst/>
                <a:latin typeface="+mn-lt"/>
              </a:rPr>
              <a:t>ZAŠTITA PRAVA RADNIKA</a:t>
            </a:r>
            <a:r>
              <a:rPr lang="sr-Latn-BA" sz="3200" b="1" i="0" dirty="0">
                <a:effectLst/>
                <a:latin typeface="+mn-lt"/>
              </a:rPr>
              <a:t> – inspekcija rada 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4F091-545B-AFC4-38B0-403FBAE69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2090739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0" i="0" dirty="0" err="1">
                <a:effectLst/>
              </a:rPr>
              <a:t>Nezavisno</a:t>
            </a:r>
            <a:r>
              <a:rPr lang="en-US" b="0" i="0" dirty="0">
                <a:effectLst/>
              </a:rPr>
              <a:t> od </a:t>
            </a:r>
            <a:r>
              <a:rPr lang="en-US" b="0" i="0" dirty="0" err="1">
                <a:effectLst/>
              </a:rPr>
              <a:t>postupka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zaštitu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prava</a:t>
            </a:r>
            <a:r>
              <a:rPr lang="en-US" b="0" i="0" dirty="0">
                <a:effectLst/>
              </a:rPr>
              <a:t> koji je </a:t>
            </a:r>
            <a:r>
              <a:rPr lang="en-US" b="0" i="0" dirty="0" err="1">
                <a:effectLst/>
              </a:rPr>
              <a:t>pokrenuo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kod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drugih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nadležnih</a:t>
            </a:r>
            <a:r>
              <a:rPr lang="en-US" b="0" i="0" dirty="0">
                <a:effectLst/>
              </a:rPr>
              <a:t> organa </a:t>
            </a:r>
            <a:r>
              <a:rPr lang="en-US" b="0" i="0" dirty="0" err="1">
                <a:effectLst/>
              </a:rPr>
              <a:t>radnik</a:t>
            </a:r>
            <a:r>
              <a:rPr lang="en-US" b="0" i="0" dirty="0">
                <a:effectLst/>
              </a:rPr>
              <a:t> se </a:t>
            </a:r>
            <a:r>
              <a:rPr lang="en-US" b="0" i="0" dirty="0" err="1">
                <a:effectLst/>
              </a:rPr>
              <a:t>može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obratiti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inspektoru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rada</a:t>
            </a:r>
            <a:r>
              <a:rPr lang="en-US" b="1" i="0" dirty="0">
                <a:effectLst/>
              </a:rPr>
              <a:t> </a:t>
            </a:r>
            <a:r>
              <a:rPr lang="en-US" b="0" i="0" dirty="0" err="1">
                <a:effectLst/>
              </a:rPr>
              <a:t>radi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zaštite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prava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roku</a:t>
            </a:r>
            <a:r>
              <a:rPr lang="en-US" b="0" i="0" dirty="0">
                <a:effectLst/>
              </a:rPr>
              <a:t> od </a:t>
            </a:r>
            <a:r>
              <a:rPr lang="en-US" b="0" i="1" dirty="0" err="1">
                <a:effectLst/>
              </a:rPr>
              <a:t>mjesec</a:t>
            </a:r>
            <a:r>
              <a:rPr lang="en-US" b="0" i="1" dirty="0">
                <a:effectLst/>
              </a:rPr>
              <a:t> dana od dana </a:t>
            </a:r>
            <a:r>
              <a:rPr lang="en-US" b="0" i="1" dirty="0" err="1">
                <a:effectLst/>
              </a:rPr>
              <a:t>saznanja</a:t>
            </a:r>
            <a:r>
              <a:rPr lang="en-US" b="0" i="1" dirty="0">
                <a:effectLst/>
              </a:rPr>
              <a:t> za </a:t>
            </a:r>
            <a:r>
              <a:rPr lang="en-US" b="0" i="1" dirty="0" err="1">
                <a:effectLst/>
              </a:rPr>
              <a:t>povredu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prava</a:t>
            </a:r>
            <a:r>
              <a:rPr lang="en-US" b="0" i="0" dirty="0">
                <a:effectLst/>
              </a:rPr>
              <a:t>, a </a:t>
            </a:r>
            <a:r>
              <a:rPr lang="en-US" b="0" i="0" dirty="0" err="1">
                <a:effectLst/>
              </a:rPr>
              <a:t>najdalje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roku</a:t>
            </a:r>
            <a:r>
              <a:rPr lang="en-US" b="0" i="0" dirty="0">
                <a:effectLst/>
              </a:rPr>
              <a:t> od </a:t>
            </a:r>
            <a:r>
              <a:rPr lang="en-US" b="0" i="1" dirty="0">
                <a:effectLst/>
              </a:rPr>
              <a:t>tri </a:t>
            </a:r>
            <a:r>
              <a:rPr lang="en-US" b="0" i="1" dirty="0" err="1">
                <a:effectLst/>
              </a:rPr>
              <a:t>mjeseca</a:t>
            </a:r>
            <a:r>
              <a:rPr lang="en-US" b="0" i="1" dirty="0">
                <a:effectLst/>
              </a:rPr>
              <a:t> od dana </a:t>
            </a:r>
            <a:r>
              <a:rPr lang="en-US" b="0" i="1" dirty="0" err="1">
                <a:effectLst/>
              </a:rPr>
              <a:t>učinjene</a:t>
            </a:r>
            <a:r>
              <a:rPr lang="en-US" b="0" i="1" dirty="0">
                <a:effectLst/>
              </a:rPr>
              <a:t> </a:t>
            </a:r>
            <a:r>
              <a:rPr lang="en-US" b="0" i="1" dirty="0" err="1">
                <a:effectLst/>
              </a:rPr>
              <a:t>povrede</a:t>
            </a:r>
            <a:r>
              <a:rPr lang="en-US" b="0" i="1" dirty="0">
                <a:effectLst/>
              </a:rPr>
              <a:t>.</a:t>
            </a:r>
            <a:endParaRPr lang="sr-Latn-BA" b="0" i="1" dirty="0">
              <a:effectLst/>
            </a:endParaRPr>
          </a:p>
          <a:p>
            <a:pPr algn="just"/>
            <a:endParaRPr lang="sr-Latn-BA" dirty="0"/>
          </a:p>
          <a:p>
            <a:pPr algn="just"/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se </a:t>
            </a:r>
            <a:r>
              <a:rPr lang="en-US" b="0" i="0" dirty="0" err="1">
                <a:effectLst/>
              </a:rPr>
              <a:t>istovremeno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najmanje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deset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najmanje</a:t>
            </a:r>
            <a:r>
              <a:rPr lang="en-US" b="0" i="0" dirty="0">
                <a:effectLst/>
              </a:rPr>
              <a:t> 10% od </a:t>
            </a:r>
            <a:r>
              <a:rPr lang="en-US" b="0" i="0" dirty="0" err="1">
                <a:effectLst/>
              </a:rPr>
              <a:t>ukupnog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broja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zaposlenih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radnika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obratilo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poslodavcu</a:t>
            </a:r>
            <a:r>
              <a:rPr lang="en-US" b="0" i="0" dirty="0">
                <a:effectLst/>
              </a:rPr>
              <a:t> za </a:t>
            </a:r>
            <a:r>
              <a:rPr lang="en-US" b="0" i="0" dirty="0" err="1">
                <a:effectLst/>
              </a:rPr>
              <a:t>zaštitu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prava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iz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radnog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odnosa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poslodavac</a:t>
            </a:r>
            <a:r>
              <a:rPr lang="en-US" b="0" i="0" dirty="0">
                <a:effectLst/>
              </a:rPr>
              <a:t> je </a:t>
            </a:r>
            <a:r>
              <a:rPr lang="en-US" b="0" i="0" dirty="0" err="1">
                <a:effectLst/>
              </a:rPr>
              <a:t>dužan</a:t>
            </a:r>
            <a:r>
              <a:rPr lang="en-US" b="0" i="0" dirty="0">
                <a:effectLst/>
              </a:rPr>
              <a:t> da </a:t>
            </a:r>
            <a:r>
              <a:rPr lang="en-US" b="0" i="0" dirty="0" err="1">
                <a:effectLst/>
              </a:rPr>
              <a:t>zatraži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razmotri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mišljenje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sindikata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ili</a:t>
            </a:r>
            <a:r>
              <a:rPr lang="en-US" b="0" i="0" dirty="0">
                <a:effectLst/>
              </a:rPr>
              <a:t> </a:t>
            </a:r>
            <a:r>
              <a:rPr lang="en-US" b="1" i="0" dirty="0" err="1">
                <a:effectLst/>
              </a:rPr>
              <a:t>savjeta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radnika</a:t>
            </a:r>
            <a:r>
              <a:rPr lang="en-US" b="1" i="0" dirty="0">
                <a:effectLst/>
              </a:rPr>
              <a:t> </a:t>
            </a:r>
            <a:r>
              <a:rPr lang="en-US" b="0" i="0" dirty="0" err="1">
                <a:effectLst/>
              </a:rPr>
              <a:t>ako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kod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poslodavca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nije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uspostavljen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sindikat</a:t>
            </a:r>
            <a:r>
              <a:rPr lang="en-US" b="0" i="0" dirty="0"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26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04C42-C59D-580F-250C-C25A0B6A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375" y="1188720"/>
            <a:ext cx="6728287" cy="1046480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>
                <a:latin typeface="+mn-lt"/>
              </a:rPr>
              <a:t>ZAKON O ZAŠTITI OD UZNEMIRAVANjA NA RADU</a:t>
            </a:r>
            <a:r>
              <a:rPr lang="pl-PL" sz="2400" b="1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N</a:t>
            </a:r>
            <a:br>
              <a:rPr lang="pl-PL" sz="2400" b="1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</a:br>
            <a:r>
              <a:rPr lang="pl-PL" sz="2400" b="1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 RADU</a:t>
            </a:r>
            <a:br>
              <a:rPr lang="pl-PL" sz="2400" b="0" i="0" dirty="0">
                <a:solidFill>
                  <a:srgbClr val="666666"/>
                </a:solidFill>
                <a:effectLst/>
                <a:latin typeface="Verdana" panose="020B0604030504040204" pitchFamily="34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348DE-B620-19D0-D9AA-23B1D65B8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2235200"/>
            <a:ext cx="8287789" cy="4351338"/>
          </a:xfrm>
        </p:spPr>
        <p:txBody>
          <a:bodyPr>
            <a:normAutofit/>
          </a:bodyPr>
          <a:lstStyle/>
          <a:p>
            <a:pPr marL="514350" indent="-285750" algn="just">
              <a:lnSpc>
                <a:spcPct val="107000"/>
              </a:lnSpc>
            </a:pPr>
            <a:r>
              <a:rPr lang="en-US" sz="2400" b="0" i="0" dirty="0" err="1">
                <a:effectLst/>
              </a:rPr>
              <a:t>Ovim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zakonom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uređuje</a:t>
            </a:r>
            <a:r>
              <a:rPr lang="en-US" sz="2400" b="0" i="0" dirty="0">
                <a:effectLst/>
              </a:rPr>
              <a:t> se </a:t>
            </a:r>
            <a:r>
              <a:rPr lang="en-US" sz="2400" b="0" i="0" dirty="0" err="1">
                <a:effectLst/>
              </a:rPr>
              <a:t>zaštita</a:t>
            </a:r>
            <a:r>
              <a:rPr lang="en-US" sz="2400" b="0" i="0" dirty="0">
                <a:effectLst/>
              </a:rPr>
              <a:t> od </a:t>
            </a:r>
            <a:r>
              <a:rPr lang="en-US" sz="2400" b="0" i="0" u="sng" dirty="0" err="1">
                <a:effectLst/>
              </a:rPr>
              <a:t>uznemiravanja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na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radu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i</a:t>
            </a:r>
            <a:r>
              <a:rPr lang="en-US" sz="2400" b="0" i="0" u="sng" dirty="0">
                <a:effectLst/>
              </a:rPr>
              <a:t> u </a:t>
            </a:r>
            <a:r>
              <a:rPr lang="en-US" sz="2400" b="0" i="0" u="sng" dirty="0" err="1">
                <a:effectLst/>
              </a:rPr>
              <a:t>vezi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sa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radom</a:t>
            </a:r>
            <a:r>
              <a:rPr lang="en-US" sz="2400" b="0" i="0" dirty="0">
                <a:effectLst/>
              </a:rPr>
              <a:t>, </a:t>
            </a:r>
            <a:r>
              <a:rPr lang="en-US" sz="2400" b="0" i="0" u="sng" dirty="0" err="1">
                <a:effectLst/>
              </a:rPr>
              <a:t>postupak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ostvarivanje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prava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zaštitu</a:t>
            </a:r>
            <a:r>
              <a:rPr lang="en-US" sz="2400" b="0" i="0" dirty="0">
                <a:effectLst/>
              </a:rPr>
              <a:t> od </a:t>
            </a:r>
            <a:r>
              <a:rPr lang="en-US" sz="2400" b="0" i="0" dirty="0" err="1">
                <a:effectLst/>
              </a:rPr>
              <a:t>uznemiravanja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radu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</a:t>
            </a:r>
            <a:r>
              <a:rPr lang="en-US" sz="2400" b="0" i="0" dirty="0">
                <a:effectLst/>
              </a:rPr>
              <a:t> u </a:t>
            </a:r>
            <a:r>
              <a:rPr lang="en-US" sz="2400" b="0" i="0" dirty="0" err="1">
                <a:effectLst/>
              </a:rPr>
              <a:t>vezi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radom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i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druga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pitanja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dirty="0">
                <a:effectLst/>
              </a:rPr>
              <a:t>od </a:t>
            </a:r>
            <a:r>
              <a:rPr lang="en-US" sz="2400" b="0" i="0" dirty="0" err="1">
                <a:effectLst/>
              </a:rPr>
              <a:t>značaja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zaštitu</a:t>
            </a:r>
            <a:r>
              <a:rPr lang="en-US" sz="2400" b="0" i="0" dirty="0">
                <a:effectLst/>
              </a:rPr>
              <a:t> od </a:t>
            </a:r>
            <a:r>
              <a:rPr lang="en-US" sz="2400" b="0" i="0" dirty="0" err="1">
                <a:effectLst/>
              </a:rPr>
              <a:t>uznemiravanja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radu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</a:t>
            </a:r>
            <a:r>
              <a:rPr lang="en-US" sz="2400" b="0" i="0" dirty="0">
                <a:effectLst/>
              </a:rPr>
              <a:t> u </a:t>
            </a:r>
            <a:r>
              <a:rPr lang="en-US" sz="2400" b="0" i="0" dirty="0" err="1">
                <a:effectLst/>
              </a:rPr>
              <a:t>vezi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radom</a:t>
            </a:r>
            <a:r>
              <a:rPr lang="en-US" sz="2400" b="0" i="0" dirty="0">
                <a:effectLst/>
              </a:rPr>
              <a:t>.</a:t>
            </a:r>
            <a:endParaRPr lang="sr-Latn-BA" sz="2400" b="0" i="0" dirty="0">
              <a:effectLst/>
            </a:endParaRPr>
          </a:p>
          <a:p>
            <a:pPr marL="457200" algn="just">
              <a:lnSpc>
                <a:spcPct val="107000"/>
              </a:lnSpc>
            </a:pPr>
            <a:r>
              <a:rPr lang="bs-Latn-BA" sz="2400" dirty="0">
                <a:ea typeface="Calibri" panose="020F0502020204030204" pitchFamily="34" charset="0"/>
                <a:cs typeface="Arial" panose="020B0604020202020204" pitchFamily="34" charset="0"/>
              </a:rPr>
              <a:t> O</a:t>
            </a:r>
            <a:r>
              <a:rPr lang="bs-Latn-BA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baveza donošenja </a:t>
            </a:r>
            <a:r>
              <a:rPr lang="bs-Latn-BA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Pravilnik o zaštiti od uznemiravanja na radu.  </a:t>
            </a:r>
          </a:p>
          <a:p>
            <a:pPr marL="457200" algn="just">
              <a:lnSpc>
                <a:spcPct val="107000"/>
              </a:lnSpc>
            </a:pPr>
            <a:r>
              <a:rPr lang="bs-Latn-BA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Propisana prekršajna kazna u iznosu od  </a:t>
            </a:r>
            <a:r>
              <a:rPr lang="pl-PL" sz="2400" dirty="0">
                <a:ea typeface="Calibri" panose="020F0502020204030204" pitchFamily="34" charset="0"/>
                <a:cs typeface="Arial" panose="020B0604020202020204" pitchFamily="34" charset="0"/>
              </a:rPr>
              <a:t>3.000 KM do 12.000 KM za poslodavca koji zapošljava više od 15 radnika, a ne donese gore navedeni Pravilnik. </a:t>
            </a:r>
            <a:endParaRPr lang="bs-Latn-BA" sz="2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>
              <a:lnSpc>
                <a:spcPct val="107000"/>
              </a:lnSpc>
              <a:buNone/>
            </a:pP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</a:pPr>
            <a:endParaRPr lang="sr-Latn-BA" sz="1200" dirty="0">
              <a:solidFill>
                <a:srgbClr val="66666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</a:pPr>
            <a:endParaRPr lang="sr-Latn-BA" sz="1200" dirty="0">
              <a:solidFill>
                <a:srgbClr val="66666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</a:pPr>
            <a:endParaRPr lang="sr-Latn-BA" sz="1200" dirty="0">
              <a:solidFill>
                <a:srgbClr val="66666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6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54727"/>
            <a:ext cx="7886700" cy="573578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+mn-lt"/>
              </a:rPr>
              <a:t>ZAKON O ZAŠTITI LICA  KOJA PRIJAVLJUJU KORUPCIJU</a:t>
            </a:r>
            <a:br>
              <a:rPr lang="en-US" sz="3000" b="1" dirty="0">
                <a:latin typeface="+mn-lt"/>
              </a:rPr>
            </a:br>
            <a:endParaRPr lang="en-US" sz="3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11185"/>
            <a:ext cx="7886700" cy="415636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 se </a:t>
            </a:r>
            <a:r>
              <a:rPr lang="en-US" i="1" dirty="0" err="1"/>
              <a:t>zaštita</a:t>
            </a:r>
            <a:r>
              <a:rPr lang="en-US" i="1" dirty="0"/>
              <a:t> </a:t>
            </a:r>
            <a:r>
              <a:rPr lang="en-US" i="1" dirty="0" err="1"/>
              <a:t>lica</a:t>
            </a:r>
            <a:r>
              <a:rPr lang="en-US" i="1" dirty="0"/>
              <a:t> </a:t>
            </a:r>
            <a:r>
              <a:rPr lang="en-US" i="1" dirty="0" err="1"/>
              <a:t>koja</a:t>
            </a:r>
            <a:r>
              <a:rPr lang="en-US" i="1" dirty="0"/>
              <a:t> </a:t>
            </a:r>
            <a:r>
              <a:rPr lang="en-US" i="1" dirty="0" err="1"/>
              <a:t>prijavljuju</a:t>
            </a:r>
            <a:r>
              <a:rPr lang="en-US" i="1" dirty="0"/>
              <a:t> </a:t>
            </a:r>
            <a:r>
              <a:rPr lang="en-US" i="1" dirty="0" err="1"/>
              <a:t>korupciju</a:t>
            </a:r>
            <a:r>
              <a:rPr lang="en-US" dirty="0"/>
              <a:t>,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u="sng" dirty="0" err="1"/>
              <a:t>prijave</a:t>
            </a:r>
            <a:r>
              <a:rPr lang="en-US" u="sng" dirty="0"/>
              <a:t> </a:t>
            </a:r>
            <a:r>
              <a:rPr lang="en-US" u="sng" dirty="0" err="1"/>
              <a:t>korupcije</a:t>
            </a:r>
            <a:r>
              <a:rPr lang="en-US" u="sng" dirty="0"/>
              <a:t>,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u="sng" dirty="0" err="1"/>
              <a:t>postupanja</a:t>
            </a:r>
            <a:r>
              <a:rPr lang="en-US" u="sng" dirty="0"/>
              <a:t> </a:t>
            </a:r>
            <a:r>
              <a:rPr lang="en-US" u="sng" dirty="0" err="1"/>
              <a:t>odgovornog</a:t>
            </a:r>
            <a:r>
              <a:rPr lang="en-US" u="sng" dirty="0"/>
              <a:t> </a:t>
            </a:r>
            <a:r>
              <a:rPr lang="en-US" u="sng" dirty="0" err="1"/>
              <a:t>lica</a:t>
            </a:r>
            <a:r>
              <a:rPr lang="en-US" u="sng" dirty="0"/>
              <a:t> i </a:t>
            </a:r>
            <a:r>
              <a:rPr lang="en-US" u="sng" dirty="0" err="1"/>
              <a:t>nadležnih</a:t>
            </a:r>
            <a:r>
              <a:rPr lang="en-US" u="sng" dirty="0"/>
              <a:t> </a:t>
            </a:r>
            <a:r>
              <a:rPr lang="en-US" u="sng" dirty="0" err="1"/>
              <a:t>organa</a:t>
            </a:r>
            <a:r>
              <a:rPr lang="en-US" u="sng" dirty="0"/>
              <a:t> u </a:t>
            </a:r>
            <a:r>
              <a:rPr lang="en-US" u="sng" dirty="0" err="1"/>
              <a:t>vezi</a:t>
            </a:r>
            <a:r>
              <a:rPr lang="en-US" u="sng" dirty="0"/>
              <a:t> sa </a:t>
            </a:r>
            <a:r>
              <a:rPr lang="en-US" u="sng" dirty="0" err="1"/>
              <a:t>prijavom</a:t>
            </a:r>
            <a:r>
              <a:rPr lang="en-US" u="sng" dirty="0"/>
              <a:t> i </a:t>
            </a:r>
            <a:r>
              <a:rPr lang="en-US" u="sng" dirty="0" err="1"/>
              <a:t>zaštitom</a:t>
            </a:r>
            <a:r>
              <a:rPr lang="en-US" u="sng" dirty="0"/>
              <a:t> </a:t>
            </a:r>
            <a:r>
              <a:rPr lang="en-US" u="sng" dirty="0" err="1"/>
              <a:t>lica</a:t>
            </a:r>
            <a:r>
              <a:rPr lang="en-US" u="sng" dirty="0"/>
              <a:t> </a:t>
            </a:r>
            <a:r>
              <a:rPr lang="en-US" u="sng" dirty="0" err="1"/>
              <a:t>koja</a:t>
            </a:r>
            <a:r>
              <a:rPr lang="en-US" u="sng" dirty="0"/>
              <a:t> </a:t>
            </a:r>
            <a:r>
              <a:rPr lang="en-US" u="sng" dirty="0" err="1"/>
              <a:t>prijavljuju</a:t>
            </a:r>
            <a:r>
              <a:rPr lang="en-US" u="sng" dirty="0"/>
              <a:t> </a:t>
            </a:r>
            <a:r>
              <a:rPr lang="en-US" u="sng" dirty="0" err="1"/>
              <a:t>korupciju</a:t>
            </a:r>
            <a:r>
              <a:rPr lang="en-US" dirty="0"/>
              <a:t> i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za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prijavljuju</a:t>
            </a:r>
            <a:r>
              <a:rPr lang="en-US" dirty="0"/>
              <a:t> </a:t>
            </a:r>
            <a:r>
              <a:rPr lang="en-US" dirty="0" err="1"/>
              <a:t>korupciju</a:t>
            </a:r>
            <a:r>
              <a:rPr lang="en-US" dirty="0"/>
              <a:t>.</a:t>
            </a:r>
            <a:endParaRPr lang="sr-Latn-BA" dirty="0"/>
          </a:p>
          <a:p>
            <a:pPr algn="just"/>
            <a:r>
              <a:rPr lang="sr-Latn-BA" dirty="0"/>
              <a:t>Obaveza donošenja Upustva o primjeni zaštiti od korupcije.</a:t>
            </a:r>
          </a:p>
          <a:p>
            <a:pPr algn="just"/>
            <a:r>
              <a:rPr lang="sr-Latn-BA" dirty="0"/>
              <a:t> Zaprećena prekršajna kazna u slučaju ne  donošenja gore navedenog Upustva u iznosu od 5.000 KM do 15.000 KM </a:t>
            </a:r>
          </a:p>
          <a:p>
            <a:endParaRPr lang="sr-Latn-B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3933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14C61-D515-C038-455D-D9F06E413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4DA0-9CA4-CD8E-E668-D42CE2BB8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817" y="2277687"/>
            <a:ext cx="8828117" cy="398611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sr-Latn-BA" sz="6600" dirty="0"/>
              <a:t>HVALA NA PAŽNJI!</a:t>
            </a:r>
          </a:p>
          <a:p>
            <a:pPr marL="0" indent="0">
              <a:buNone/>
            </a:pPr>
            <a:r>
              <a:rPr lang="pl-PL" sz="2600" dirty="0"/>
              <a:t>Za dodatna pitanja e mail adresa</a:t>
            </a:r>
            <a:r>
              <a:rPr lang="pl-PL" dirty="0"/>
              <a:t>: </a:t>
            </a:r>
            <a:r>
              <a:rPr lang="pl-PL" dirty="0">
                <a:hlinkClick r:id="rId2"/>
              </a:rPr>
              <a:t>antonije.zivkovic@lanaco.com</a:t>
            </a:r>
            <a:r>
              <a:rPr lang="pl-PL" dirty="0"/>
              <a:t>; antonije.zivkovic</a:t>
            </a:r>
            <a:r>
              <a:rPr lang="en-US" dirty="0"/>
              <a:t>@hotmail.com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MOBILNI TELEFON:  00387(0)65-334-749 </a:t>
            </a:r>
          </a:p>
          <a:p>
            <a:pPr marL="0" indent="0">
              <a:buNone/>
            </a:pPr>
            <a:r>
              <a:rPr lang="pl-PL" dirty="0"/>
              <a:t>https://www.linkedin.com/in/in/antonije-živković-9b6a89130/</a:t>
            </a:r>
            <a:br>
              <a:rPr lang="pl-PL" dirty="0"/>
            </a:br>
            <a:br>
              <a:rPr lang="pl-PL" dirty="0"/>
            </a:br>
            <a:r>
              <a:rPr lang="pl-PL" dirty="0"/>
              <a:t>https://www.researchgate.net/profile/Antonije_Zivkovic</a:t>
            </a:r>
            <a:br>
              <a:rPr lang="pl-PL" dirty="0"/>
            </a:br>
            <a:endParaRPr lang="pl-PL" dirty="0"/>
          </a:p>
          <a:p>
            <a:pPr marL="0" indent="0" algn="ctr">
              <a:buNone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97430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14DF7-7199-EDD6-8186-1EFCFA59A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222" y="912754"/>
            <a:ext cx="7886700" cy="1325563"/>
          </a:xfrm>
        </p:spPr>
        <p:txBody>
          <a:bodyPr/>
          <a:lstStyle/>
          <a:p>
            <a:pPr algn="ctr"/>
            <a:r>
              <a:rPr lang="sr-Latn-BA" b="1" dirty="0">
                <a:latin typeface="+mn-lt"/>
              </a:rPr>
              <a:t>Obaveze poslodavca</a:t>
            </a:r>
            <a:endParaRPr lang="en-US" b="1" dirty="0">
              <a:latin typeface="+mn-lt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F985B7C-BBB0-0C57-C1ED-9EE895250B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95275" y="2487573"/>
            <a:ext cx="863259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sng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Poslodavac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je </a:t>
            </a:r>
            <a:r>
              <a:rPr kumimoji="0" lang="en-US" altLang="en-US" sz="2400" b="1" i="0" u="sng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dužan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da: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1)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radnika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prijavi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u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Jedinstveni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sistem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uruči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mu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kopiju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prijave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2)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radniku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prilikom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stupanja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rad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uruči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identifikacionu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ispravu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radnika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3)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radniku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za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obavljeni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rad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isplati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platu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smislu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člana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121.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stav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3.</a:t>
            </a:r>
            <a:r>
              <a:rPr kumimoji="0" lang="sr-Latn-B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Zakona o radu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skladu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sa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zakonom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opštim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aktom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ugovorom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4)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radniku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obezbijedi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uslove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organizuje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rad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bezbjednosti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zaštite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života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zdravlja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 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skladu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sa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zakonom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drugim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propisima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5)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radnika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 </a:t>
            </a:r>
            <a:r>
              <a:rPr kumimoji="0" lang="en-US" altLang="en-US" sz="18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roku</a:t>
            </a:r>
            <a:r>
              <a:rPr kumimoji="0" lang="en-US" altLang="en-US" sz="1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od 15 dana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od dana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stupanja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rad,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upozna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obavezama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koje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proizlaze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iz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propisa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radu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propisa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bezbjednosti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zaštiti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života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zdravlja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6)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radniku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obezbijedi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obavljanje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poslova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utvrđenih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ugovorom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7)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kolektivno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osigura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sve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radnike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za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slučaj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nesreće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8)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zatraži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mišljenje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sindikata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slučajevima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utvrđenim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zakonom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 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kod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poslodavca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kod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koga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nije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osnovan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sindikat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od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savjeta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radnika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ili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predstavnika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koga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odrede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radnici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7697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0ED7E-F879-FB19-44DE-1CE388FF9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000" y="989215"/>
            <a:ext cx="5336250" cy="565265"/>
          </a:xfrm>
        </p:spPr>
        <p:txBody>
          <a:bodyPr>
            <a:normAutofit fontScale="90000"/>
          </a:bodyPr>
          <a:lstStyle/>
          <a:p>
            <a:r>
              <a:rPr lang="sr-Latn-BA" b="1" dirty="0">
                <a:latin typeface="+mn-lt"/>
                <a:cs typeface="Arial" panose="020B0604020202020204" pitchFamily="34" charset="0"/>
              </a:rPr>
              <a:t>Prava i obaveze radnika</a:t>
            </a:r>
            <a:endParaRPr lang="en-US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77F9C1E-5448-B5F4-A57D-029724EBDA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5724" y="1650604"/>
            <a:ext cx="4067176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Radnik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ima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pravo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na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: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1)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platu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naknadu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plate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druga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primanja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u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skladu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zakonom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opštim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aktom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ugovorom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o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2)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bezbjednost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zaštitu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života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zdravlja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3)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zdravstvenu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zaštitu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4)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zaštitu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ličnog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integriteta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5)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posebnu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zaštitu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u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slučaju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bolesti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smanjenja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ili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gubitka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radne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sposobnosti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starosti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6)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druga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prava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druge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oblike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zaštite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 u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skladu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zakonom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opštim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aktom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ugovorom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o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(2)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Žena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radnik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ima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pravo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posebnu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zaštitu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za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vrijeme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trudnoće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nakon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porođaja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.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(3)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Radnik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ima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pravo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posebnu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zaštitu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radi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njege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djeteta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, u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skladu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sa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ovim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zakonom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(4)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Radnik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mlađi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od 18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godina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života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radnik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invalid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imaju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pravo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posebnu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zaštitu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D5D4EB-9830-854E-851B-5AC012A88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2496" y="1603105"/>
            <a:ext cx="4685780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Radnik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je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dužan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da: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1)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savjesno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odgovorno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obavlja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poslove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kojima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2)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poštuje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organizaciju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poslovanja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poslodavca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kao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uslove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pravila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poslodavca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u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vezi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ispunjavanjem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ugovornih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drugih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obaveza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iz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radnog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odnosa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3)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obavijesti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poslodavca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bitnim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okolnostima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koje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utiču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ili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bi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mogle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utiču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obavljanje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poslova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utvrđenih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ugovorom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4)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obavijesti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poslodavca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svakoj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vrsti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potencijalne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opasnosti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za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život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zdravlje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nastanak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materijalne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štete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5)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pristupi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zdravstvenim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pregledima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ocjeni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radne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sposobnosti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zahtjev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poslodavca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6) u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periodu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otkaznog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roka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izvrši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obaveze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preuzete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ugovorom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o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radu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EC7A89-D1D4-0AC6-04CD-AD02C4BCD62E}"/>
              </a:ext>
            </a:extLst>
          </p:cNvPr>
          <p:cNvSpPr txBox="1"/>
          <p:nvPr/>
        </p:nvSpPr>
        <p:spPr>
          <a:xfrm>
            <a:off x="4152900" y="5714868"/>
            <a:ext cx="48348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Poslodavac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radnik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dužni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su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da se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pridržavaju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prava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obaveza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utvrđenih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zakonom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opštim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aktom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ugovorom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b="1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radu</a:t>
            </a:r>
            <a:r>
              <a:rPr lang="sr-Latn-BA" b="1" u="sng" dirty="0">
                <a:solidFill>
                  <a:srgbClr val="FF0000"/>
                </a:solidFill>
                <a:latin typeface="Arial" panose="020B0604020202020204" pitchFamily="34" charset="0"/>
              </a:rPr>
              <a:t>!</a:t>
            </a:r>
            <a:endParaRPr lang="en-US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40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9B7A7-60B4-9D4E-09B6-D5540E6D8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566" y="1255222"/>
            <a:ext cx="8493183" cy="5162203"/>
          </a:xfrm>
        </p:spPr>
        <p:txBody>
          <a:bodyPr>
            <a:normAutofit fontScale="90000"/>
          </a:bodyPr>
          <a:lstStyle/>
          <a:p>
            <a:br>
              <a:rPr lang="sr-Latn-B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sr-Latn-B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</a:t>
            </a:r>
            <a:r>
              <a:rPr lang="sr-Latn-BA" b="1" i="0" dirty="0">
                <a:solidFill>
                  <a:srgbClr val="FF0000"/>
                </a:solidFill>
                <a:effectLst/>
                <a:latin typeface="+mn-lt"/>
              </a:rPr>
              <a:t>RAD VAN RADNOG ODNOSA</a:t>
            </a:r>
            <a:br>
              <a:rPr lang="sr-Latn-BA" b="1" i="0" dirty="0">
                <a:solidFill>
                  <a:srgbClr val="FF0000"/>
                </a:solidFill>
                <a:effectLst/>
                <a:latin typeface="+mn-lt"/>
              </a:rPr>
            </a:br>
            <a:br>
              <a:rPr lang="sr-Latn-B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sr-Latn-BA" b="1" dirty="0">
                <a:solidFill>
                  <a:srgbClr val="000000"/>
                </a:solidFill>
                <a:latin typeface="+mn-lt"/>
              </a:rPr>
              <a:t>1. </a:t>
            </a:r>
            <a:r>
              <a:rPr lang="sr-Latn-BA" b="1" i="0" dirty="0">
                <a:solidFill>
                  <a:srgbClr val="000000"/>
                </a:solidFill>
                <a:effectLst/>
                <a:latin typeface="+mn-lt"/>
              </a:rPr>
              <a:t>Ugovor o djelu</a:t>
            </a:r>
            <a:br>
              <a:rPr lang="sr-Latn-BA" b="1" i="0" dirty="0">
                <a:solidFill>
                  <a:srgbClr val="000000"/>
                </a:solidFill>
                <a:effectLst/>
                <a:latin typeface="+mn-lt"/>
              </a:rPr>
            </a:br>
            <a:r>
              <a:rPr lang="sr-Latn-BA" b="1" i="0" dirty="0">
                <a:solidFill>
                  <a:srgbClr val="000000"/>
                </a:solidFill>
                <a:effectLst/>
                <a:latin typeface="+mn-lt"/>
              </a:rPr>
              <a:t>2. Ugovor o obavljanju privremeni i povremeni poslova</a:t>
            </a:r>
            <a:br>
              <a:rPr lang="sr-Latn-BA" b="1" i="0" dirty="0">
                <a:solidFill>
                  <a:srgbClr val="000000"/>
                </a:solidFill>
                <a:effectLst/>
                <a:latin typeface="+mn-lt"/>
              </a:rPr>
            </a:br>
            <a:r>
              <a:rPr lang="sr-Latn-BA" b="1" i="0" dirty="0">
                <a:solidFill>
                  <a:srgbClr val="000000"/>
                </a:solidFill>
                <a:effectLst/>
                <a:latin typeface="+mn-lt"/>
              </a:rPr>
              <a:t>3. Ugovor o stručnom osposobljavanju i usavršavanju</a:t>
            </a:r>
            <a:br>
              <a:rPr lang="sr-Latn-BA" b="1" i="0" dirty="0">
                <a:solidFill>
                  <a:srgbClr val="000000"/>
                </a:solidFill>
                <a:effectLst/>
                <a:latin typeface="+mn-lt"/>
              </a:rPr>
            </a:br>
            <a:r>
              <a:rPr lang="sr-Latn-BA" b="1" i="0" dirty="0">
                <a:solidFill>
                  <a:srgbClr val="000000"/>
                </a:solidFill>
                <a:effectLst/>
                <a:latin typeface="+mn-lt"/>
              </a:rPr>
              <a:t>4. Ugovor o dopunskom radu</a:t>
            </a:r>
            <a:br>
              <a:rPr lang="sr-Latn-BA" b="1" i="0" dirty="0">
                <a:solidFill>
                  <a:srgbClr val="000000"/>
                </a:solidFill>
                <a:effectLst/>
                <a:latin typeface="+mn-lt"/>
              </a:rPr>
            </a:b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645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4B490-BEBA-6257-9BE6-4B521C5BB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831" y="906087"/>
            <a:ext cx="7886700" cy="872837"/>
          </a:xfrm>
        </p:spPr>
        <p:txBody>
          <a:bodyPr>
            <a:normAutofit/>
          </a:bodyPr>
          <a:lstStyle/>
          <a:p>
            <a:pPr algn="ctr"/>
            <a:r>
              <a:rPr lang="sr-Latn-BA" sz="4000" b="1" dirty="0">
                <a:latin typeface="+mn-lt"/>
                <a:cs typeface="Arial" panose="020B0604020202020204" pitchFamily="34" charset="0"/>
              </a:rPr>
              <a:t>1. </a:t>
            </a:r>
            <a:r>
              <a:rPr lang="en-US" sz="4000" b="1" dirty="0" err="1">
                <a:latin typeface="+mn-lt"/>
                <a:cs typeface="Arial" panose="020B0604020202020204" pitchFamily="34" charset="0"/>
              </a:rPr>
              <a:t>Ugovor</a:t>
            </a:r>
            <a:r>
              <a:rPr lang="en-US" sz="4000" b="1" dirty="0">
                <a:latin typeface="+mn-lt"/>
              </a:rPr>
              <a:t> </a:t>
            </a:r>
            <a:r>
              <a:rPr lang="en-US" sz="4000" b="1" dirty="0">
                <a:latin typeface="+mn-lt"/>
                <a:cs typeface="Arial" panose="020B0604020202020204" pitchFamily="34" charset="0"/>
              </a:rPr>
              <a:t>o </a:t>
            </a:r>
            <a:r>
              <a:rPr lang="en-US" sz="4000" b="1" dirty="0" err="1">
                <a:latin typeface="+mn-lt"/>
                <a:cs typeface="Arial" panose="020B0604020202020204" pitchFamily="34" charset="0"/>
              </a:rPr>
              <a:t>djelu</a:t>
            </a:r>
            <a:endParaRPr lang="en-US" sz="40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B850A-7345-21EE-49CA-8441EA816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" y="1778924"/>
            <a:ext cx="9085811" cy="4904509"/>
          </a:xfrm>
        </p:spPr>
        <p:txBody>
          <a:bodyPr>
            <a:noAutofit/>
          </a:bodyPr>
          <a:lstStyle/>
          <a:p>
            <a:pPr algn="just"/>
            <a:r>
              <a:rPr lang="en-US" sz="2000" b="0" i="0" dirty="0" err="1">
                <a:effectLst/>
              </a:rPr>
              <a:t>Poslodavac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može</a:t>
            </a:r>
            <a:r>
              <a:rPr lang="en-US" sz="2000" b="0" i="0" dirty="0">
                <a:effectLst/>
              </a:rPr>
              <a:t> sa </a:t>
            </a:r>
            <a:r>
              <a:rPr lang="en-US" sz="2000" b="0" i="0" dirty="0" err="1">
                <a:effectLst/>
              </a:rPr>
              <a:t>određenim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licem</a:t>
            </a:r>
            <a:r>
              <a:rPr lang="en-US" sz="2000" b="0" i="0" dirty="0">
                <a:effectLst/>
              </a:rPr>
              <a:t> da </a:t>
            </a:r>
            <a:r>
              <a:rPr lang="en-US" sz="2000" b="1" i="0" dirty="0" err="1">
                <a:effectLst/>
              </a:rPr>
              <a:t>zaključi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ugovor</a:t>
            </a:r>
            <a:r>
              <a:rPr lang="en-US" sz="2000" b="1" i="0" dirty="0">
                <a:effectLst/>
              </a:rPr>
              <a:t> o </a:t>
            </a:r>
            <a:r>
              <a:rPr lang="en-US" sz="2000" b="1" i="0" dirty="0" err="1">
                <a:effectLst/>
              </a:rPr>
              <a:t>djelu</a:t>
            </a:r>
            <a:r>
              <a:rPr lang="en-US" sz="2000" b="1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radi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obavljanja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poslova</a:t>
            </a:r>
            <a:r>
              <a:rPr lang="en-US" sz="2000" b="0" i="0" dirty="0">
                <a:effectLst/>
              </a:rPr>
              <a:t> koji </a:t>
            </a:r>
            <a:r>
              <a:rPr lang="en-US" sz="2000" b="0" i="0" dirty="0" err="1">
                <a:effectLst/>
              </a:rPr>
              <a:t>su</a:t>
            </a:r>
            <a:r>
              <a:rPr lang="en-US" sz="2000" b="0" i="0" dirty="0">
                <a:effectLst/>
              </a:rPr>
              <a:t> </a:t>
            </a:r>
            <a:r>
              <a:rPr lang="en-US" sz="2000" b="1" i="0" dirty="0">
                <a:effectLst/>
              </a:rPr>
              <a:t>van </a:t>
            </a:r>
            <a:r>
              <a:rPr lang="en-US" sz="2000" b="1" i="0" dirty="0" err="1">
                <a:effectLst/>
              </a:rPr>
              <a:t>djelatnosti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poslodavca</a:t>
            </a:r>
            <a:r>
              <a:rPr lang="en-US" sz="2000" b="1" i="0" dirty="0">
                <a:effectLst/>
              </a:rPr>
              <a:t> </a:t>
            </a:r>
            <a:r>
              <a:rPr lang="en-US" sz="2000" i="1" dirty="0">
                <a:effectLst/>
              </a:rPr>
              <a:t>(</a:t>
            </a:r>
            <a:r>
              <a:rPr lang="en-US" sz="2000" i="1" dirty="0" err="1">
                <a:effectLst/>
              </a:rPr>
              <a:t>nije</a:t>
            </a:r>
            <a:r>
              <a:rPr lang="en-US" sz="2000" i="1" dirty="0">
                <a:effectLst/>
              </a:rPr>
              <a:t> </a:t>
            </a:r>
            <a:r>
              <a:rPr lang="en-US" sz="2000" i="1" dirty="0" err="1">
                <a:effectLst/>
              </a:rPr>
              <a:t>sistematizovan</a:t>
            </a:r>
            <a:r>
              <a:rPr lang="en-US" sz="2000" i="1" dirty="0">
                <a:effectLst/>
              </a:rPr>
              <a:t> </a:t>
            </a:r>
            <a:r>
              <a:rPr lang="en-US" sz="2000" i="1" dirty="0" err="1">
                <a:effectLst/>
              </a:rPr>
              <a:t>pravilnikom</a:t>
            </a:r>
            <a:r>
              <a:rPr lang="en-US" sz="2000" i="1" dirty="0">
                <a:effectLst/>
              </a:rPr>
              <a:t> o </a:t>
            </a:r>
            <a:r>
              <a:rPr lang="en-US" sz="2000" i="1" dirty="0" err="1"/>
              <a:t>organizaciji</a:t>
            </a:r>
            <a:r>
              <a:rPr lang="en-US" sz="2000" i="1" dirty="0"/>
              <a:t> i </a:t>
            </a:r>
            <a:r>
              <a:rPr lang="en-US" sz="2000" i="1" dirty="0" err="1"/>
              <a:t>sistematizaciji</a:t>
            </a:r>
            <a:r>
              <a:rPr lang="en-US" sz="2000" i="1" dirty="0"/>
              <a:t> </a:t>
            </a:r>
            <a:r>
              <a:rPr lang="en-US" sz="2000" i="1" dirty="0" err="1"/>
              <a:t>radnih</a:t>
            </a:r>
            <a:r>
              <a:rPr lang="en-US" sz="2000" i="1" dirty="0"/>
              <a:t> </a:t>
            </a:r>
            <a:r>
              <a:rPr lang="en-US" sz="2000" i="1" dirty="0" err="1"/>
              <a:t>mjesta</a:t>
            </a:r>
            <a:r>
              <a:rPr lang="en-US" sz="2000" i="1" dirty="0"/>
              <a:t> </a:t>
            </a:r>
            <a:r>
              <a:rPr lang="en-US" sz="2000" i="1" dirty="0" err="1"/>
              <a:t>kod</a:t>
            </a:r>
            <a:r>
              <a:rPr lang="en-US" sz="2000" i="1" dirty="0"/>
              <a:t> </a:t>
            </a:r>
            <a:r>
              <a:rPr lang="en-US" sz="2000" i="1" dirty="0" err="1"/>
              <a:t>poslodavca</a:t>
            </a:r>
            <a:r>
              <a:rPr lang="en-US" sz="2000" i="1" dirty="0"/>
              <a:t>)</a:t>
            </a:r>
            <a:r>
              <a:rPr lang="en-US" sz="2000" i="1" dirty="0">
                <a:effectLst/>
              </a:rPr>
              <a:t>, </a:t>
            </a:r>
            <a:r>
              <a:rPr lang="en-US" sz="2000" b="0" i="0" dirty="0">
                <a:effectLst/>
              </a:rPr>
              <a:t>a koji </a:t>
            </a:r>
            <a:r>
              <a:rPr lang="en-US" sz="2000" b="0" i="0" dirty="0" err="1">
                <a:effectLst/>
              </a:rPr>
              <a:t>imaju</a:t>
            </a:r>
            <a:r>
              <a:rPr lang="en-US" sz="2000" b="0" i="0" dirty="0">
                <a:effectLst/>
              </a:rPr>
              <a:t> za </a:t>
            </a:r>
            <a:r>
              <a:rPr lang="en-US" sz="2000" b="0" i="0" dirty="0" err="1">
                <a:effectLst/>
              </a:rPr>
              <a:t>predmet</a:t>
            </a:r>
            <a:r>
              <a:rPr lang="en-US" sz="2000" b="0" i="0" dirty="0">
                <a:effectLst/>
              </a:rPr>
              <a:t> 1) </a:t>
            </a:r>
            <a:r>
              <a:rPr lang="en-US" sz="2000" b="0" i="1" u="sng" dirty="0" err="1">
                <a:effectLst/>
              </a:rPr>
              <a:t>samostalnu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izradu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ili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opravku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određene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stvari</a:t>
            </a:r>
            <a:r>
              <a:rPr lang="en-US" sz="2000" b="0" i="1" u="sng" dirty="0">
                <a:effectLst/>
              </a:rPr>
              <a:t>, 2) </a:t>
            </a:r>
            <a:r>
              <a:rPr lang="en-US" sz="2000" b="0" i="1" u="sng" dirty="0" err="1">
                <a:effectLst/>
              </a:rPr>
              <a:t>samostalno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izvršenje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određenog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fizičkog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ili</a:t>
            </a:r>
            <a:r>
              <a:rPr lang="en-US" sz="2000" b="0" i="1" u="sng" dirty="0">
                <a:effectLst/>
              </a:rPr>
              <a:t>  3) </a:t>
            </a:r>
            <a:r>
              <a:rPr lang="en-US" sz="2000" b="0" i="1" u="sng" dirty="0" err="1">
                <a:effectLst/>
              </a:rPr>
              <a:t>intelektualnog</a:t>
            </a:r>
            <a:r>
              <a:rPr lang="en-US" sz="2000" b="0" i="1" u="sng" dirty="0">
                <a:effectLst/>
              </a:rPr>
              <a:t> </a:t>
            </a:r>
            <a:r>
              <a:rPr lang="en-US" sz="2000" b="0" i="1" u="sng" dirty="0" err="1">
                <a:effectLst/>
              </a:rPr>
              <a:t>posla</a:t>
            </a:r>
            <a:r>
              <a:rPr lang="en-US" sz="2000" b="0" i="1" u="sng" dirty="0">
                <a:effectLst/>
              </a:rPr>
              <a:t>.</a:t>
            </a:r>
          </a:p>
          <a:p>
            <a:r>
              <a:rPr lang="en-US" sz="2000" b="0" i="0" dirty="0" err="1">
                <a:effectLst/>
              </a:rPr>
              <a:t>Ugovorom</a:t>
            </a:r>
            <a:r>
              <a:rPr lang="en-US" sz="2000" b="0" i="0" dirty="0">
                <a:effectLst/>
              </a:rPr>
              <a:t> </a:t>
            </a:r>
            <a:r>
              <a:rPr lang="sr-Latn-BA" sz="2000" b="0" i="0" dirty="0">
                <a:effectLst/>
              </a:rPr>
              <a:t>o djelu se </a:t>
            </a:r>
            <a:r>
              <a:rPr lang="en-US" sz="2000" b="0" i="0" dirty="0" err="1">
                <a:effectLst/>
              </a:rPr>
              <a:t>između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izvršioca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posla</a:t>
            </a:r>
            <a:r>
              <a:rPr lang="en-US" sz="2000" b="0" i="0" dirty="0">
                <a:effectLst/>
              </a:rPr>
              <a:t> i </a:t>
            </a:r>
            <a:r>
              <a:rPr lang="en-US" sz="2000" b="0" i="0" dirty="0" err="1">
                <a:effectLst/>
              </a:rPr>
              <a:t>poslodavca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uspostavlja</a:t>
            </a:r>
            <a:r>
              <a:rPr lang="en-US" sz="2000" b="0" i="0" dirty="0">
                <a:effectLst/>
              </a:rPr>
              <a:t> se </a:t>
            </a:r>
            <a:r>
              <a:rPr lang="en-US" sz="2000" b="0" i="0" dirty="0" err="1">
                <a:effectLst/>
              </a:rPr>
              <a:t>građansko-pravni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odnos</a:t>
            </a:r>
            <a:r>
              <a:rPr lang="en-US" sz="2000" b="0" i="0" dirty="0">
                <a:effectLst/>
              </a:rPr>
              <a:t> u </a:t>
            </a:r>
            <a:r>
              <a:rPr lang="en-US" sz="2000" b="0" i="0" dirty="0" err="1">
                <a:effectLst/>
              </a:rPr>
              <a:t>smislu</a:t>
            </a:r>
            <a:r>
              <a:rPr lang="en-US" sz="2000" b="0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propisa</a:t>
            </a:r>
            <a:r>
              <a:rPr lang="en-US" sz="2000" b="1" i="0" dirty="0">
                <a:effectLst/>
              </a:rPr>
              <a:t> o </a:t>
            </a:r>
            <a:r>
              <a:rPr lang="en-US" sz="2000" b="1" i="0" dirty="0" err="1">
                <a:effectLst/>
              </a:rPr>
              <a:t>obligacionim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odnosima</a:t>
            </a:r>
            <a:r>
              <a:rPr lang="en-US" sz="2000" b="1" i="0" dirty="0">
                <a:effectLst/>
              </a:rPr>
              <a:t> </a:t>
            </a:r>
            <a:r>
              <a:rPr lang="en-US" sz="2000" b="0" i="0" dirty="0">
                <a:effectLst/>
              </a:rPr>
              <a:t>i </a:t>
            </a:r>
            <a:r>
              <a:rPr lang="en-US" sz="2000" b="0" i="0" dirty="0" err="1">
                <a:effectLst/>
              </a:rPr>
              <a:t>zaključuje</a:t>
            </a:r>
            <a:r>
              <a:rPr lang="en-US" sz="2000" b="0" i="0" dirty="0">
                <a:effectLst/>
              </a:rPr>
              <a:t> se u </a:t>
            </a:r>
            <a:r>
              <a:rPr lang="en-US" sz="2000" b="1" i="0" dirty="0" err="1">
                <a:effectLst/>
              </a:rPr>
              <a:t>pisanom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obliku</a:t>
            </a:r>
            <a:r>
              <a:rPr lang="en-US" sz="2000" b="0" i="0" dirty="0">
                <a:effectLst/>
              </a:rPr>
              <a:t>. </a:t>
            </a:r>
            <a:endParaRPr lang="sr-Latn-BA" sz="2000" b="0" i="0" dirty="0">
              <a:effectLst/>
            </a:endParaRPr>
          </a:p>
          <a:p>
            <a:r>
              <a:rPr lang="en-US" sz="2000" dirty="0" err="1"/>
              <a:t>Predmet</a:t>
            </a:r>
            <a:r>
              <a:rPr lang="en-US" sz="2000" dirty="0"/>
              <a:t> ugovora o </a:t>
            </a:r>
            <a:r>
              <a:rPr lang="en-US" sz="2000" dirty="0" err="1"/>
              <a:t>djelu</a:t>
            </a:r>
            <a:r>
              <a:rPr lang="en-US" sz="2000" dirty="0"/>
              <a:t> je </a:t>
            </a:r>
            <a:r>
              <a:rPr lang="en-US" sz="2000" dirty="0" err="1"/>
              <a:t>jednokratan</a:t>
            </a:r>
            <a:r>
              <a:rPr lang="en-US" sz="2000" dirty="0"/>
              <a:t> </a:t>
            </a:r>
            <a:r>
              <a:rPr lang="en-US" sz="2000" dirty="0" err="1"/>
              <a:t>posao</a:t>
            </a:r>
            <a:r>
              <a:rPr lang="en-US" sz="2000" dirty="0"/>
              <a:t> </a:t>
            </a:r>
            <a:r>
              <a:rPr lang="en-US" sz="2000" dirty="0" err="1"/>
              <a:t>pri</a:t>
            </a:r>
            <a:r>
              <a:rPr lang="en-US" sz="2000" dirty="0"/>
              <a:t> </a:t>
            </a:r>
            <a:r>
              <a:rPr lang="sr-Latn-BA" sz="2000" dirty="0"/>
              <a:t>čemu je ključno postizanje određenih rezultata, a ne i samo vrijeme rada. </a:t>
            </a:r>
          </a:p>
          <a:p>
            <a:r>
              <a:rPr lang="sr-Latn-BA" sz="2000" b="0" i="0" dirty="0">
                <a:effectLst/>
              </a:rPr>
              <a:t>Ugovor o djelu je pravni posao kojim se preuzima izvršenje jedne konkretne obaveze.</a:t>
            </a:r>
            <a:endParaRPr lang="en-US" sz="1800" b="0" i="0" dirty="0">
              <a:effectLst/>
            </a:endParaRPr>
          </a:p>
          <a:p>
            <a:r>
              <a:rPr lang="en-US" sz="1800" i="1" dirty="0" err="1"/>
              <a:t>Primjeri</a:t>
            </a:r>
            <a:r>
              <a:rPr lang="sr-Latn-BA" sz="1800" i="1" dirty="0"/>
              <a:t>: </a:t>
            </a:r>
            <a:r>
              <a:rPr lang="en-US" sz="1800" i="1" dirty="0"/>
              <a:t>1) </a:t>
            </a:r>
            <a:r>
              <a:rPr lang="en-US" sz="1800" i="1" dirty="0" err="1"/>
              <a:t>Krečenje</a:t>
            </a:r>
            <a:r>
              <a:rPr lang="en-US" sz="1800" i="1" dirty="0"/>
              <a:t> </a:t>
            </a:r>
            <a:r>
              <a:rPr lang="en-US" sz="1800" i="1" dirty="0" err="1"/>
              <a:t>prostorija</a:t>
            </a:r>
            <a:r>
              <a:rPr lang="sr-Latn-BA" sz="1800" i="1" dirty="0"/>
              <a:t>; </a:t>
            </a:r>
            <a:r>
              <a:rPr lang="en-US" sz="1800" i="1" dirty="0"/>
              <a:t>2) </a:t>
            </a:r>
            <a:r>
              <a:rPr lang="en-US" sz="1800" i="1" dirty="0" err="1"/>
              <a:t>Popravke</a:t>
            </a:r>
            <a:r>
              <a:rPr lang="en-US" sz="1800" i="1" dirty="0"/>
              <a:t> </a:t>
            </a:r>
            <a:r>
              <a:rPr lang="en-US" sz="1800" i="1" dirty="0" err="1"/>
              <a:t>na</a:t>
            </a:r>
            <a:r>
              <a:rPr lang="en-US" sz="1800" i="1" dirty="0"/>
              <a:t> </a:t>
            </a:r>
            <a:r>
              <a:rPr lang="en-US" sz="1800" i="1" dirty="0" err="1"/>
              <a:t>objektima</a:t>
            </a:r>
            <a:r>
              <a:rPr lang="sr-Latn-BA" sz="1800" i="1" dirty="0"/>
              <a:t>; </a:t>
            </a:r>
            <a:r>
              <a:rPr lang="en-US" sz="1800" i="1" dirty="0"/>
              <a:t>3)  </a:t>
            </a:r>
            <a:r>
              <a:rPr lang="en-US" sz="1800" i="1" dirty="0" err="1"/>
              <a:t>Popravka</a:t>
            </a:r>
            <a:r>
              <a:rPr lang="en-US" sz="1800" i="1" dirty="0"/>
              <a:t> </a:t>
            </a:r>
            <a:r>
              <a:rPr lang="en-US" sz="1800" i="1" dirty="0" err="1"/>
              <a:t>auta</a:t>
            </a:r>
            <a:r>
              <a:rPr lang="sr-Latn-BA" sz="1800" i="1" dirty="0"/>
              <a:t>; </a:t>
            </a:r>
            <a:r>
              <a:rPr lang="en-US" sz="1800" i="1" dirty="0"/>
              <a:t>4) </a:t>
            </a:r>
            <a:r>
              <a:rPr lang="en-US" sz="1800" i="1" dirty="0" err="1"/>
              <a:t>Sačinjavanje</a:t>
            </a:r>
            <a:r>
              <a:rPr lang="en-US" sz="1800" i="1" dirty="0"/>
              <a:t> </a:t>
            </a:r>
            <a:r>
              <a:rPr lang="en-US" sz="1800" i="1" dirty="0" err="1"/>
              <a:t>određenih</a:t>
            </a:r>
            <a:r>
              <a:rPr lang="en-US" sz="1800" i="1" dirty="0"/>
              <a:t> </a:t>
            </a:r>
            <a:r>
              <a:rPr lang="en-US" sz="1800" i="1" dirty="0" err="1"/>
              <a:t>akata</a:t>
            </a:r>
            <a:r>
              <a:rPr lang="sr-Latn-BA" sz="1800" i="1" dirty="0"/>
              <a:t>; </a:t>
            </a:r>
            <a:r>
              <a:rPr lang="en-US" sz="1800" i="1" dirty="0"/>
              <a:t>5) </a:t>
            </a:r>
            <a:r>
              <a:rPr lang="en-US" sz="1800" i="1" dirty="0" err="1"/>
              <a:t>konsultantske</a:t>
            </a:r>
            <a:r>
              <a:rPr lang="en-US" sz="1800" i="1" dirty="0"/>
              <a:t> </a:t>
            </a:r>
            <a:r>
              <a:rPr lang="en-US" sz="1800" i="1" dirty="0" err="1"/>
              <a:t>intelektualne</a:t>
            </a:r>
            <a:r>
              <a:rPr lang="en-US" sz="1800" i="1" dirty="0"/>
              <a:t> </a:t>
            </a:r>
            <a:r>
              <a:rPr lang="en-US" sz="1800" i="1" dirty="0" err="1"/>
              <a:t>usluge</a:t>
            </a:r>
            <a:r>
              <a:rPr lang="en-US" sz="1800" i="1" dirty="0"/>
              <a:t>. </a:t>
            </a:r>
          </a:p>
          <a:p>
            <a:endParaRPr lang="en-US" sz="1800" b="0" i="0" dirty="0">
              <a:effectLst/>
            </a:endParaRPr>
          </a:p>
          <a:p>
            <a:pPr marL="0" indent="0">
              <a:buNone/>
            </a:pP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7406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1010</TotalTime>
  <Words>7571</Words>
  <Application>Microsoft Office PowerPoint</Application>
  <PresentationFormat>On-screen Show (4:3)</PresentationFormat>
  <Paragraphs>369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8" baseType="lpstr">
      <vt:lpstr>Arial</vt:lpstr>
      <vt:lpstr>Calibri</vt:lpstr>
      <vt:lpstr>Calibri Light</vt:lpstr>
      <vt:lpstr>Colibri body</vt:lpstr>
      <vt:lpstr>Corbel</vt:lpstr>
      <vt:lpstr>Microsoft Sans Serif</vt:lpstr>
      <vt:lpstr>Times New Roman</vt:lpstr>
      <vt:lpstr>Tw Cen MT</vt:lpstr>
      <vt:lpstr>Verdana</vt:lpstr>
      <vt:lpstr>Office Theme</vt:lpstr>
      <vt:lpstr>PRAKTIČNA RJEŠENJA SPORNIH PITANJA  IZ OBLASTI RADNIH ODNOSA I ZAŠTITE NA RADU SA POSEBNIM OSVRTOM NA POSTUPANJE INSPEKCIJE RADA I PREGLEDOM AKTUELNE SUDSKE PRAKSE </vt:lpstr>
      <vt:lpstr>Opšti pravni akti – kolektivni ugovor, pravilnik o radu i akt o sistematizaciji radnih mjesta</vt:lpstr>
      <vt:lpstr>PowerPoint Presentation</vt:lpstr>
      <vt:lpstr>Međusobni odnos zakona, kolektivnog ugovora,  pravilnika o radu i ugovora o radu</vt:lpstr>
      <vt:lpstr>PowerPoint Presentation</vt:lpstr>
      <vt:lpstr>Obaveze poslodavca</vt:lpstr>
      <vt:lpstr>Prava i obaveze radnika</vt:lpstr>
      <vt:lpstr>              RAD VAN RADNOG ODNOSA  1. Ugovor o djelu 2. Ugovor o obavljanju privremeni i povremeni poslova 3. Ugovor o stručnom osposobljavanju i usavršavanju 4. Ugovor o dopunskom radu </vt:lpstr>
      <vt:lpstr>1. Ugovor o djelu</vt:lpstr>
      <vt:lpstr>1. UGOVOR O DJELU – poreski aspekt </vt:lpstr>
      <vt:lpstr>2. Ugovor o stručnom osposobljavanju i usavršavanju</vt:lpstr>
      <vt:lpstr>2. Ugovor o stručnom osposobljavanju i usavršavanju poreski aspekti </vt:lpstr>
      <vt:lpstr>3. Ugovor o obavljanju privremeni i povremeni poslova</vt:lpstr>
      <vt:lpstr>3. Ugovor o obavljanju privremenih i povremenih poslova – poreski aspekti </vt:lpstr>
      <vt:lpstr>    4. Ugovor o dopunskom radu</vt:lpstr>
      <vt:lpstr>Ugovor o dopunskom radu  poreski aspekti </vt:lpstr>
      <vt:lpstr>Godišnji odmor</vt:lpstr>
      <vt:lpstr>GODIŠNJI ODMOR</vt:lpstr>
      <vt:lpstr>PowerPoint Presentation</vt:lpstr>
      <vt:lpstr>GODIŠNJI ODMOR </vt:lpstr>
      <vt:lpstr>Zaštita radnika</vt:lpstr>
      <vt:lpstr>Zaštita ličnih podataka</vt:lpstr>
      <vt:lpstr>Posebna zaštita mlađih radnika</vt:lpstr>
      <vt:lpstr>Posebna zaštita žene i materinstva</vt:lpstr>
      <vt:lpstr>Posebna zaštita žene i materinstva</vt:lpstr>
      <vt:lpstr>Posebna zaštita žene i materinstva</vt:lpstr>
      <vt:lpstr>Posebna zaštita bolesnih radnika i invalida</vt:lpstr>
      <vt:lpstr>Odgovornost za povrede obaveze iz ugovora o radu i materijalna odgovornost</vt:lpstr>
      <vt:lpstr>PowerPoint Presentation</vt:lpstr>
      <vt:lpstr>Naknada materijalne štete</vt:lpstr>
      <vt:lpstr>Udaljenje radnika sa rada</vt:lpstr>
      <vt:lpstr>Zabrana konkurencija poslodavca </vt:lpstr>
      <vt:lpstr>Zabrana konkurencija poslodavca nakon prestanka radnog odnosa  </vt:lpstr>
      <vt:lpstr>UGOVOR O STVARANJU (AUTORSKOG) DJELA PO NARUŽBI </vt:lpstr>
      <vt:lpstr>UGOVOR O AUTORSKOM DJELU STVORENOM  U RADNOM ODNOSU </vt:lpstr>
      <vt:lpstr>Ko zadržava autorska prava na kompjuterskom programu KOJI JE STVOREN u radnom odnosu i po osnovu UGOVORA O narudžbI ?</vt:lpstr>
      <vt:lpstr>AUTORSKA DJELA</vt:lpstr>
      <vt:lpstr>SRODNA PRAVA  I PRAVA INDUSTRIJSKE SVOJINE </vt:lpstr>
      <vt:lpstr>Prava intelektualne svojine  poreski tretman </vt:lpstr>
      <vt:lpstr>AUTORSKO PRAVO –  PORESKI TRETMAN</vt:lpstr>
      <vt:lpstr>IZMJENA UGOVORA O RADU</vt:lpstr>
      <vt:lpstr>Razlozi za prestanak radnog odnosa</vt:lpstr>
      <vt:lpstr>PowerPoint Presentation</vt:lpstr>
      <vt:lpstr>Sporazumni prestanak radnog odnosa</vt:lpstr>
      <vt:lpstr>Otkaz ugovora o radu od strane radnika</vt:lpstr>
      <vt:lpstr>Otkaz ugovora o radu od strane poslodavca</vt:lpstr>
      <vt:lpstr>PowerPoint Presentation</vt:lpstr>
      <vt:lpstr>Šta se ne smatra opravdanim razlogom otkaza ugovora o radu?</vt:lpstr>
      <vt:lpstr>Sastavni dijelovi i rokovi za donošenje   rješenja o otkazu radnika od strane poslodavca</vt:lpstr>
      <vt:lpstr>Pravne posljedice nezakonitog otkaza</vt:lpstr>
      <vt:lpstr>Otkazni rok</vt:lpstr>
      <vt:lpstr>Otpremnina</vt:lpstr>
      <vt:lpstr>ZAŠTITA PRAVA RADNIKA - Zahtjev za zaštitu prava kod poslodavca</vt:lpstr>
      <vt:lpstr>ZAŠTITA PRAVA RADNIKA Prijedlog za mirno rješavanje spora ili  tužba nadležnom sudu </vt:lpstr>
      <vt:lpstr>ZAŠTITA PRAVA RADNIKA – inspekcija rada </vt:lpstr>
      <vt:lpstr>ZAKON O ZAŠTITI OD UZNEMIRAVANjA NA RADUN A RADU </vt:lpstr>
      <vt:lpstr>ZAKON O ZAŠTITI LICA  KOJA PRIJAVLJUJU KORUPCIJU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Velickovic</dc:creator>
  <cp:lastModifiedBy>Marko Bozovic</cp:lastModifiedBy>
  <cp:revision>62</cp:revision>
  <dcterms:created xsi:type="dcterms:W3CDTF">2019-04-24T11:33:41Z</dcterms:created>
  <dcterms:modified xsi:type="dcterms:W3CDTF">2024-03-25T10:10:37Z</dcterms:modified>
</cp:coreProperties>
</file>