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324" r:id="rId4"/>
    <p:sldId id="302" r:id="rId5"/>
    <p:sldId id="325" r:id="rId6"/>
    <p:sldId id="304" r:id="rId7"/>
    <p:sldId id="305" r:id="rId8"/>
    <p:sldId id="306" r:id="rId9"/>
    <p:sldId id="307" r:id="rId10"/>
    <p:sldId id="308" r:id="rId11"/>
    <p:sldId id="326" r:id="rId12"/>
    <p:sldId id="327" r:id="rId13"/>
    <p:sldId id="328" r:id="rId14"/>
    <p:sldId id="329" r:id="rId15"/>
    <p:sldId id="330" r:id="rId16"/>
    <p:sldId id="331" r:id="rId17"/>
    <p:sldId id="332" r:id="rId18"/>
    <p:sldId id="333" r:id="rId19"/>
    <p:sldId id="334" r:id="rId20"/>
    <p:sldId id="336" r:id="rId21"/>
    <p:sldId id="337" r:id="rId22"/>
    <p:sldId id="338" r:id="rId23"/>
    <p:sldId id="339" r:id="rId24"/>
    <p:sldId id="340" r:id="rId25"/>
    <p:sldId id="341" r:id="rId26"/>
    <p:sldId id="342" r:id="rId27"/>
    <p:sldId id="343" r:id="rId28"/>
    <p:sldId id="344" r:id="rId29"/>
    <p:sldId id="345" r:id="rId30"/>
    <p:sldId id="346" r:id="rId31"/>
    <p:sldId id="347" r:id="rId32"/>
    <p:sldId id="349" r:id="rId33"/>
    <p:sldId id="350" r:id="rId34"/>
    <p:sldId id="351" r:id="rId35"/>
    <p:sldId id="352" r:id="rId36"/>
    <p:sldId id="353" r:id="rId37"/>
    <p:sldId id="354" r:id="rId38"/>
    <p:sldId id="356" r:id="rId39"/>
    <p:sldId id="355" r:id="rId40"/>
    <p:sldId id="358" r:id="rId41"/>
    <p:sldId id="359" r:id="rId42"/>
    <p:sldId id="360" r:id="rId43"/>
    <p:sldId id="361" r:id="rId44"/>
    <p:sldId id="362" r:id="rId45"/>
    <p:sldId id="363" r:id="rId46"/>
    <p:sldId id="364" r:id="rId47"/>
    <p:sldId id="365" r:id="rId48"/>
    <p:sldId id="366" r:id="rId49"/>
    <p:sldId id="367" r:id="rId50"/>
    <p:sldId id="368" r:id="rId51"/>
    <p:sldId id="369" r:id="rId52"/>
    <p:sldId id="371" r:id="rId53"/>
    <p:sldId id="372" r:id="rId54"/>
    <p:sldId id="300"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3/25/2024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3/25/2024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3/25/2024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55763"/>
            <a:ext cx="7772400" cy="2563812"/>
          </a:xfrm>
        </p:spPr>
        <p:txBody>
          <a:bodyPr>
            <a:normAutofit fontScale="90000"/>
          </a:bodyPr>
          <a:lstStyle/>
          <a:p>
            <a:r>
              <a:rPr lang="en-US" sz="3600" b="1" i="1" dirty="0" err="1">
                <a:latin typeface="+mn-lt"/>
                <a:cs typeface="Arial" panose="020B0604020202020204" pitchFamily="34" charset="0"/>
              </a:rPr>
              <a:t>Prakti</a:t>
            </a:r>
            <a:r>
              <a:rPr lang="sr-Latn-BA" sz="3600" b="1" i="1" dirty="0">
                <a:latin typeface="+mn-lt"/>
                <a:cs typeface="Arial" panose="020B0604020202020204" pitchFamily="34" charset="0"/>
              </a:rPr>
              <a:t>č</a:t>
            </a:r>
            <a:r>
              <a:rPr lang="en-US" sz="3600" b="1" i="1" dirty="0" err="1">
                <a:latin typeface="+mn-lt"/>
                <a:cs typeface="Arial" panose="020B0604020202020204" pitchFamily="34" charset="0"/>
              </a:rPr>
              <a:t>na</a:t>
            </a:r>
            <a:r>
              <a:rPr lang="en-US" sz="3600" b="1" i="1" dirty="0">
                <a:latin typeface="+mn-lt"/>
                <a:cs typeface="Arial" panose="020B0604020202020204" pitchFamily="34" charset="0"/>
              </a:rPr>
              <a:t> </a:t>
            </a:r>
            <a:r>
              <a:rPr lang="en-US" sz="3600" b="1" i="1" dirty="0" err="1">
                <a:latin typeface="+mn-lt"/>
                <a:cs typeface="Arial" panose="020B0604020202020204" pitchFamily="34" charset="0"/>
              </a:rPr>
              <a:t>rje</a:t>
            </a:r>
            <a:r>
              <a:rPr lang="sr-Latn-BA" sz="3600" b="1" i="1" dirty="0" err="1">
                <a:latin typeface="+mn-lt"/>
                <a:cs typeface="Arial" panose="020B0604020202020204" pitchFamily="34" charset="0"/>
              </a:rPr>
              <a:t>šenja</a:t>
            </a:r>
            <a:r>
              <a:rPr lang="sr-Latn-BA" sz="3600" b="1" i="1" dirty="0">
                <a:latin typeface="+mn-lt"/>
                <a:cs typeface="Arial" panose="020B0604020202020204" pitchFamily="34" charset="0"/>
              </a:rPr>
              <a:t> spornih pitanja </a:t>
            </a:r>
            <a:br>
              <a:rPr lang="sr-Latn-BA" sz="3600" b="1" i="1" dirty="0">
                <a:latin typeface="+mn-lt"/>
                <a:cs typeface="Arial" panose="020B0604020202020204" pitchFamily="34" charset="0"/>
              </a:rPr>
            </a:br>
            <a:r>
              <a:rPr lang="sr-Latn-BA" sz="3600" b="1" i="1" dirty="0">
                <a:latin typeface="+mn-lt"/>
                <a:cs typeface="Arial" panose="020B0604020202020204" pitchFamily="34" charset="0"/>
              </a:rPr>
              <a:t>iz oblasti </a:t>
            </a:r>
            <a:r>
              <a:rPr lang="sr-Latn-BA" sz="3600" b="1" i="1" u="sng" dirty="0">
                <a:latin typeface="+mn-lt"/>
                <a:cs typeface="Arial" panose="020B0604020202020204" pitchFamily="34" charset="0"/>
              </a:rPr>
              <a:t>radnih odnosa i zaštite na radu</a:t>
            </a:r>
            <a:r>
              <a:rPr lang="sr-Latn-BA" sz="3600" b="1" i="1" dirty="0">
                <a:latin typeface="+mn-lt"/>
                <a:cs typeface="Arial" panose="020B0604020202020204" pitchFamily="34" charset="0"/>
              </a:rPr>
              <a:t> </a:t>
            </a:r>
            <a:br>
              <a:rPr lang="sr-Latn-BA" sz="3600" b="1" i="1" dirty="0">
                <a:latin typeface="+mn-lt"/>
                <a:cs typeface="Arial" panose="020B0604020202020204" pitchFamily="34" charset="0"/>
              </a:rPr>
            </a:br>
            <a:r>
              <a:rPr lang="sr-Latn-BA" sz="3600" b="1" i="1" dirty="0">
                <a:latin typeface="+mn-lt"/>
                <a:cs typeface="Arial" panose="020B0604020202020204" pitchFamily="34" charset="0"/>
              </a:rPr>
              <a:t>sa posebnim osvrtom na postupanje inspekcije rada i </a:t>
            </a:r>
            <a:r>
              <a:rPr lang="sr-Latn-BA" sz="3600" b="1" i="1" dirty="0" err="1">
                <a:latin typeface="+mn-lt"/>
                <a:cs typeface="Arial" panose="020B0604020202020204" pitchFamily="34" charset="0"/>
              </a:rPr>
              <a:t>pregledom</a:t>
            </a:r>
            <a:r>
              <a:rPr lang="sr-Latn-BA" sz="3600" b="1" i="1" dirty="0">
                <a:latin typeface="+mn-lt"/>
                <a:cs typeface="Arial" panose="020B0604020202020204" pitchFamily="34" charset="0"/>
              </a:rPr>
              <a:t> aktuelne sudske prakse </a:t>
            </a:r>
            <a:endParaRPr lang="en-US" sz="3600" b="1" i="1" u="sng" dirty="0">
              <a:latin typeface="+mn-lt"/>
              <a:cs typeface="Arial" panose="020B0604020202020204" pitchFamily="34" charset="0"/>
            </a:endParaRPr>
          </a:p>
        </p:txBody>
      </p:sp>
      <p:sp>
        <p:nvSpPr>
          <p:cNvPr id="3" name="Subtitle 2"/>
          <p:cNvSpPr>
            <a:spLocks noGrp="1"/>
          </p:cNvSpPr>
          <p:nvPr>
            <p:ph type="subTitle" idx="1"/>
          </p:nvPr>
        </p:nvSpPr>
        <p:spPr>
          <a:xfrm>
            <a:off x="142875" y="4983163"/>
            <a:ext cx="6858000" cy="1655762"/>
          </a:xfrm>
        </p:spPr>
        <p:txBody>
          <a:bodyPr>
            <a:normAutofit/>
          </a:bodyPr>
          <a:lstStyle/>
          <a:p>
            <a:pPr algn="l"/>
            <a:r>
              <a:rPr lang="en-US" b="1">
                <a:cs typeface="Arial" panose="020B0604020202020204" pitchFamily="34" charset="0"/>
              </a:rPr>
              <a:t>Edukator</a:t>
            </a:r>
            <a:r>
              <a:rPr lang="sr-Latn-BA" b="1">
                <a:cs typeface="Arial" panose="020B0604020202020204" pitchFamily="34" charset="0"/>
              </a:rPr>
              <a:t>: </a:t>
            </a:r>
            <a:endParaRPr lang="sr-Latn-BA" b="1" dirty="0">
              <a:cs typeface="Arial" panose="020B0604020202020204" pitchFamily="34" charset="0"/>
            </a:endParaRPr>
          </a:p>
          <a:p>
            <a:endParaRPr lang="sr-Latn-BA" b="1" dirty="0">
              <a:cs typeface="Arial" panose="020B0604020202020204" pitchFamily="34" charset="0"/>
            </a:endParaRPr>
          </a:p>
          <a:p>
            <a:pPr algn="just"/>
            <a:r>
              <a:rPr lang="sr-Latn-BA" b="1" dirty="0">
                <a:cs typeface="Arial" panose="020B0604020202020204" pitchFamily="34" charset="0"/>
              </a:rPr>
              <a:t>Brankica Spasojević, sudija</a:t>
            </a:r>
            <a:r>
              <a:rPr lang="en-US" b="1" dirty="0">
                <a:cs typeface="Arial" panose="020B0604020202020204" pitchFamily="34" charset="0"/>
              </a:rPr>
              <a:t> </a:t>
            </a:r>
            <a:r>
              <a:rPr lang="en-US" dirty="0" err="1">
                <a:cs typeface="Arial" panose="020B0604020202020204" pitchFamily="34" charset="0"/>
              </a:rPr>
              <a:t>osnovnog</a:t>
            </a:r>
            <a:r>
              <a:rPr lang="en-US" dirty="0">
                <a:cs typeface="Arial" panose="020B0604020202020204" pitchFamily="34" charset="0"/>
              </a:rPr>
              <a:t> </a:t>
            </a:r>
            <a:r>
              <a:rPr lang="en-US" dirty="0" err="1">
                <a:cs typeface="Arial" panose="020B0604020202020204" pitchFamily="34" charset="0"/>
              </a:rPr>
              <a:t>suda</a:t>
            </a:r>
            <a:r>
              <a:rPr lang="en-US" dirty="0">
                <a:cs typeface="Arial" panose="020B0604020202020204" pitchFamily="34" charset="0"/>
              </a:rPr>
              <a:t> u </a:t>
            </a:r>
            <a:r>
              <a:rPr lang="en-US" dirty="0" err="1">
                <a:cs typeface="Arial" panose="020B0604020202020204" pitchFamily="34" charset="0"/>
              </a:rPr>
              <a:t>Gradi</a:t>
            </a:r>
            <a:r>
              <a:rPr lang="sr-Latn-BA" dirty="0">
                <a:cs typeface="Arial" panose="020B0604020202020204" pitchFamily="34" charset="0"/>
              </a:rPr>
              <a:t>šci </a:t>
            </a:r>
          </a:p>
        </p:txBody>
      </p:sp>
    </p:spTree>
    <p:extLst>
      <p:ext uri="{BB962C8B-B14F-4D97-AF65-F5344CB8AC3E}">
        <p14:creationId xmlns:p14="http://schemas.microsoft.com/office/powerpoint/2010/main" val="2876053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A23488-7B5E-CDAB-349A-D7B27EEE39B1}"/>
              </a:ext>
            </a:extLst>
          </p:cNvPr>
          <p:cNvSpPr>
            <a:spLocks noGrp="1"/>
          </p:cNvSpPr>
          <p:nvPr>
            <p:ph idx="1"/>
          </p:nvPr>
        </p:nvSpPr>
        <p:spPr>
          <a:xfrm>
            <a:off x="628650" y="1920240"/>
            <a:ext cx="7886700" cy="4547062"/>
          </a:xfrm>
        </p:spPr>
        <p:txBody>
          <a:bodyPr>
            <a:normAutofit fontScale="62500" lnSpcReduction="20000"/>
          </a:bodyPr>
          <a:lstStyle/>
          <a:p>
            <a:pPr algn="just"/>
            <a:r>
              <a:rPr lang="en-US" dirty="0"/>
              <a:t>Pod </a:t>
            </a:r>
            <a:r>
              <a:rPr lang="en-US" dirty="0" err="1"/>
              <a:t>stvarnom</a:t>
            </a:r>
            <a:r>
              <a:rPr lang="en-US" dirty="0"/>
              <a:t> </a:t>
            </a:r>
            <a:r>
              <a:rPr lang="en-US" dirty="0" err="1"/>
              <a:t>legitimacijom</a:t>
            </a:r>
            <a:r>
              <a:rPr lang="en-US" dirty="0"/>
              <a:t> se </a:t>
            </a:r>
            <a:r>
              <a:rPr lang="en-US" dirty="0" err="1"/>
              <a:t>podrazumjeva</a:t>
            </a:r>
            <a:r>
              <a:rPr lang="en-US" dirty="0"/>
              <a:t>, </a:t>
            </a:r>
            <a:r>
              <a:rPr lang="en-US" dirty="0" err="1"/>
              <a:t>odnos</a:t>
            </a:r>
            <a:r>
              <a:rPr lang="en-US" dirty="0"/>
              <a:t> </a:t>
            </a:r>
            <a:r>
              <a:rPr lang="en-US" dirty="0" err="1"/>
              <a:t>parničnih</a:t>
            </a:r>
            <a:r>
              <a:rPr lang="en-US" dirty="0"/>
              <a:t> </a:t>
            </a:r>
            <a:r>
              <a:rPr lang="en-US" dirty="0" err="1"/>
              <a:t>stranaka</a:t>
            </a:r>
            <a:r>
              <a:rPr lang="en-US" dirty="0"/>
              <a:t> </a:t>
            </a:r>
            <a:r>
              <a:rPr lang="en-US" dirty="0" err="1"/>
              <a:t>prema</a:t>
            </a:r>
            <a:r>
              <a:rPr lang="en-US" dirty="0"/>
              <a:t> </a:t>
            </a:r>
            <a:r>
              <a:rPr lang="en-US" dirty="0" err="1"/>
              <a:t>subjektivnom</a:t>
            </a:r>
            <a:r>
              <a:rPr lang="en-US" dirty="0"/>
              <a:t> </a:t>
            </a:r>
            <a:r>
              <a:rPr lang="en-US" dirty="0" err="1"/>
              <a:t>pravu</a:t>
            </a:r>
            <a:r>
              <a:rPr lang="en-US" dirty="0"/>
              <a:t>, za </a:t>
            </a:r>
            <a:r>
              <a:rPr lang="en-US" dirty="0" err="1"/>
              <a:t>čiju</a:t>
            </a:r>
            <a:r>
              <a:rPr lang="en-US" dirty="0"/>
              <a:t> </a:t>
            </a:r>
            <a:r>
              <a:rPr lang="en-US" dirty="0" err="1"/>
              <a:t>zaštitu</a:t>
            </a:r>
            <a:r>
              <a:rPr lang="en-US" dirty="0"/>
              <a:t> je </a:t>
            </a:r>
            <a:r>
              <a:rPr lang="en-US" dirty="0" err="1"/>
              <a:t>parnica</a:t>
            </a:r>
            <a:r>
              <a:rPr lang="en-US" dirty="0"/>
              <a:t> </a:t>
            </a:r>
            <a:r>
              <a:rPr lang="en-US" dirty="0" err="1"/>
              <a:t>pokrenuta</a:t>
            </a:r>
            <a:r>
              <a:rPr lang="en-US" dirty="0"/>
              <a:t>. </a:t>
            </a:r>
            <a:r>
              <a:rPr lang="en-US" dirty="0" err="1"/>
              <a:t>Stranke</a:t>
            </a:r>
            <a:r>
              <a:rPr lang="en-US" dirty="0"/>
              <a:t> </a:t>
            </a:r>
            <a:r>
              <a:rPr lang="en-US" dirty="0" err="1"/>
              <a:t>imaju</a:t>
            </a:r>
            <a:r>
              <a:rPr lang="en-US" dirty="0"/>
              <a:t> </a:t>
            </a:r>
            <a:r>
              <a:rPr lang="en-US" dirty="0" err="1"/>
              <a:t>stvarnu</a:t>
            </a:r>
            <a:r>
              <a:rPr lang="en-US" dirty="0"/>
              <a:t> </a:t>
            </a:r>
            <a:r>
              <a:rPr lang="en-US" dirty="0" err="1"/>
              <a:t>legitimaciju</a:t>
            </a:r>
            <a:r>
              <a:rPr lang="en-US" dirty="0"/>
              <a:t>, </a:t>
            </a:r>
            <a:r>
              <a:rPr lang="en-US" dirty="0" err="1"/>
              <a:t>tužilac</a:t>
            </a:r>
            <a:r>
              <a:rPr lang="en-US" dirty="0"/>
              <a:t> </a:t>
            </a:r>
            <a:r>
              <a:rPr lang="en-US" dirty="0" err="1"/>
              <a:t>aktivnu</a:t>
            </a:r>
            <a:r>
              <a:rPr lang="en-US" dirty="0"/>
              <a:t>, a </a:t>
            </a:r>
            <a:r>
              <a:rPr lang="en-US" dirty="0" err="1"/>
              <a:t>tuženi</a:t>
            </a:r>
            <a:r>
              <a:rPr lang="en-US" dirty="0"/>
              <a:t> </a:t>
            </a:r>
            <a:r>
              <a:rPr lang="en-US" dirty="0" err="1"/>
              <a:t>pasivnu</a:t>
            </a:r>
            <a:r>
              <a:rPr lang="en-US" dirty="0"/>
              <a:t>, </a:t>
            </a:r>
            <a:r>
              <a:rPr lang="en-US" dirty="0" err="1"/>
              <a:t>ako</a:t>
            </a:r>
            <a:r>
              <a:rPr lang="en-US" dirty="0"/>
              <a:t> </a:t>
            </a:r>
            <a:r>
              <a:rPr lang="en-US" dirty="0" err="1"/>
              <a:t>su</a:t>
            </a:r>
            <a:r>
              <a:rPr lang="en-US" dirty="0"/>
              <a:t> </a:t>
            </a:r>
            <a:r>
              <a:rPr lang="en-US" dirty="0" err="1"/>
              <a:t>učesnici</a:t>
            </a:r>
            <a:r>
              <a:rPr lang="en-US" dirty="0"/>
              <a:t> </a:t>
            </a:r>
            <a:r>
              <a:rPr lang="en-US" dirty="0" err="1"/>
              <a:t>materijalno-pravnog</a:t>
            </a:r>
            <a:r>
              <a:rPr lang="en-US" dirty="0"/>
              <a:t> </a:t>
            </a:r>
            <a:r>
              <a:rPr lang="en-US" dirty="0" err="1"/>
              <a:t>odnosa</a:t>
            </a:r>
            <a:r>
              <a:rPr lang="en-US" dirty="0"/>
              <a:t>, </a:t>
            </a:r>
            <a:r>
              <a:rPr lang="en-US" dirty="0" err="1"/>
              <a:t>koji</a:t>
            </a:r>
            <a:r>
              <a:rPr lang="en-US" dirty="0"/>
              <a:t> je </a:t>
            </a:r>
            <a:r>
              <a:rPr lang="en-US" dirty="0" err="1"/>
              <a:t>stavljen</a:t>
            </a:r>
            <a:r>
              <a:rPr lang="en-US" dirty="0"/>
              <a:t> </a:t>
            </a:r>
            <a:r>
              <a:rPr lang="en-US" dirty="0" err="1"/>
              <a:t>na</a:t>
            </a:r>
            <a:r>
              <a:rPr lang="en-US" dirty="0"/>
              <a:t> </a:t>
            </a:r>
            <a:r>
              <a:rPr lang="en-US" dirty="0" err="1"/>
              <a:t>osnovu</a:t>
            </a:r>
            <a:r>
              <a:rPr lang="en-US" dirty="0"/>
              <a:t> </a:t>
            </a:r>
            <a:r>
              <a:rPr lang="en-US" dirty="0" err="1"/>
              <a:t>tužbenog</a:t>
            </a:r>
            <a:r>
              <a:rPr lang="en-US" dirty="0"/>
              <a:t> </a:t>
            </a:r>
            <a:r>
              <a:rPr lang="en-US" dirty="0" err="1"/>
              <a:t>zahtjeva</a:t>
            </a:r>
            <a:r>
              <a:rPr lang="en-US" dirty="0"/>
              <a:t>. </a:t>
            </a:r>
            <a:r>
              <a:rPr lang="en-US" dirty="0" err="1"/>
              <a:t>Stvarna</a:t>
            </a:r>
            <a:r>
              <a:rPr lang="en-US" dirty="0"/>
              <a:t> </a:t>
            </a:r>
            <a:r>
              <a:rPr lang="en-US" dirty="0" err="1"/>
              <a:t>legitimacija</a:t>
            </a:r>
            <a:r>
              <a:rPr lang="en-US" dirty="0"/>
              <a:t> (</a:t>
            </a:r>
            <a:r>
              <a:rPr lang="en-US" dirty="0" err="1"/>
              <a:t>aktivna</a:t>
            </a:r>
            <a:r>
              <a:rPr lang="en-US" dirty="0"/>
              <a:t> i </a:t>
            </a:r>
            <a:r>
              <a:rPr lang="en-US" dirty="0" err="1"/>
              <a:t>pasivna</a:t>
            </a:r>
            <a:r>
              <a:rPr lang="en-US" dirty="0"/>
              <a:t>) je </a:t>
            </a:r>
            <a:r>
              <a:rPr lang="en-US" dirty="0" err="1"/>
              <a:t>odraz</a:t>
            </a:r>
            <a:r>
              <a:rPr lang="en-US" dirty="0"/>
              <a:t> </a:t>
            </a:r>
            <a:r>
              <a:rPr lang="en-US" dirty="0" err="1"/>
              <a:t>konkretnog</a:t>
            </a:r>
            <a:r>
              <a:rPr lang="en-US" dirty="0"/>
              <a:t> </a:t>
            </a:r>
            <a:r>
              <a:rPr lang="en-US" dirty="0" err="1"/>
              <a:t>pravnog</a:t>
            </a:r>
            <a:r>
              <a:rPr lang="en-US" dirty="0"/>
              <a:t> </a:t>
            </a:r>
            <a:r>
              <a:rPr lang="en-US" dirty="0" err="1"/>
              <a:t>odnosa</a:t>
            </a:r>
            <a:r>
              <a:rPr lang="en-US" dirty="0"/>
              <a:t> </a:t>
            </a:r>
            <a:r>
              <a:rPr lang="en-US" dirty="0" err="1"/>
              <a:t>stranke</a:t>
            </a:r>
            <a:r>
              <a:rPr lang="en-US" dirty="0"/>
              <a:t> </a:t>
            </a:r>
            <a:r>
              <a:rPr lang="en-US" dirty="0" err="1"/>
              <a:t>prema</a:t>
            </a:r>
            <a:r>
              <a:rPr lang="en-US" dirty="0"/>
              <a:t> </a:t>
            </a:r>
            <a:r>
              <a:rPr lang="en-US" dirty="0" err="1"/>
              <a:t>predmetu</a:t>
            </a:r>
            <a:r>
              <a:rPr lang="en-US" dirty="0"/>
              <a:t> </a:t>
            </a:r>
            <a:r>
              <a:rPr lang="en-US" dirty="0" err="1"/>
              <a:t>konkretnog</a:t>
            </a:r>
            <a:r>
              <a:rPr lang="en-US" dirty="0"/>
              <a:t> </a:t>
            </a:r>
            <a:r>
              <a:rPr lang="en-US" dirty="0" err="1"/>
              <a:t>spora</a:t>
            </a:r>
            <a:r>
              <a:rPr lang="en-US" dirty="0"/>
              <a:t> i u </a:t>
            </a:r>
            <a:r>
              <a:rPr lang="en-US" dirty="0" err="1"/>
              <a:t>prvom</a:t>
            </a:r>
            <a:r>
              <a:rPr lang="en-US" dirty="0"/>
              <a:t> </a:t>
            </a:r>
            <a:r>
              <a:rPr lang="en-US" dirty="0" err="1"/>
              <a:t>redu</a:t>
            </a:r>
            <a:r>
              <a:rPr lang="en-US" dirty="0"/>
              <a:t> </a:t>
            </a:r>
            <a:r>
              <a:rPr lang="en-US" dirty="0" err="1"/>
              <a:t>pripada</a:t>
            </a:r>
            <a:r>
              <a:rPr lang="en-US" dirty="0"/>
              <a:t> </a:t>
            </a:r>
            <a:r>
              <a:rPr lang="en-US" dirty="0" err="1"/>
              <a:t>licima</a:t>
            </a:r>
            <a:r>
              <a:rPr lang="en-US" dirty="0"/>
              <a:t> </a:t>
            </a:r>
            <a:r>
              <a:rPr lang="en-US" dirty="0" err="1"/>
              <a:t>koja</a:t>
            </a:r>
            <a:r>
              <a:rPr lang="en-US" dirty="0"/>
              <a:t> </a:t>
            </a:r>
            <a:r>
              <a:rPr lang="en-US" dirty="0" err="1"/>
              <a:t>su</a:t>
            </a:r>
            <a:r>
              <a:rPr lang="en-US" dirty="0"/>
              <a:t> </a:t>
            </a:r>
            <a:r>
              <a:rPr lang="en-US" dirty="0" err="1"/>
              <a:t>subjekti</a:t>
            </a:r>
            <a:r>
              <a:rPr lang="en-US" dirty="0"/>
              <a:t> </a:t>
            </a:r>
            <a:r>
              <a:rPr lang="en-US" dirty="0" err="1"/>
              <a:t>spornog</a:t>
            </a:r>
            <a:r>
              <a:rPr lang="en-US" dirty="0"/>
              <a:t> </a:t>
            </a:r>
            <a:r>
              <a:rPr lang="en-US" dirty="0" err="1"/>
              <a:t>građanskog</a:t>
            </a:r>
            <a:r>
              <a:rPr lang="en-US" dirty="0"/>
              <a:t> </a:t>
            </a:r>
            <a:r>
              <a:rPr lang="en-US" dirty="0" err="1"/>
              <a:t>pravnog</a:t>
            </a:r>
            <a:r>
              <a:rPr lang="en-US" dirty="0"/>
              <a:t> </a:t>
            </a:r>
            <a:r>
              <a:rPr lang="en-US" dirty="0" err="1"/>
              <a:t>odnosa</a:t>
            </a:r>
            <a:r>
              <a:rPr lang="en-US" dirty="0"/>
              <a:t>, </a:t>
            </a:r>
            <a:r>
              <a:rPr lang="en-US" dirty="0" err="1"/>
              <a:t>ovlašćenici</a:t>
            </a:r>
            <a:r>
              <a:rPr lang="en-US" dirty="0"/>
              <a:t> </a:t>
            </a:r>
            <a:r>
              <a:rPr lang="en-US" dirty="0" err="1"/>
              <a:t>odnosno</a:t>
            </a:r>
            <a:r>
              <a:rPr lang="en-US" dirty="0"/>
              <a:t> </a:t>
            </a:r>
            <a:r>
              <a:rPr lang="en-US" dirty="0" err="1"/>
              <a:t>obveznici</a:t>
            </a:r>
            <a:r>
              <a:rPr lang="en-US" dirty="0"/>
              <a:t> prava </a:t>
            </a:r>
            <a:r>
              <a:rPr lang="en-US" dirty="0" err="1"/>
              <a:t>istaknutog</a:t>
            </a:r>
            <a:r>
              <a:rPr lang="en-US" dirty="0"/>
              <a:t> u </a:t>
            </a:r>
            <a:r>
              <a:rPr lang="en-US" dirty="0" err="1"/>
              <a:t>tužbenom</a:t>
            </a:r>
            <a:r>
              <a:rPr lang="en-US" dirty="0"/>
              <a:t> </a:t>
            </a:r>
            <a:r>
              <a:rPr lang="en-US" dirty="0" err="1"/>
              <a:t>zahrjevu</a:t>
            </a:r>
            <a:r>
              <a:rPr lang="en-US" dirty="0"/>
              <a:t>. </a:t>
            </a:r>
            <a:r>
              <a:rPr lang="en-US" dirty="0" err="1"/>
              <a:t>Stranačka</a:t>
            </a:r>
            <a:r>
              <a:rPr lang="en-US" dirty="0"/>
              <a:t> </a:t>
            </a:r>
            <a:r>
              <a:rPr lang="en-US" dirty="0" err="1"/>
              <a:t>sposobnost</a:t>
            </a:r>
            <a:r>
              <a:rPr lang="en-US" dirty="0"/>
              <a:t> je </a:t>
            </a:r>
            <a:r>
              <a:rPr lang="en-US" dirty="0" err="1"/>
              <a:t>svojstvo</a:t>
            </a:r>
            <a:r>
              <a:rPr lang="en-US" dirty="0"/>
              <a:t> </a:t>
            </a:r>
            <a:r>
              <a:rPr lang="en-US" dirty="0" err="1"/>
              <a:t>određenog</a:t>
            </a:r>
            <a:r>
              <a:rPr lang="en-US" dirty="0"/>
              <a:t> </a:t>
            </a:r>
            <a:r>
              <a:rPr lang="en-US" dirty="0" err="1"/>
              <a:t>subjekta</a:t>
            </a:r>
            <a:r>
              <a:rPr lang="en-US" dirty="0"/>
              <a:t> da </a:t>
            </a:r>
            <a:r>
              <a:rPr lang="en-US" dirty="0" err="1"/>
              <a:t>može</a:t>
            </a:r>
            <a:r>
              <a:rPr lang="en-US" dirty="0"/>
              <a:t> </a:t>
            </a:r>
            <a:r>
              <a:rPr lang="en-US" dirty="0" err="1"/>
              <a:t>biti</a:t>
            </a:r>
            <a:r>
              <a:rPr lang="en-US" dirty="0"/>
              <a:t>  </a:t>
            </a:r>
            <a:r>
              <a:rPr lang="en-US" dirty="0" err="1"/>
              <a:t>nosilac</a:t>
            </a:r>
            <a:r>
              <a:rPr lang="en-US" dirty="0"/>
              <a:t> </a:t>
            </a:r>
            <a:r>
              <a:rPr lang="en-US" dirty="0" err="1"/>
              <a:t>procesnih</a:t>
            </a:r>
            <a:r>
              <a:rPr lang="en-US" dirty="0"/>
              <a:t> prava i </a:t>
            </a:r>
            <a:r>
              <a:rPr lang="en-US" dirty="0" err="1"/>
              <a:t>dužnosti</a:t>
            </a:r>
            <a:r>
              <a:rPr lang="en-US" dirty="0"/>
              <a:t> u </a:t>
            </a:r>
            <a:r>
              <a:rPr lang="en-US" dirty="0" err="1"/>
              <a:t>procesno</a:t>
            </a:r>
            <a:r>
              <a:rPr lang="en-US" dirty="0"/>
              <a:t> </a:t>
            </a:r>
            <a:r>
              <a:rPr lang="en-US" dirty="0" err="1"/>
              <a:t>pravnom</a:t>
            </a:r>
            <a:r>
              <a:rPr lang="en-US" dirty="0"/>
              <a:t> </a:t>
            </a:r>
            <a:r>
              <a:rPr lang="en-US" dirty="0" err="1"/>
              <a:t>smislu</a:t>
            </a:r>
            <a:r>
              <a:rPr lang="en-US" dirty="0"/>
              <a:t>.</a:t>
            </a:r>
          </a:p>
          <a:p>
            <a:pPr algn="just"/>
            <a:r>
              <a:rPr lang="en-US" dirty="0" err="1"/>
              <a:t>Stvarna</a:t>
            </a:r>
            <a:r>
              <a:rPr lang="en-US" dirty="0"/>
              <a:t> </a:t>
            </a:r>
            <a:r>
              <a:rPr lang="en-US" dirty="0" err="1"/>
              <a:t>legitimacija</a:t>
            </a:r>
            <a:r>
              <a:rPr lang="en-US" dirty="0"/>
              <a:t> </a:t>
            </a:r>
            <a:r>
              <a:rPr lang="en-US" dirty="0" err="1"/>
              <a:t>stranaka</a:t>
            </a:r>
            <a:r>
              <a:rPr lang="en-US" dirty="0"/>
              <a:t>, </a:t>
            </a:r>
            <a:r>
              <a:rPr lang="en-US" dirty="0" err="1"/>
              <a:t>redovno</a:t>
            </a:r>
            <a:r>
              <a:rPr lang="en-US" dirty="0"/>
              <a:t> </a:t>
            </a:r>
            <a:r>
              <a:rPr lang="en-US" dirty="0" err="1"/>
              <a:t>proističe</a:t>
            </a:r>
            <a:r>
              <a:rPr lang="en-US" dirty="0"/>
              <a:t> </a:t>
            </a:r>
            <a:r>
              <a:rPr lang="en-US" dirty="0" err="1"/>
              <a:t>iz</a:t>
            </a:r>
            <a:r>
              <a:rPr lang="en-US" dirty="0"/>
              <a:t> </a:t>
            </a:r>
            <a:r>
              <a:rPr lang="en-US" dirty="0" err="1"/>
              <a:t>njihove</a:t>
            </a:r>
            <a:r>
              <a:rPr lang="en-US" dirty="0"/>
              <a:t> </a:t>
            </a:r>
            <a:r>
              <a:rPr lang="en-US" dirty="0" err="1"/>
              <a:t>uloge</a:t>
            </a:r>
            <a:r>
              <a:rPr lang="en-US" dirty="0"/>
              <a:t> u </a:t>
            </a:r>
            <a:r>
              <a:rPr lang="en-US" dirty="0" err="1"/>
              <a:t>spornom</a:t>
            </a:r>
            <a:r>
              <a:rPr lang="en-US" dirty="0"/>
              <a:t> </a:t>
            </a:r>
            <a:r>
              <a:rPr lang="en-US" dirty="0" err="1"/>
              <a:t>materijalno-pravnom</a:t>
            </a:r>
            <a:r>
              <a:rPr lang="en-US" dirty="0"/>
              <a:t> </a:t>
            </a:r>
            <a:r>
              <a:rPr lang="en-US" dirty="0" err="1"/>
              <a:t>odnosu</a:t>
            </a:r>
            <a:r>
              <a:rPr lang="en-US" dirty="0"/>
              <a:t>, pa </a:t>
            </a:r>
            <a:r>
              <a:rPr lang="en-US" dirty="0" err="1"/>
              <a:t>zakon</a:t>
            </a:r>
            <a:r>
              <a:rPr lang="en-US" dirty="0"/>
              <a:t> o </a:t>
            </a:r>
            <a:r>
              <a:rPr lang="en-US" dirty="0" err="1"/>
              <a:t>toj</a:t>
            </a:r>
            <a:r>
              <a:rPr lang="en-US" dirty="0"/>
              <a:t> </a:t>
            </a:r>
            <a:r>
              <a:rPr lang="en-US" dirty="0" err="1"/>
              <a:t>legitimaciji</a:t>
            </a:r>
            <a:r>
              <a:rPr lang="en-US" dirty="0"/>
              <a:t> </a:t>
            </a:r>
            <a:r>
              <a:rPr lang="en-US" dirty="0" err="1"/>
              <a:t>posebno</a:t>
            </a:r>
            <a:r>
              <a:rPr lang="en-US" dirty="0"/>
              <a:t> ne </a:t>
            </a:r>
            <a:r>
              <a:rPr lang="en-US" dirty="0" err="1"/>
              <a:t>govori</a:t>
            </a:r>
            <a:r>
              <a:rPr lang="en-US" dirty="0"/>
              <a:t>. Za </a:t>
            </a:r>
            <a:r>
              <a:rPr lang="en-US" dirty="0" err="1"/>
              <a:t>neke</a:t>
            </a:r>
            <a:r>
              <a:rPr lang="en-US" dirty="0"/>
              <a:t> </a:t>
            </a:r>
            <a:r>
              <a:rPr lang="en-US" dirty="0" err="1"/>
              <a:t>sporove</a:t>
            </a:r>
            <a:r>
              <a:rPr lang="en-US" dirty="0"/>
              <a:t> je </a:t>
            </a:r>
            <a:r>
              <a:rPr lang="en-US" dirty="0" err="1"/>
              <a:t>ipak</a:t>
            </a:r>
            <a:r>
              <a:rPr lang="en-US" dirty="0"/>
              <a:t> </a:t>
            </a:r>
            <a:r>
              <a:rPr lang="en-US" dirty="0" err="1"/>
              <a:t>izričito</a:t>
            </a:r>
            <a:r>
              <a:rPr lang="en-US" dirty="0"/>
              <a:t> </a:t>
            </a:r>
            <a:r>
              <a:rPr lang="en-US" dirty="0" err="1"/>
              <a:t>propisano</a:t>
            </a:r>
            <a:r>
              <a:rPr lang="en-US" dirty="0"/>
              <a:t> </a:t>
            </a:r>
            <a:r>
              <a:rPr lang="en-US" dirty="0" err="1"/>
              <a:t>ko</a:t>
            </a:r>
            <a:r>
              <a:rPr lang="en-US" dirty="0"/>
              <a:t> </a:t>
            </a:r>
            <a:r>
              <a:rPr lang="en-US" dirty="0" err="1"/>
              <a:t>može</a:t>
            </a:r>
            <a:r>
              <a:rPr lang="en-US" dirty="0"/>
              <a:t> da </a:t>
            </a:r>
            <a:r>
              <a:rPr lang="en-US" dirty="0" err="1"/>
              <a:t>pokrene</a:t>
            </a:r>
            <a:r>
              <a:rPr lang="en-US" dirty="0"/>
              <a:t> </a:t>
            </a:r>
            <a:r>
              <a:rPr lang="en-US" dirty="0" err="1"/>
              <a:t>parnicu</a:t>
            </a:r>
            <a:r>
              <a:rPr lang="en-US" dirty="0"/>
              <a:t>, </a:t>
            </a:r>
            <a:r>
              <a:rPr lang="en-US" dirty="0" err="1"/>
              <a:t>odnosno</a:t>
            </a:r>
            <a:r>
              <a:rPr lang="en-US" dirty="0"/>
              <a:t> </a:t>
            </a:r>
            <a:r>
              <a:rPr lang="en-US" dirty="0" err="1"/>
              <a:t>protiv</a:t>
            </a:r>
            <a:r>
              <a:rPr lang="en-US" dirty="0"/>
              <a:t> </a:t>
            </a:r>
            <a:r>
              <a:rPr lang="en-US" dirty="0" err="1"/>
              <a:t>koga</a:t>
            </a:r>
            <a:r>
              <a:rPr lang="en-US" dirty="0"/>
              <a:t> </a:t>
            </a:r>
            <a:r>
              <a:rPr lang="en-US" dirty="0" err="1"/>
              <a:t>ona</a:t>
            </a:r>
            <a:r>
              <a:rPr lang="en-US" dirty="0"/>
              <a:t> </a:t>
            </a:r>
            <a:r>
              <a:rPr lang="en-US" dirty="0" err="1"/>
              <a:t>može</a:t>
            </a:r>
            <a:r>
              <a:rPr lang="en-US" dirty="0"/>
              <a:t> </a:t>
            </a:r>
            <a:r>
              <a:rPr lang="en-US" dirty="0" err="1"/>
              <a:t>biti</a:t>
            </a:r>
            <a:r>
              <a:rPr lang="en-US" dirty="0"/>
              <a:t> </a:t>
            </a:r>
            <a:r>
              <a:rPr lang="en-US" dirty="0" err="1"/>
              <a:t>pokrenuta</a:t>
            </a:r>
            <a:r>
              <a:rPr lang="en-US" dirty="0"/>
              <a:t>. </a:t>
            </a:r>
            <a:r>
              <a:rPr lang="en-US" dirty="0" err="1"/>
              <a:t>Pitanje</a:t>
            </a:r>
            <a:r>
              <a:rPr lang="en-US" dirty="0"/>
              <a:t>, da li je </a:t>
            </a:r>
            <a:r>
              <a:rPr lang="en-US" dirty="0" err="1"/>
              <a:t>stranka</a:t>
            </a:r>
            <a:r>
              <a:rPr lang="en-US" dirty="0"/>
              <a:t> </a:t>
            </a:r>
            <a:r>
              <a:rPr lang="en-US" dirty="0" err="1"/>
              <a:t>legitimisana</a:t>
            </a:r>
            <a:r>
              <a:rPr lang="en-US" dirty="0"/>
              <a:t> </a:t>
            </a:r>
            <a:r>
              <a:rPr lang="en-US" dirty="0" err="1"/>
              <a:t>ima</a:t>
            </a:r>
            <a:r>
              <a:rPr lang="en-US" dirty="0"/>
              <a:t> </a:t>
            </a:r>
            <a:r>
              <a:rPr lang="en-US" dirty="0" err="1"/>
              <a:t>materijalno-pravni</a:t>
            </a:r>
            <a:r>
              <a:rPr lang="en-US" dirty="0"/>
              <a:t> </a:t>
            </a:r>
            <a:r>
              <a:rPr lang="en-US" dirty="0" err="1"/>
              <a:t>značaj</a:t>
            </a:r>
            <a:r>
              <a:rPr lang="en-US" dirty="0"/>
              <a:t>, </a:t>
            </a:r>
            <a:r>
              <a:rPr lang="en-US" dirty="0" err="1"/>
              <a:t>utoliko</a:t>
            </a:r>
            <a:r>
              <a:rPr lang="en-US" dirty="0"/>
              <a:t> </a:t>
            </a:r>
            <a:r>
              <a:rPr lang="en-US" dirty="0" err="1"/>
              <a:t>što</a:t>
            </a:r>
            <a:r>
              <a:rPr lang="en-US" dirty="0"/>
              <a:t> </a:t>
            </a:r>
            <a:r>
              <a:rPr lang="en-US" dirty="0" err="1"/>
              <a:t>će</a:t>
            </a:r>
            <a:r>
              <a:rPr lang="en-US" dirty="0"/>
              <a:t> </a:t>
            </a:r>
            <a:r>
              <a:rPr lang="en-US" dirty="0" err="1"/>
              <a:t>sud</a:t>
            </a:r>
            <a:r>
              <a:rPr lang="en-US" dirty="0"/>
              <a:t>, </a:t>
            </a:r>
            <a:r>
              <a:rPr lang="en-US" dirty="0" err="1"/>
              <a:t>presudom</a:t>
            </a:r>
            <a:r>
              <a:rPr lang="en-US" dirty="0"/>
              <a:t> </a:t>
            </a:r>
            <a:r>
              <a:rPr lang="en-US" dirty="0" err="1"/>
              <a:t>odbiti</a:t>
            </a:r>
            <a:r>
              <a:rPr lang="en-US" dirty="0"/>
              <a:t> </a:t>
            </a:r>
            <a:r>
              <a:rPr lang="en-US" dirty="0" err="1"/>
              <a:t>tužbeni</a:t>
            </a:r>
            <a:r>
              <a:rPr lang="en-US" dirty="0"/>
              <a:t> </a:t>
            </a:r>
            <a:r>
              <a:rPr lang="en-US" dirty="0" err="1"/>
              <a:t>zahtjev</a:t>
            </a:r>
            <a:r>
              <a:rPr lang="en-US" dirty="0"/>
              <a:t>, </a:t>
            </a:r>
            <a:r>
              <a:rPr lang="en-US" dirty="0" err="1"/>
              <a:t>ako</a:t>
            </a:r>
            <a:r>
              <a:rPr lang="en-US" dirty="0"/>
              <a:t> </a:t>
            </a:r>
            <a:r>
              <a:rPr lang="en-US" dirty="0" err="1"/>
              <a:t>utvrdi</a:t>
            </a:r>
            <a:r>
              <a:rPr lang="en-US" dirty="0"/>
              <a:t>, da </a:t>
            </a:r>
            <a:r>
              <a:rPr lang="en-US" dirty="0" err="1"/>
              <a:t>tužilac</a:t>
            </a:r>
            <a:r>
              <a:rPr lang="en-US" dirty="0"/>
              <a:t> </a:t>
            </a:r>
            <a:r>
              <a:rPr lang="en-US" dirty="0" err="1"/>
              <a:t>ili</a:t>
            </a:r>
            <a:r>
              <a:rPr lang="en-US" dirty="0"/>
              <a:t> </a:t>
            </a:r>
            <a:r>
              <a:rPr lang="en-US" dirty="0" err="1"/>
              <a:t>tuženi</a:t>
            </a:r>
            <a:r>
              <a:rPr lang="en-US" dirty="0"/>
              <a:t>, </a:t>
            </a:r>
            <a:r>
              <a:rPr lang="en-US" dirty="0" err="1"/>
              <a:t>nije</a:t>
            </a:r>
            <a:r>
              <a:rPr lang="en-US" dirty="0"/>
              <a:t> </a:t>
            </a:r>
            <a:r>
              <a:rPr lang="en-US" dirty="0" err="1"/>
              <a:t>subjekt</a:t>
            </a:r>
            <a:r>
              <a:rPr lang="en-US" dirty="0"/>
              <a:t> u </a:t>
            </a:r>
            <a:r>
              <a:rPr lang="en-US" dirty="0" err="1"/>
              <a:t>materijalno-pravnom</a:t>
            </a:r>
            <a:r>
              <a:rPr lang="en-US" dirty="0"/>
              <a:t> </a:t>
            </a:r>
            <a:r>
              <a:rPr lang="en-US" dirty="0" err="1"/>
              <a:t>odnosu</a:t>
            </a:r>
            <a:r>
              <a:rPr lang="en-US" dirty="0"/>
              <a:t>, </a:t>
            </a:r>
            <a:r>
              <a:rPr lang="en-US" dirty="0" err="1"/>
              <a:t>iz</a:t>
            </a:r>
            <a:r>
              <a:rPr lang="en-US" dirty="0"/>
              <a:t> </a:t>
            </a:r>
            <a:r>
              <a:rPr lang="en-US" dirty="0" err="1"/>
              <a:t>koga</a:t>
            </a:r>
            <a:r>
              <a:rPr lang="en-US" dirty="0"/>
              <a:t> </a:t>
            </a:r>
            <a:r>
              <a:rPr lang="en-US" dirty="0" err="1"/>
              <a:t>tužilac</a:t>
            </a:r>
            <a:r>
              <a:rPr lang="en-US" dirty="0"/>
              <a:t> </a:t>
            </a:r>
            <a:r>
              <a:rPr lang="en-US" dirty="0" err="1"/>
              <a:t>izvodi</a:t>
            </a:r>
            <a:r>
              <a:rPr lang="en-US" dirty="0"/>
              <a:t> </a:t>
            </a:r>
            <a:r>
              <a:rPr lang="en-US" dirty="0" err="1"/>
              <a:t>svoje</a:t>
            </a:r>
            <a:r>
              <a:rPr lang="en-US" dirty="0"/>
              <a:t> </a:t>
            </a:r>
            <a:r>
              <a:rPr lang="en-US" dirty="0" err="1"/>
              <a:t>pravo</a:t>
            </a:r>
            <a:r>
              <a:rPr lang="en-US" dirty="0"/>
              <a:t>.</a:t>
            </a:r>
            <a:endParaRPr lang="sr-Latn-BA" dirty="0"/>
          </a:p>
          <a:p>
            <a:pPr algn="just"/>
            <a:r>
              <a:rPr lang="en-US" dirty="0" err="1"/>
              <a:t>Radnik</a:t>
            </a:r>
            <a:r>
              <a:rPr lang="en-US" dirty="0"/>
              <a:t> </a:t>
            </a:r>
            <a:r>
              <a:rPr lang="en-US" dirty="0" err="1"/>
              <a:t>koji</a:t>
            </a:r>
            <a:r>
              <a:rPr lang="en-US" dirty="0"/>
              <a:t> </a:t>
            </a:r>
            <a:r>
              <a:rPr lang="en-US" dirty="0" err="1"/>
              <a:t>podnosi</a:t>
            </a:r>
            <a:r>
              <a:rPr lang="en-US" dirty="0"/>
              <a:t> </a:t>
            </a:r>
            <a:r>
              <a:rPr lang="en-US" dirty="0" err="1"/>
              <a:t>tužbu</a:t>
            </a:r>
            <a:r>
              <a:rPr lang="en-US" dirty="0"/>
              <a:t> u </a:t>
            </a:r>
            <a:r>
              <a:rPr lang="en-US" dirty="0" err="1"/>
              <a:t>skladu</a:t>
            </a:r>
            <a:r>
              <a:rPr lang="en-US" dirty="0"/>
              <a:t> sa gore </a:t>
            </a:r>
            <a:r>
              <a:rPr lang="en-US" dirty="0" err="1"/>
              <a:t>navedenim</a:t>
            </a:r>
            <a:r>
              <a:rPr lang="en-US" dirty="0"/>
              <a:t> </a:t>
            </a:r>
            <a:r>
              <a:rPr lang="en-US" dirty="0" err="1"/>
              <a:t>zakonskim</a:t>
            </a:r>
            <a:r>
              <a:rPr lang="en-US" dirty="0"/>
              <a:t> </a:t>
            </a:r>
            <a:r>
              <a:rPr lang="en-US" dirty="0" err="1"/>
              <a:t>odredbama</a:t>
            </a:r>
            <a:r>
              <a:rPr lang="en-US" dirty="0"/>
              <a:t> se </a:t>
            </a:r>
            <a:r>
              <a:rPr lang="en-US" dirty="0" err="1"/>
              <a:t>nalazi</a:t>
            </a:r>
            <a:r>
              <a:rPr lang="en-US" dirty="0"/>
              <a:t> u </a:t>
            </a:r>
            <a:r>
              <a:rPr lang="en-US" dirty="0" err="1"/>
              <a:t>materijalno</a:t>
            </a:r>
            <a:r>
              <a:rPr lang="en-US" dirty="0"/>
              <a:t> </a:t>
            </a:r>
            <a:r>
              <a:rPr lang="en-US" dirty="0" err="1"/>
              <a:t>pravnom</a:t>
            </a:r>
            <a:r>
              <a:rPr lang="en-US" dirty="0"/>
              <a:t> </a:t>
            </a:r>
            <a:r>
              <a:rPr lang="en-US" dirty="0" err="1"/>
              <a:t>odnosu</a:t>
            </a:r>
            <a:r>
              <a:rPr lang="en-US" dirty="0"/>
              <a:t> sa </a:t>
            </a:r>
            <a:r>
              <a:rPr lang="en-US" dirty="0" err="1"/>
              <a:t>poslodavcem</a:t>
            </a:r>
            <a:r>
              <a:rPr lang="en-US" dirty="0"/>
              <a:t> (</a:t>
            </a:r>
            <a:r>
              <a:rPr lang="en-US" dirty="0" err="1"/>
              <a:t>tuženi</a:t>
            </a:r>
            <a:r>
              <a:rPr lang="en-US" dirty="0"/>
              <a:t>) i </a:t>
            </a:r>
            <a:r>
              <a:rPr lang="en-US" dirty="0" err="1"/>
              <a:t>tužitelj</a:t>
            </a:r>
            <a:r>
              <a:rPr lang="en-US" dirty="0"/>
              <a:t> </a:t>
            </a:r>
            <a:r>
              <a:rPr lang="en-US" dirty="0" err="1"/>
              <a:t>ima</a:t>
            </a:r>
            <a:r>
              <a:rPr lang="en-US" dirty="0"/>
              <a:t> i </a:t>
            </a:r>
            <a:r>
              <a:rPr lang="en-US" dirty="0" err="1"/>
              <a:t>ovlašćenja</a:t>
            </a:r>
            <a:r>
              <a:rPr lang="en-US" dirty="0"/>
              <a:t> za </a:t>
            </a:r>
            <a:r>
              <a:rPr lang="en-US" dirty="0" err="1"/>
              <a:t>postavljanje</a:t>
            </a:r>
            <a:r>
              <a:rPr lang="en-US" dirty="0"/>
              <a:t> </a:t>
            </a:r>
            <a:r>
              <a:rPr lang="en-US" dirty="0" err="1"/>
              <a:t>obligaciono</a:t>
            </a:r>
            <a:r>
              <a:rPr lang="en-US" dirty="0"/>
              <a:t> </a:t>
            </a:r>
            <a:r>
              <a:rPr lang="en-US" dirty="0" err="1"/>
              <a:t>pravnog</a:t>
            </a:r>
            <a:r>
              <a:rPr lang="en-US" dirty="0"/>
              <a:t> </a:t>
            </a:r>
            <a:r>
              <a:rPr lang="en-US" dirty="0" err="1"/>
              <a:t>zahtjeva</a:t>
            </a:r>
            <a:r>
              <a:rPr lang="en-US" dirty="0"/>
              <a:t> </a:t>
            </a:r>
            <a:r>
              <a:rPr lang="en-US" dirty="0" err="1"/>
              <a:t>prema</a:t>
            </a:r>
            <a:r>
              <a:rPr lang="en-US" dirty="0"/>
              <a:t> </a:t>
            </a:r>
            <a:r>
              <a:rPr lang="en-US" dirty="0" err="1"/>
              <a:t>tuženom</a:t>
            </a:r>
            <a:r>
              <a:rPr lang="en-US" dirty="0"/>
              <a:t>, </a:t>
            </a:r>
            <a:r>
              <a:rPr lang="en-US" dirty="0" err="1"/>
              <a:t>po</a:t>
            </a:r>
            <a:r>
              <a:rPr lang="en-US" dirty="0"/>
              <a:t> </a:t>
            </a:r>
            <a:r>
              <a:rPr lang="en-US" dirty="0" err="1"/>
              <a:t>osnovu</a:t>
            </a:r>
            <a:r>
              <a:rPr lang="en-US" dirty="0"/>
              <a:t> </a:t>
            </a:r>
            <a:r>
              <a:rPr lang="en-US" dirty="0" err="1"/>
              <a:t>naknade</a:t>
            </a:r>
            <a:r>
              <a:rPr lang="en-US" dirty="0"/>
              <a:t> </a:t>
            </a:r>
            <a:r>
              <a:rPr lang="en-US" dirty="0" err="1"/>
              <a:t>nematerijalne</a:t>
            </a:r>
            <a:r>
              <a:rPr lang="en-US" dirty="0"/>
              <a:t> i </a:t>
            </a:r>
            <a:r>
              <a:rPr lang="en-US" dirty="0" err="1"/>
              <a:t>materijalne</a:t>
            </a:r>
            <a:r>
              <a:rPr lang="en-US" dirty="0"/>
              <a:t> </a:t>
            </a:r>
            <a:r>
              <a:rPr lang="en-US" dirty="0" err="1"/>
              <a:t>štete</a:t>
            </a:r>
            <a:r>
              <a:rPr lang="en-US" dirty="0"/>
              <a:t>.</a:t>
            </a:r>
          </a:p>
          <a:p>
            <a:endParaRPr lang="en-US" dirty="0"/>
          </a:p>
          <a:p>
            <a:endParaRPr lang="en-US" dirty="0"/>
          </a:p>
        </p:txBody>
      </p:sp>
      <p:sp>
        <p:nvSpPr>
          <p:cNvPr id="2" name="Rectangle 1"/>
          <p:cNvSpPr/>
          <p:nvPr/>
        </p:nvSpPr>
        <p:spPr>
          <a:xfrm>
            <a:off x="2474984" y="1318255"/>
            <a:ext cx="4194032" cy="430887"/>
          </a:xfrm>
          <a:prstGeom prst="rect">
            <a:avLst/>
          </a:prstGeom>
        </p:spPr>
        <p:txBody>
          <a:bodyPr wrap="none">
            <a:spAutoFit/>
          </a:bodyPr>
          <a:lstStyle/>
          <a:p>
            <a:pPr lvl="0" algn="ctr"/>
            <a:r>
              <a:rPr lang="sr-Latn-BA" sz="2200" b="1" dirty="0">
                <a:solidFill>
                  <a:srgbClr val="FF0000"/>
                </a:solidFill>
              </a:rPr>
              <a:t>NAKNADA ŠTETE i RADNI ODNOSI </a:t>
            </a:r>
            <a:endParaRPr lang="en-US" sz="2200" b="1" dirty="0">
              <a:solidFill>
                <a:srgbClr val="FF0000"/>
              </a:solidFill>
            </a:endParaRPr>
          </a:p>
        </p:txBody>
      </p:sp>
    </p:spTree>
    <p:extLst>
      <p:ext uri="{BB962C8B-B14F-4D97-AF65-F5344CB8AC3E}">
        <p14:creationId xmlns:p14="http://schemas.microsoft.com/office/powerpoint/2010/main" val="19166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97279"/>
            <a:ext cx="7886700" cy="593409"/>
          </a:xfrm>
        </p:spPr>
        <p:txBody>
          <a:bodyPr>
            <a:normAutofit fontScale="90000"/>
          </a:bodyPr>
          <a:lstStyle/>
          <a:p>
            <a:pPr algn="ctr"/>
            <a:r>
              <a:rPr lang="sr-Latn-BA" b="1" dirty="0">
                <a:solidFill>
                  <a:srgbClr val="FF0000"/>
                </a:solidFill>
              </a:rPr>
              <a:t>Primjer br. 1 - sudska praksa </a:t>
            </a:r>
            <a:endParaRPr lang="en-US" b="1" dirty="0">
              <a:solidFill>
                <a:srgbClr val="FF0000"/>
              </a:solidFill>
            </a:endParaRPr>
          </a:p>
        </p:txBody>
      </p:sp>
      <p:sp>
        <p:nvSpPr>
          <p:cNvPr id="3" name="Content Placeholder 2"/>
          <p:cNvSpPr>
            <a:spLocks noGrp="1"/>
          </p:cNvSpPr>
          <p:nvPr>
            <p:ph idx="1"/>
          </p:nvPr>
        </p:nvSpPr>
        <p:spPr>
          <a:xfrm>
            <a:off x="108065" y="1825624"/>
            <a:ext cx="8969433" cy="5032375"/>
          </a:xfrm>
        </p:spPr>
        <p:txBody>
          <a:bodyPr>
            <a:normAutofit fontScale="32500" lnSpcReduction="20000"/>
          </a:bodyPr>
          <a:lstStyle/>
          <a:p>
            <a:pPr algn="just"/>
            <a:r>
              <a:rPr lang="en-US" sz="5500" dirty="0"/>
              <a:t>U </a:t>
            </a:r>
            <a:r>
              <a:rPr lang="en-US" sz="5500" dirty="0" err="1"/>
              <a:t>jednom</a:t>
            </a:r>
            <a:r>
              <a:rPr lang="en-US" sz="5500" dirty="0"/>
              <a:t> </a:t>
            </a:r>
            <a:r>
              <a:rPr lang="en-US" sz="5500" dirty="0" err="1"/>
              <a:t>predmetu</a:t>
            </a:r>
            <a:r>
              <a:rPr lang="en-US" sz="5500" dirty="0"/>
              <a:t> </a:t>
            </a:r>
            <a:r>
              <a:rPr lang="en-US" sz="5500" dirty="0" err="1"/>
              <a:t>koji</a:t>
            </a:r>
            <a:r>
              <a:rPr lang="en-US" sz="5500" dirty="0"/>
              <a:t> je </a:t>
            </a:r>
            <a:r>
              <a:rPr lang="en-US" sz="5500" dirty="0" err="1"/>
              <a:t>pravosnažno</a:t>
            </a:r>
            <a:r>
              <a:rPr lang="en-US" sz="5500" dirty="0"/>
              <a:t> </a:t>
            </a:r>
            <a:r>
              <a:rPr lang="en-US" sz="5500" dirty="0" err="1"/>
              <a:t>okončan</a:t>
            </a:r>
            <a:r>
              <a:rPr lang="en-US" sz="5500" dirty="0"/>
              <a:t>, a u </a:t>
            </a:r>
            <a:r>
              <a:rPr lang="en-US" sz="5500" dirty="0" err="1"/>
              <a:t>korist</a:t>
            </a:r>
            <a:r>
              <a:rPr lang="en-US" sz="5500" dirty="0"/>
              <a:t> </a:t>
            </a:r>
            <a:r>
              <a:rPr lang="en-US" sz="5500" dirty="0" err="1"/>
              <a:t>radnika</a:t>
            </a:r>
            <a:r>
              <a:rPr lang="en-US" sz="5500" dirty="0"/>
              <a:t> </a:t>
            </a:r>
            <a:r>
              <a:rPr lang="en-US" sz="5500" dirty="0" err="1"/>
              <a:t>koji</a:t>
            </a:r>
            <a:r>
              <a:rPr lang="en-US" sz="5500" dirty="0"/>
              <a:t> je </a:t>
            </a:r>
            <a:r>
              <a:rPr lang="en-US" sz="5500" dirty="0" err="1"/>
              <a:t>zadobio</a:t>
            </a:r>
            <a:r>
              <a:rPr lang="en-US" sz="5500" dirty="0"/>
              <a:t> </a:t>
            </a:r>
            <a:r>
              <a:rPr lang="en-US" sz="5500" dirty="0" err="1"/>
              <a:t>povrede</a:t>
            </a:r>
            <a:r>
              <a:rPr lang="en-US" sz="5500" dirty="0"/>
              <a:t> </a:t>
            </a:r>
            <a:r>
              <a:rPr lang="en-US" sz="5500" dirty="0" err="1"/>
              <a:t>na</a:t>
            </a:r>
            <a:r>
              <a:rPr lang="en-US" sz="5500" dirty="0"/>
              <a:t> </a:t>
            </a:r>
            <a:r>
              <a:rPr lang="en-US" sz="5500" dirty="0" err="1"/>
              <a:t>radu</a:t>
            </a:r>
            <a:r>
              <a:rPr lang="en-US" sz="5500" dirty="0"/>
              <a:t>, a </a:t>
            </a:r>
            <a:r>
              <a:rPr lang="en-US" sz="5500" dirty="0" err="1"/>
              <a:t>radi</a:t>
            </a:r>
            <a:r>
              <a:rPr lang="en-US" sz="5500" dirty="0"/>
              <a:t> se </a:t>
            </a:r>
            <a:r>
              <a:rPr lang="en-US" sz="5500" dirty="0" err="1"/>
              <a:t>električaru</a:t>
            </a:r>
            <a:r>
              <a:rPr lang="en-US" sz="5500" dirty="0"/>
              <a:t> </a:t>
            </a:r>
            <a:r>
              <a:rPr lang="en-US" sz="5500" dirty="0" err="1"/>
              <a:t>koji</a:t>
            </a:r>
            <a:r>
              <a:rPr lang="en-US" sz="5500" dirty="0"/>
              <a:t> je bio u </a:t>
            </a:r>
            <a:r>
              <a:rPr lang="en-US" sz="5500" dirty="0" err="1"/>
              <a:t>ekipi</a:t>
            </a:r>
            <a:r>
              <a:rPr lang="en-US" sz="5500" dirty="0"/>
              <a:t> </a:t>
            </a:r>
            <a:r>
              <a:rPr lang="en-US" sz="5500" dirty="0" err="1"/>
              <a:t>radnika</a:t>
            </a:r>
            <a:r>
              <a:rPr lang="en-US" sz="5500" dirty="0"/>
              <a:t> </a:t>
            </a:r>
            <a:r>
              <a:rPr lang="en-US" sz="5500" dirty="0" err="1"/>
              <a:t>koji</a:t>
            </a:r>
            <a:r>
              <a:rPr lang="en-US" sz="5500" dirty="0"/>
              <a:t> </a:t>
            </a:r>
            <a:r>
              <a:rPr lang="en-US" sz="5500" dirty="0" err="1"/>
              <a:t>su</a:t>
            </a:r>
            <a:r>
              <a:rPr lang="en-US" sz="5500" dirty="0"/>
              <a:t> </a:t>
            </a:r>
            <a:r>
              <a:rPr lang="en-US" sz="5500" dirty="0" err="1"/>
              <a:t>na</a:t>
            </a:r>
            <a:r>
              <a:rPr lang="en-US" sz="5500" dirty="0"/>
              <a:t> </a:t>
            </a:r>
            <a:r>
              <a:rPr lang="en-US" sz="5500" dirty="0" err="1"/>
              <a:t>osnovu</a:t>
            </a:r>
            <a:r>
              <a:rPr lang="en-US" sz="5500" dirty="0"/>
              <a:t> </a:t>
            </a:r>
            <a:r>
              <a:rPr lang="en-US" sz="5500" dirty="0" err="1"/>
              <a:t>naloga</a:t>
            </a:r>
            <a:r>
              <a:rPr lang="en-US" sz="5500" dirty="0"/>
              <a:t> za rad </a:t>
            </a:r>
            <a:r>
              <a:rPr lang="en-US" sz="5500" dirty="0" err="1"/>
              <a:t>poslani</a:t>
            </a:r>
            <a:r>
              <a:rPr lang="en-US" sz="5500" dirty="0"/>
              <a:t> da </a:t>
            </a:r>
            <a:r>
              <a:rPr lang="en-US" sz="5500" dirty="0" err="1"/>
              <a:t>izvode</a:t>
            </a:r>
            <a:r>
              <a:rPr lang="en-US" sz="5500" dirty="0"/>
              <a:t> </a:t>
            </a:r>
            <a:r>
              <a:rPr lang="en-US" sz="5500" dirty="0" err="1"/>
              <a:t>redova</a:t>
            </a:r>
            <a:r>
              <a:rPr lang="en-US" sz="5500" dirty="0"/>
              <a:t> </a:t>
            </a:r>
            <a:r>
              <a:rPr lang="en-US" sz="5500" dirty="0" err="1"/>
              <a:t>na</a:t>
            </a:r>
            <a:r>
              <a:rPr lang="en-US" sz="5500" dirty="0"/>
              <a:t> </a:t>
            </a:r>
            <a:r>
              <a:rPr lang="en-US" sz="5500" dirty="0" err="1"/>
              <a:t>Trafo</a:t>
            </a:r>
            <a:r>
              <a:rPr lang="en-US" sz="5500" dirty="0"/>
              <a:t> </a:t>
            </a:r>
            <a:r>
              <a:rPr lang="en-US" sz="5500" dirty="0" err="1"/>
              <a:t>stanici</a:t>
            </a:r>
            <a:r>
              <a:rPr lang="en-US" sz="5500" dirty="0"/>
              <a:t> (</a:t>
            </a:r>
            <a:r>
              <a:rPr lang="en-US" sz="5500" dirty="0" err="1"/>
              <a:t>radi</a:t>
            </a:r>
            <a:r>
              <a:rPr lang="en-US" sz="5500" dirty="0"/>
              <a:t> se o </a:t>
            </a:r>
            <a:r>
              <a:rPr lang="en-US" sz="5500" dirty="0" err="1"/>
              <a:t>zatvorenom</a:t>
            </a:r>
            <a:r>
              <a:rPr lang="en-US" sz="5500" dirty="0"/>
              <a:t> </a:t>
            </a:r>
            <a:r>
              <a:rPr lang="en-US" sz="5500" dirty="0" err="1"/>
              <a:t>objektu</a:t>
            </a:r>
            <a:r>
              <a:rPr lang="en-US" sz="5500" dirty="0"/>
              <a:t>), a u </a:t>
            </a:r>
            <a:r>
              <a:rPr lang="en-US" sz="5500" dirty="0" err="1"/>
              <a:t>nalogu</a:t>
            </a:r>
            <a:r>
              <a:rPr lang="en-US" sz="5500" dirty="0"/>
              <a:t> </a:t>
            </a:r>
            <a:r>
              <a:rPr lang="en-US" sz="5500" dirty="0" err="1"/>
              <a:t>im</a:t>
            </a:r>
            <a:r>
              <a:rPr lang="en-US" sz="5500" dirty="0"/>
              <a:t> je </a:t>
            </a:r>
            <a:r>
              <a:rPr lang="en-US" sz="5500" dirty="0" err="1"/>
              <a:t>pisalo</a:t>
            </a:r>
            <a:r>
              <a:rPr lang="en-US" sz="5500" dirty="0"/>
              <a:t> i </a:t>
            </a:r>
            <a:r>
              <a:rPr lang="en-US" sz="5500" dirty="0" err="1"/>
              <a:t>koji</a:t>
            </a:r>
            <a:r>
              <a:rPr lang="en-US" sz="5500" dirty="0"/>
              <a:t> </a:t>
            </a:r>
            <a:r>
              <a:rPr lang="en-US" sz="5500" dirty="0" err="1"/>
              <a:t>su</a:t>
            </a:r>
            <a:r>
              <a:rPr lang="en-US" sz="5500" dirty="0"/>
              <a:t> </a:t>
            </a:r>
            <a:r>
              <a:rPr lang="en-US" sz="5500" dirty="0" err="1"/>
              <a:t>im</a:t>
            </a:r>
            <a:r>
              <a:rPr lang="en-US" sz="5500" dirty="0"/>
              <a:t> </a:t>
            </a:r>
            <a:r>
              <a:rPr lang="en-US" sz="5500" dirty="0" err="1"/>
              <a:t>radni</a:t>
            </a:r>
            <a:r>
              <a:rPr lang="en-US" sz="5500" dirty="0"/>
              <a:t> </a:t>
            </a:r>
            <a:r>
              <a:rPr lang="en-US" sz="5500" dirty="0" err="1"/>
              <a:t>zadaci</a:t>
            </a:r>
            <a:r>
              <a:rPr lang="en-US" sz="5500" dirty="0"/>
              <a:t>. </a:t>
            </a:r>
            <a:r>
              <a:rPr lang="en-US" sz="5500" dirty="0" err="1"/>
              <a:t>Prilikom</a:t>
            </a:r>
            <a:r>
              <a:rPr lang="en-US" sz="5500" dirty="0"/>
              <a:t> </a:t>
            </a:r>
            <a:r>
              <a:rPr lang="en-US" sz="5500" dirty="0" err="1"/>
              <a:t>obavljanja</a:t>
            </a:r>
            <a:r>
              <a:rPr lang="en-US" sz="5500" dirty="0"/>
              <a:t> </a:t>
            </a:r>
            <a:r>
              <a:rPr lang="en-US" sz="5500" dirty="0" err="1"/>
              <a:t>tih</a:t>
            </a:r>
            <a:r>
              <a:rPr lang="en-US" sz="5500" dirty="0"/>
              <a:t> </a:t>
            </a:r>
            <a:r>
              <a:rPr lang="en-US" sz="5500" dirty="0" err="1"/>
              <a:t>zadataka</a:t>
            </a:r>
            <a:r>
              <a:rPr lang="en-US" sz="5500" dirty="0"/>
              <a:t> </a:t>
            </a:r>
            <a:r>
              <a:rPr lang="en-US" sz="5500" dirty="0" err="1"/>
              <a:t>tužitelj</a:t>
            </a:r>
            <a:r>
              <a:rPr lang="en-US" sz="5500" dirty="0"/>
              <a:t> je </a:t>
            </a:r>
            <a:r>
              <a:rPr lang="en-US" sz="5500" dirty="0" err="1"/>
              <a:t>pretrpio</a:t>
            </a:r>
            <a:r>
              <a:rPr lang="en-US" sz="5500" dirty="0"/>
              <a:t> </a:t>
            </a:r>
            <a:r>
              <a:rPr lang="en-US" sz="5500" dirty="0" err="1"/>
              <a:t>teške</a:t>
            </a:r>
            <a:r>
              <a:rPr lang="en-US" sz="5500" dirty="0"/>
              <a:t> </a:t>
            </a:r>
            <a:r>
              <a:rPr lang="en-US" sz="5500" dirty="0" err="1"/>
              <a:t>tjelesne</a:t>
            </a:r>
            <a:r>
              <a:rPr lang="en-US" sz="5500" dirty="0"/>
              <a:t> </a:t>
            </a:r>
            <a:r>
              <a:rPr lang="en-US" sz="5500" dirty="0" err="1"/>
              <a:t>povrede</a:t>
            </a:r>
            <a:r>
              <a:rPr lang="en-US" sz="5500" dirty="0"/>
              <a:t> </a:t>
            </a:r>
            <a:r>
              <a:rPr lang="en-US" sz="5500" dirty="0" err="1"/>
              <a:t>lijevog</a:t>
            </a:r>
            <a:r>
              <a:rPr lang="en-US" sz="5500" dirty="0"/>
              <a:t> </a:t>
            </a:r>
            <a:r>
              <a:rPr lang="en-US" sz="5500" dirty="0" err="1"/>
              <a:t>koljena</a:t>
            </a:r>
            <a:r>
              <a:rPr lang="en-US" sz="5500" dirty="0"/>
              <a:t> i </a:t>
            </a:r>
            <a:r>
              <a:rPr lang="en-US" sz="5500" dirty="0" err="1"/>
              <a:t>butne</a:t>
            </a:r>
            <a:r>
              <a:rPr lang="en-US" sz="5500" dirty="0"/>
              <a:t> </a:t>
            </a:r>
            <a:r>
              <a:rPr lang="en-US" sz="5500" dirty="0" err="1"/>
              <a:t>kosti</a:t>
            </a:r>
            <a:r>
              <a:rPr lang="en-US" sz="5500" dirty="0"/>
              <a:t> </a:t>
            </a:r>
            <a:r>
              <a:rPr lang="en-US" sz="5500" dirty="0" err="1"/>
              <a:t>zbog</a:t>
            </a:r>
            <a:r>
              <a:rPr lang="en-US" sz="5500" dirty="0"/>
              <a:t> </a:t>
            </a:r>
            <a:r>
              <a:rPr lang="en-US" sz="5500" dirty="0" err="1"/>
              <a:t>kojih</a:t>
            </a:r>
            <a:r>
              <a:rPr lang="en-US" sz="5500" dirty="0"/>
              <a:t> </a:t>
            </a:r>
            <a:r>
              <a:rPr lang="en-US" sz="5500" dirty="0" err="1"/>
              <a:t>povreda</a:t>
            </a:r>
            <a:r>
              <a:rPr lang="en-US" sz="5500" dirty="0"/>
              <a:t> je i </a:t>
            </a:r>
            <a:r>
              <a:rPr lang="en-US" sz="5500" dirty="0" err="1"/>
              <a:t>liječen</a:t>
            </a:r>
            <a:r>
              <a:rPr lang="en-US" sz="5500" dirty="0"/>
              <a:t>, bio </a:t>
            </a:r>
            <a:r>
              <a:rPr lang="en-US" sz="5500" dirty="0" err="1"/>
              <a:t>na</a:t>
            </a:r>
            <a:r>
              <a:rPr lang="en-US" sz="5500" dirty="0"/>
              <a:t> </a:t>
            </a:r>
            <a:r>
              <a:rPr lang="en-US" sz="5500" dirty="0" err="1"/>
              <a:t>bolovanju</a:t>
            </a:r>
            <a:r>
              <a:rPr lang="en-US" sz="5500" dirty="0"/>
              <a:t> </a:t>
            </a:r>
            <a:r>
              <a:rPr lang="en-US" sz="5500" dirty="0" err="1"/>
              <a:t>oko</a:t>
            </a:r>
            <a:r>
              <a:rPr lang="en-US" sz="5500" dirty="0"/>
              <a:t> 18 </a:t>
            </a:r>
            <a:r>
              <a:rPr lang="en-US" sz="5500" dirty="0" err="1"/>
              <a:t>mjeseci</a:t>
            </a:r>
            <a:r>
              <a:rPr lang="en-US" sz="5500" dirty="0"/>
              <a:t>, </a:t>
            </a:r>
            <a:r>
              <a:rPr lang="en-US" sz="5500" dirty="0" err="1"/>
              <a:t>nakon</a:t>
            </a:r>
            <a:r>
              <a:rPr lang="en-US" sz="5500" dirty="0"/>
              <a:t> </a:t>
            </a:r>
            <a:r>
              <a:rPr lang="en-US" sz="5500" dirty="0" err="1"/>
              <a:t>što</a:t>
            </a:r>
            <a:r>
              <a:rPr lang="en-US" sz="5500" dirty="0"/>
              <a:t> se </a:t>
            </a:r>
            <a:r>
              <a:rPr lang="en-US" sz="5500" dirty="0" err="1"/>
              <a:t>vratio</a:t>
            </a:r>
            <a:r>
              <a:rPr lang="en-US" sz="5500" dirty="0"/>
              <a:t> </a:t>
            </a:r>
            <a:r>
              <a:rPr lang="en-US" sz="5500" dirty="0" err="1"/>
              <a:t>nije</a:t>
            </a:r>
            <a:r>
              <a:rPr lang="en-US" sz="5500" dirty="0"/>
              <a:t> </a:t>
            </a:r>
            <a:r>
              <a:rPr lang="en-US" sz="5500" dirty="0" err="1"/>
              <a:t>dobio</a:t>
            </a:r>
            <a:r>
              <a:rPr lang="en-US" sz="5500" dirty="0"/>
              <a:t> </a:t>
            </a:r>
            <a:r>
              <a:rPr lang="en-US" sz="5500" dirty="0" err="1"/>
              <a:t>raspored</a:t>
            </a:r>
            <a:r>
              <a:rPr lang="en-US" sz="5500" dirty="0"/>
              <a:t> </a:t>
            </a:r>
            <a:r>
              <a:rPr lang="en-US" sz="5500" dirty="0" err="1"/>
              <a:t>na</a:t>
            </a:r>
            <a:r>
              <a:rPr lang="en-US" sz="5500" dirty="0"/>
              <a:t> </a:t>
            </a:r>
            <a:r>
              <a:rPr lang="en-US" sz="5500" dirty="0" err="1"/>
              <a:t>drugo</a:t>
            </a:r>
            <a:r>
              <a:rPr lang="en-US" sz="5500" dirty="0"/>
              <a:t> </a:t>
            </a:r>
            <a:r>
              <a:rPr lang="en-US" sz="5500" dirty="0" err="1"/>
              <a:t>mjesto</a:t>
            </a:r>
            <a:r>
              <a:rPr lang="en-US" sz="5500" dirty="0"/>
              <a:t>, </a:t>
            </a:r>
            <a:r>
              <a:rPr lang="en-US" sz="5500" dirty="0" err="1"/>
              <a:t>osim</a:t>
            </a:r>
            <a:r>
              <a:rPr lang="en-US" sz="5500" dirty="0"/>
              <a:t> </a:t>
            </a:r>
            <a:r>
              <a:rPr lang="en-US" sz="5500" dirty="0" err="1"/>
              <a:t>što</a:t>
            </a:r>
            <a:r>
              <a:rPr lang="en-US" sz="5500" dirty="0"/>
              <a:t> mu je u </a:t>
            </a:r>
            <a:r>
              <a:rPr lang="en-US" sz="5500" dirty="0" err="1"/>
              <a:t>novom</a:t>
            </a:r>
            <a:r>
              <a:rPr lang="en-US" sz="5500" dirty="0"/>
              <a:t> </a:t>
            </a:r>
            <a:r>
              <a:rPr lang="en-US" sz="5500" dirty="0" err="1"/>
              <a:t>rješenju</a:t>
            </a:r>
            <a:r>
              <a:rPr lang="en-US" sz="5500" dirty="0"/>
              <a:t> </a:t>
            </a:r>
            <a:r>
              <a:rPr lang="en-US" sz="5500" dirty="0" err="1"/>
              <a:t>navedeno</a:t>
            </a:r>
            <a:r>
              <a:rPr lang="en-US" sz="5500" dirty="0"/>
              <a:t> da ne ide </a:t>
            </a:r>
            <a:r>
              <a:rPr lang="en-US" sz="5500" dirty="0" err="1"/>
              <a:t>na</a:t>
            </a:r>
            <a:r>
              <a:rPr lang="en-US" sz="5500" dirty="0"/>
              <a:t> </a:t>
            </a:r>
            <a:r>
              <a:rPr lang="en-US" sz="5500" dirty="0" err="1"/>
              <a:t>visinu</a:t>
            </a:r>
            <a:r>
              <a:rPr lang="en-US" sz="5500" dirty="0"/>
              <a:t>, da ne </a:t>
            </a:r>
            <a:r>
              <a:rPr lang="en-US" sz="5500" dirty="0" err="1"/>
              <a:t>diže</a:t>
            </a:r>
            <a:r>
              <a:rPr lang="en-US" sz="5500" dirty="0"/>
              <a:t> </a:t>
            </a:r>
            <a:r>
              <a:rPr lang="en-US" sz="5500" dirty="0" err="1"/>
              <a:t>teret</a:t>
            </a:r>
            <a:r>
              <a:rPr lang="en-US" sz="5500" dirty="0"/>
              <a:t>.</a:t>
            </a:r>
          </a:p>
          <a:p>
            <a:pPr algn="just"/>
            <a:r>
              <a:rPr lang="en-US" sz="5500" dirty="0" err="1"/>
              <a:t>Inače</a:t>
            </a:r>
            <a:r>
              <a:rPr lang="en-US" sz="5500" dirty="0"/>
              <a:t> </a:t>
            </a:r>
            <a:r>
              <a:rPr lang="en-US" sz="5500" dirty="0" err="1"/>
              <a:t>prema</a:t>
            </a:r>
            <a:r>
              <a:rPr lang="en-US" sz="5500" dirty="0"/>
              <a:t> </a:t>
            </a:r>
            <a:r>
              <a:rPr lang="en-US" sz="5500" dirty="0" err="1"/>
              <a:t>Izvještaju</a:t>
            </a:r>
            <a:r>
              <a:rPr lang="en-US" sz="5500" dirty="0"/>
              <a:t> o </a:t>
            </a:r>
            <a:r>
              <a:rPr lang="en-US" sz="5500" dirty="0" err="1"/>
              <a:t>povredi</a:t>
            </a:r>
            <a:r>
              <a:rPr lang="en-US" sz="5500" dirty="0"/>
              <a:t> </a:t>
            </a:r>
            <a:r>
              <a:rPr lang="en-US" sz="5500" dirty="0" err="1"/>
              <a:t>na</a:t>
            </a:r>
            <a:r>
              <a:rPr lang="en-US" sz="5500" dirty="0"/>
              <a:t> </a:t>
            </a:r>
            <a:r>
              <a:rPr lang="en-US" sz="5500" dirty="0" err="1"/>
              <a:t>radu</a:t>
            </a:r>
            <a:r>
              <a:rPr lang="en-US" sz="5500" dirty="0"/>
              <a:t>, </a:t>
            </a:r>
            <a:r>
              <a:rPr lang="en-US" sz="5500" dirty="0" err="1"/>
              <a:t>povreda</a:t>
            </a:r>
            <a:r>
              <a:rPr lang="en-US" sz="5500" dirty="0"/>
              <a:t> se </a:t>
            </a:r>
            <a:r>
              <a:rPr lang="en-US" sz="5500" dirty="0" err="1"/>
              <a:t>desila</a:t>
            </a:r>
            <a:r>
              <a:rPr lang="en-US" sz="5500" dirty="0"/>
              <a:t> </a:t>
            </a:r>
            <a:r>
              <a:rPr lang="en-US" sz="5500" dirty="0" err="1"/>
              <a:t>na</a:t>
            </a:r>
            <a:r>
              <a:rPr lang="en-US" sz="5500" dirty="0"/>
              <a:t> </a:t>
            </a:r>
            <a:r>
              <a:rPr lang="en-US" sz="5500" dirty="0" err="1"/>
              <a:t>radnom</a:t>
            </a:r>
            <a:r>
              <a:rPr lang="en-US" sz="5500" dirty="0"/>
              <a:t> </a:t>
            </a:r>
            <a:r>
              <a:rPr lang="en-US" sz="5500" dirty="0" err="1"/>
              <a:t>mjestu</a:t>
            </a:r>
            <a:r>
              <a:rPr lang="en-US" sz="5500" dirty="0"/>
              <a:t> </a:t>
            </a:r>
            <a:r>
              <a:rPr lang="en-US" sz="5500" dirty="0" err="1"/>
              <a:t>na</a:t>
            </a:r>
            <a:r>
              <a:rPr lang="en-US" sz="5500" dirty="0"/>
              <a:t> </a:t>
            </a:r>
            <a:r>
              <a:rPr lang="en-US" sz="5500" dirty="0" err="1"/>
              <a:t>način</a:t>
            </a:r>
            <a:r>
              <a:rPr lang="en-US" sz="5500" dirty="0"/>
              <a:t> da je </a:t>
            </a:r>
            <a:r>
              <a:rPr lang="en-US" sz="5500" dirty="0" err="1"/>
              <a:t>lijeva</a:t>
            </a:r>
            <a:r>
              <a:rPr lang="en-US" sz="5500" dirty="0"/>
              <a:t> </a:t>
            </a:r>
            <a:r>
              <a:rPr lang="en-US" sz="5500" dirty="0" err="1"/>
              <a:t>noga</a:t>
            </a:r>
            <a:r>
              <a:rPr lang="en-US" sz="5500" dirty="0"/>
              <a:t> </a:t>
            </a:r>
            <a:r>
              <a:rPr lang="en-US" sz="5500" dirty="0" err="1"/>
              <a:t>propala</a:t>
            </a:r>
            <a:r>
              <a:rPr lang="en-US" sz="5500" dirty="0"/>
              <a:t> u </a:t>
            </a:r>
            <a:r>
              <a:rPr lang="en-US" sz="5500" dirty="0" err="1"/>
              <a:t>rupu</a:t>
            </a:r>
            <a:r>
              <a:rPr lang="en-US" sz="5500" dirty="0"/>
              <a:t> </a:t>
            </a:r>
            <a:r>
              <a:rPr lang="en-US" sz="5500" dirty="0" err="1"/>
              <a:t>koja</a:t>
            </a:r>
            <a:r>
              <a:rPr lang="en-US" sz="5500" dirty="0"/>
              <a:t> se </a:t>
            </a:r>
            <a:r>
              <a:rPr lang="en-US" sz="5500" dirty="0" err="1"/>
              <a:t>nalazi</a:t>
            </a:r>
            <a:r>
              <a:rPr lang="en-US" sz="5500" dirty="0"/>
              <a:t> </a:t>
            </a:r>
            <a:r>
              <a:rPr lang="en-US" sz="5500" dirty="0" err="1"/>
              <a:t>unutar</a:t>
            </a:r>
            <a:r>
              <a:rPr lang="en-US" sz="5500" dirty="0"/>
              <a:t> </a:t>
            </a:r>
            <a:r>
              <a:rPr lang="en-US" sz="5500" dirty="0" err="1"/>
              <a:t>trafo</a:t>
            </a:r>
            <a:r>
              <a:rPr lang="en-US" sz="5500" dirty="0"/>
              <a:t> </a:t>
            </a:r>
            <a:r>
              <a:rPr lang="en-US" sz="5500" dirty="0" err="1"/>
              <a:t>stanice</a:t>
            </a:r>
            <a:r>
              <a:rPr lang="en-US" sz="5500" dirty="0"/>
              <a:t>.</a:t>
            </a:r>
          </a:p>
          <a:p>
            <a:pPr algn="just"/>
            <a:r>
              <a:rPr lang="en-US" sz="5500" dirty="0" err="1"/>
              <a:t>Tužena</a:t>
            </a:r>
            <a:r>
              <a:rPr lang="en-US" sz="5500" dirty="0"/>
              <a:t> je </a:t>
            </a:r>
            <a:r>
              <a:rPr lang="en-US" sz="5500" dirty="0" err="1"/>
              <a:t>imala</a:t>
            </a:r>
            <a:r>
              <a:rPr lang="en-US" sz="5500" dirty="0"/>
              <a:t> i </a:t>
            </a:r>
            <a:r>
              <a:rPr lang="en-US" sz="5500" dirty="0" err="1"/>
              <a:t>zaključenu</a:t>
            </a:r>
            <a:r>
              <a:rPr lang="en-US" sz="5500" dirty="0"/>
              <a:t> </a:t>
            </a:r>
            <a:r>
              <a:rPr lang="en-US" sz="5500" dirty="0" err="1"/>
              <a:t>Polisu</a:t>
            </a:r>
            <a:r>
              <a:rPr lang="en-US" sz="5500" dirty="0"/>
              <a:t> </a:t>
            </a:r>
            <a:r>
              <a:rPr lang="en-US" sz="5500" dirty="0" err="1"/>
              <a:t>osiguranja</a:t>
            </a:r>
            <a:r>
              <a:rPr lang="en-US" sz="5500" dirty="0"/>
              <a:t> </a:t>
            </a:r>
            <a:r>
              <a:rPr lang="en-US" sz="5500" dirty="0" err="1"/>
              <a:t>lica</a:t>
            </a:r>
            <a:r>
              <a:rPr lang="en-US" sz="5500" dirty="0"/>
              <a:t> od </a:t>
            </a:r>
            <a:r>
              <a:rPr lang="en-US" sz="5500" dirty="0" err="1"/>
              <a:t>posljedica</a:t>
            </a:r>
            <a:r>
              <a:rPr lang="en-US" sz="5500" dirty="0"/>
              <a:t> </a:t>
            </a:r>
            <a:r>
              <a:rPr lang="en-US" sz="5500" dirty="0" err="1"/>
              <a:t>nesretnog</a:t>
            </a:r>
            <a:r>
              <a:rPr lang="en-US" sz="5500" dirty="0"/>
              <a:t> </a:t>
            </a:r>
            <a:r>
              <a:rPr lang="en-US" sz="5500" dirty="0" err="1"/>
              <a:t>slučaja</a:t>
            </a:r>
            <a:r>
              <a:rPr lang="en-US" sz="5500" dirty="0"/>
              <a:t> i </a:t>
            </a:r>
            <a:r>
              <a:rPr lang="en-US" sz="5500" dirty="0" err="1"/>
              <a:t>radniku</a:t>
            </a:r>
            <a:r>
              <a:rPr lang="en-US" sz="5500" dirty="0"/>
              <a:t> je </a:t>
            </a:r>
            <a:r>
              <a:rPr lang="en-US" sz="5500" dirty="0" err="1"/>
              <a:t>isplaćen</a:t>
            </a:r>
            <a:r>
              <a:rPr lang="en-US" sz="5500" dirty="0"/>
              <a:t> </a:t>
            </a:r>
            <a:r>
              <a:rPr lang="en-US" sz="5500" dirty="0" err="1"/>
              <a:t>određeni</a:t>
            </a:r>
            <a:r>
              <a:rPr lang="en-US" sz="5500" dirty="0"/>
              <a:t> </a:t>
            </a:r>
            <a:r>
              <a:rPr lang="en-US" sz="5500" dirty="0" err="1"/>
              <a:t>iznos</a:t>
            </a:r>
            <a:r>
              <a:rPr lang="en-US" sz="5500" dirty="0"/>
              <a:t> </a:t>
            </a:r>
            <a:r>
              <a:rPr lang="en-US" sz="5500" dirty="0" err="1"/>
              <a:t>osigurane</a:t>
            </a:r>
            <a:r>
              <a:rPr lang="en-US" sz="5500" dirty="0"/>
              <a:t> </a:t>
            </a:r>
            <a:r>
              <a:rPr lang="en-US" sz="5500" dirty="0" err="1"/>
              <a:t>sume</a:t>
            </a:r>
            <a:r>
              <a:rPr lang="en-US" sz="5500" dirty="0"/>
              <a:t> za </a:t>
            </a:r>
            <a:r>
              <a:rPr lang="en-US" sz="5500" dirty="0" err="1"/>
              <a:t>invaliditet</a:t>
            </a:r>
            <a:r>
              <a:rPr lang="en-US" sz="5500" dirty="0"/>
              <a:t>, a </a:t>
            </a:r>
            <a:r>
              <a:rPr lang="en-US" sz="5500" dirty="0" err="1"/>
              <a:t>isplaćen</a:t>
            </a:r>
            <a:r>
              <a:rPr lang="en-US" sz="5500" dirty="0"/>
              <a:t> mu je i </a:t>
            </a:r>
            <a:r>
              <a:rPr lang="en-US" sz="5500" dirty="0" err="1"/>
              <a:t>određeni</a:t>
            </a:r>
            <a:r>
              <a:rPr lang="en-US" sz="5500" dirty="0"/>
              <a:t> </a:t>
            </a:r>
            <a:r>
              <a:rPr lang="en-US" sz="5500" dirty="0" err="1"/>
              <a:t>iznos</a:t>
            </a:r>
            <a:r>
              <a:rPr lang="en-US" sz="5500" dirty="0"/>
              <a:t> od </a:t>
            </a:r>
            <a:r>
              <a:rPr lang="en-US" sz="5500" dirty="0" err="1"/>
              <a:t>strane</a:t>
            </a:r>
            <a:r>
              <a:rPr lang="en-US" sz="5500" dirty="0"/>
              <a:t> </a:t>
            </a:r>
            <a:r>
              <a:rPr lang="en-US" sz="5500" dirty="0" err="1"/>
              <a:t>poslodavca</a:t>
            </a:r>
            <a:r>
              <a:rPr lang="en-US" sz="5500" dirty="0"/>
              <a:t> </a:t>
            </a:r>
            <a:r>
              <a:rPr lang="en-US" sz="5500" dirty="0" err="1"/>
              <a:t>na</a:t>
            </a:r>
            <a:r>
              <a:rPr lang="en-US" sz="5500" dirty="0"/>
              <a:t> </a:t>
            </a:r>
            <a:r>
              <a:rPr lang="en-US" sz="5500" dirty="0" err="1"/>
              <a:t>ime</a:t>
            </a:r>
            <a:r>
              <a:rPr lang="en-US" sz="5500" dirty="0"/>
              <a:t> </a:t>
            </a:r>
            <a:r>
              <a:rPr lang="en-US" sz="5500" dirty="0" err="1"/>
              <a:t>liječenja</a:t>
            </a:r>
            <a:r>
              <a:rPr lang="en-US" sz="5500" dirty="0"/>
              <a:t>.</a:t>
            </a:r>
          </a:p>
          <a:p>
            <a:pPr algn="just"/>
            <a:r>
              <a:rPr lang="en-US" sz="5500" dirty="0"/>
              <a:t>U </a:t>
            </a:r>
            <a:r>
              <a:rPr lang="en-US" sz="5500" dirty="0" err="1"/>
              <a:t>ovom</a:t>
            </a:r>
            <a:r>
              <a:rPr lang="en-US" sz="5500" dirty="0"/>
              <a:t> </a:t>
            </a:r>
            <a:r>
              <a:rPr lang="en-US" sz="5500" dirty="0" err="1"/>
              <a:t>postupku</a:t>
            </a:r>
            <a:r>
              <a:rPr lang="en-US" sz="5500" dirty="0"/>
              <a:t> je </a:t>
            </a:r>
            <a:r>
              <a:rPr lang="en-US" sz="5500" dirty="0" err="1"/>
              <a:t>takođe</a:t>
            </a:r>
            <a:r>
              <a:rPr lang="en-US" sz="5500" dirty="0"/>
              <a:t> </a:t>
            </a:r>
            <a:r>
              <a:rPr lang="en-US" sz="5500" dirty="0" err="1"/>
              <a:t>utvrđeno</a:t>
            </a:r>
            <a:r>
              <a:rPr lang="en-US" sz="5500" dirty="0"/>
              <a:t> da je </a:t>
            </a:r>
            <a:r>
              <a:rPr lang="en-US" sz="5500" dirty="0" err="1"/>
              <a:t>tužitelj</a:t>
            </a:r>
            <a:r>
              <a:rPr lang="en-US" sz="5500" dirty="0"/>
              <a:t> </a:t>
            </a:r>
            <a:r>
              <a:rPr lang="en-US" sz="5500" dirty="0" err="1"/>
              <a:t>prije</a:t>
            </a:r>
            <a:r>
              <a:rPr lang="en-US" sz="5500" dirty="0"/>
              <a:t> </a:t>
            </a:r>
            <a:r>
              <a:rPr lang="en-US" sz="5500" dirty="0" err="1"/>
              <a:t>kritičnog</a:t>
            </a:r>
            <a:r>
              <a:rPr lang="en-US" sz="5500" dirty="0"/>
              <a:t> dana </a:t>
            </a:r>
            <a:r>
              <a:rPr lang="en-US" sz="5500" dirty="0" err="1"/>
              <a:t>zajedno</a:t>
            </a:r>
            <a:r>
              <a:rPr lang="en-US" sz="5500" dirty="0"/>
              <a:t> sa </a:t>
            </a:r>
            <a:r>
              <a:rPr lang="en-US" sz="5500" dirty="0" err="1"/>
              <a:t>ostalim</a:t>
            </a:r>
            <a:r>
              <a:rPr lang="en-US" sz="5500" dirty="0"/>
              <a:t> </a:t>
            </a:r>
            <a:r>
              <a:rPr lang="en-US" sz="5500" dirty="0" err="1"/>
              <a:t>radnicima</a:t>
            </a:r>
            <a:r>
              <a:rPr lang="en-US" sz="5500" dirty="0"/>
              <a:t> </a:t>
            </a:r>
            <a:r>
              <a:rPr lang="en-US" sz="5500" dirty="0" err="1"/>
              <a:t>prošao</a:t>
            </a:r>
            <a:r>
              <a:rPr lang="en-US" sz="5500" dirty="0"/>
              <a:t> </a:t>
            </a:r>
            <a:r>
              <a:rPr lang="en-US" sz="5500" dirty="0" err="1"/>
              <a:t>obuku</a:t>
            </a:r>
            <a:r>
              <a:rPr lang="en-US" sz="5500" dirty="0"/>
              <a:t> </a:t>
            </a:r>
            <a:r>
              <a:rPr lang="en-US" sz="5500" dirty="0" err="1"/>
              <a:t>iz</a:t>
            </a:r>
            <a:r>
              <a:rPr lang="en-US" sz="5500" dirty="0"/>
              <a:t> </a:t>
            </a:r>
            <a:r>
              <a:rPr lang="en-US" sz="5500" dirty="0" err="1"/>
              <a:t>oblasti</a:t>
            </a:r>
            <a:r>
              <a:rPr lang="en-US" sz="5500" dirty="0"/>
              <a:t> </a:t>
            </a:r>
            <a:r>
              <a:rPr lang="en-US" sz="5500" dirty="0" err="1"/>
              <a:t>Zaštite</a:t>
            </a:r>
            <a:r>
              <a:rPr lang="en-US" sz="5500" dirty="0"/>
              <a:t> </a:t>
            </a:r>
            <a:r>
              <a:rPr lang="en-US" sz="5500" dirty="0" err="1"/>
              <a:t>na</a:t>
            </a:r>
            <a:r>
              <a:rPr lang="en-US" sz="5500" dirty="0"/>
              <a:t> </a:t>
            </a:r>
            <a:r>
              <a:rPr lang="en-US" sz="5500" dirty="0" err="1"/>
              <a:t>radu</a:t>
            </a:r>
            <a:r>
              <a:rPr lang="en-US" sz="5500" dirty="0"/>
              <a:t>, bio je i </a:t>
            </a:r>
            <a:r>
              <a:rPr lang="en-US" sz="5500" dirty="0" err="1"/>
              <a:t>na</a:t>
            </a:r>
            <a:r>
              <a:rPr lang="en-US" sz="5500" dirty="0"/>
              <a:t> </a:t>
            </a:r>
            <a:r>
              <a:rPr lang="en-US" sz="5500" dirty="0" err="1"/>
              <a:t>ljekarskom</a:t>
            </a:r>
            <a:r>
              <a:rPr lang="en-US" sz="5500" dirty="0"/>
              <a:t> </a:t>
            </a:r>
            <a:r>
              <a:rPr lang="en-US" sz="5500" dirty="0" err="1"/>
              <a:t>pregledu</a:t>
            </a:r>
            <a:r>
              <a:rPr lang="en-US" sz="5500" dirty="0"/>
              <a:t> </a:t>
            </a:r>
            <a:r>
              <a:rPr lang="en-US" sz="5500" dirty="0" err="1"/>
              <a:t>gdje</a:t>
            </a:r>
            <a:r>
              <a:rPr lang="en-US" sz="5500" dirty="0"/>
              <a:t> je </a:t>
            </a:r>
            <a:r>
              <a:rPr lang="en-US" sz="5500" dirty="0" err="1"/>
              <a:t>konstatovano</a:t>
            </a:r>
            <a:r>
              <a:rPr lang="en-US" sz="5500" dirty="0"/>
              <a:t> da je </a:t>
            </a:r>
            <a:r>
              <a:rPr lang="en-US" sz="5500" dirty="0" err="1"/>
              <a:t>sposoban</a:t>
            </a:r>
            <a:r>
              <a:rPr lang="en-US" sz="5500" dirty="0"/>
              <a:t> za rad </a:t>
            </a:r>
            <a:r>
              <a:rPr lang="en-US" sz="5500" dirty="0" err="1"/>
              <a:t>na</a:t>
            </a:r>
            <a:r>
              <a:rPr lang="en-US" sz="5500" dirty="0"/>
              <a:t> </a:t>
            </a:r>
            <a:r>
              <a:rPr lang="en-US" sz="5500" dirty="0" err="1"/>
              <a:t>svom</a:t>
            </a:r>
            <a:r>
              <a:rPr lang="en-US" sz="5500" dirty="0"/>
              <a:t> </a:t>
            </a:r>
            <a:r>
              <a:rPr lang="en-US" sz="5500" dirty="0" err="1"/>
              <a:t>radnom</a:t>
            </a:r>
            <a:r>
              <a:rPr lang="en-US" sz="5500" dirty="0"/>
              <a:t> </a:t>
            </a:r>
            <a:r>
              <a:rPr lang="en-US" sz="5500" dirty="0" err="1"/>
              <a:t>mjestu</a:t>
            </a:r>
            <a:r>
              <a:rPr lang="en-US" sz="5500" dirty="0"/>
              <a:t>.</a:t>
            </a:r>
          </a:p>
          <a:p>
            <a:pPr algn="just"/>
            <a:r>
              <a:rPr lang="en-US" sz="5500" dirty="0"/>
              <a:t>U </a:t>
            </a:r>
            <a:r>
              <a:rPr lang="en-US" sz="5500" dirty="0" err="1"/>
              <a:t>ovom</a:t>
            </a:r>
            <a:r>
              <a:rPr lang="en-US" sz="5500" dirty="0"/>
              <a:t> </a:t>
            </a:r>
            <a:r>
              <a:rPr lang="en-US" sz="5500" dirty="0" err="1"/>
              <a:t>postupku</a:t>
            </a:r>
            <a:r>
              <a:rPr lang="en-US" sz="5500" dirty="0"/>
              <a:t> je </a:t>
            </a:r>
            <a:r>
              <a:rPr lang="en-US" sz="5500" dirty="0" err="1"/>
              <a:t>sud</a:t>
            </a:r>
            <a:r>
              <a:rPr lang="en-US" sz="5500" dirty="0"/>
              <a:t> </a:t>
            </a:r>
            <a:r>
              <a:rPr lang="en-US" sz="5500" dirty="0" err="1"/>
              <a:t>nakon</a:t>
            </a:r>
            <a:r>
              <a:rPr lang="en-US" sz="5500" dirty="0"/>
              <a:t> </a:t>
            </a:r>
            <a:r>
              <a:rPr lang="en-US" sz="5500" dirty="0" err="1"/>
              <a:t>što</a:t>
            </a:r>
            <a:r>
              <a:rPr lang="en-US" sz="5500" dirty="0"/>
              <a:t> je </a:t>
            </a:r>
            <a:r>
              <a:rPr lang="en-US" sz="5500" dirty="0" err="1"/>
              <a:t>utvrdio</a:t>
            </a:r>
            <a:r>
              <a:rPr lang="en-US" sz="5500" dirty="0"/>
              <a:t> </a:t>
            </a:r>
            <a:r>
              <a:rPr lang="en-US" sz="5500" dirty="0" err="1"/>
              <a:t>činjenično</a:t>
            </a:r>
            <a:r>
              <a:rPr lang="en-US" sz="5500" dirty="0"/>
              <a:t> </a:t>
            </a:r>
            <a:r>
              <a:rPr lang="en-US" sz="5500" dirty="0" err="1"/>
              <a:t>stanje</a:t>
            </a:r>
            <a:r>
              <a:rPr lang="en-US" sz="5500" dirty="0"/>
              <a:t>, </a:t>
            </a:r>
            <a:r>
              <a:rPr lang="en-US" sz="5500" dirty="0" err="1"/>
              <a:t>odbio</a:t>
            </a:r>
            <a:r>
              <a:rPr lang="en-US" sz="5500" dirty="0"/>
              <a:t> </a:t>
            </a:r>
            <a:r>
              <a:rPr lang="en-US" sz="5500" dirty="0" err="1"/>
              <a:t>prigovor</a:t>
            </a:r>
            <a:r>
              <a:rPr lang="en-US" sz="5500" dirty="0"/>
              <a:t> </a:t>
            </a:r>
            <a:r>
              <a:rPr lang="en-US" sz="5500" dirty="0" err="1"/>
              <a:t>tužene</a:t>
            </a:r>
            <a:r>
              <a:rPr lang="en-US" sz="5500" dirty="0"/>
              <a:t> </a:t>
            </a:r>
            <a:r>
              <a:rPr lang="en-US" sz="5500" dirty="0" err="1"/>
              <a:t>koji</a:t>
            </a:r>
            <a:r>
              <a:rPr lang="en-US" sz="5500" dirty="0"/>
              <a:t> se </a:t>
            </a:r>
            <a:r>
              <a:rPr lang="en-US" sz="5500" dirty="0" err="1"/>
              <a:t>odnosi</a:t>
            </a:r>
            <a:r>
              <a:rPr lang="en-US" sz="5500" dirty="0"/>
              <a:t> da je </a:t>
            </a:r>
            <a:r>
              <a:rPr lang="en-US" sz="5500" dirty="0" err="1"/>
              <a:t>tužitelj</a:t>
            </a:r>
            <a:r>
              <a:rPr lang="en-US" sz="5500" dirty="0"/>
              <a:t> </a:t>
            </a:r>
            <a:r>
              <a:rPr lang="en-US" sz="5500" dirty="0" err="1"/>
              <a:t>isključivo</a:t>
            </a:r>
            <a:r>
              <a:rPr lang="en-US" sz="5500" dirty="0"/>
              <a:t> </a:t>
            </a:r>
            <a:r>
              <a:rPr lang="en-US" sz="5500" dirty="0" err="1"/>
              <a:t>kriv</a:t>
            </a:r>
            <a:r>
              <a:rPr lang="en-US" sz="5500" dirty="0"/>
              <a:t> za </a:t>
            </a:r>
            <a:r>
              <a:rPr lang="en-US" sz="5500" dirty="0" err="1"/>
              <a:t>nastalu</a:t>
            </a:r>
            <a:r>
              <a:rPr lang="en-US" sz="5500" dirty="0"/>
              <a:t> </a:t>
            </a:r>
            <a:r>
              <a:rPr lang="en-US" sz="5500" dirty="0" err="1"/>
              <a:t>štetu</a:t>
            </a:r>
            <a:r>
              <a:rPr lang="en-US" sz="5500" dirty="0"/>
              <a:t> </a:t>
            </a:r>
            <a:r>
              <a:rPr lang="en-US" sz="5500" dirty="0" err="1"/>
              <a:t>jer</a:t>
            </a:r>
            <a:r>
              <a:rPr lang="en-US" sz="5500" dirty="0"/>
              <a:t> je </a:t>
            </a:r>
            <a:r>
              <a:rPr lang="en-US" sz="5500" dirty="0" err="1"/>
              <a:t>postupao</a:t>
            </a:r>
            <a:r>
              <a:rPr lang="en-US" sz="5500" dirty="0"/>
              <a:t> </a:t>
            </a:r>
            <a:r>
              <a:rPr lang="en-US" sz="5500" dirty="0" err="1"/>
              <a:t>krajnjom</a:t>
            </a:r>
            <a:r>
              <a:rPr lang="en-US" sz="5500" dirty="0"/>
              <a:t>  </a:t>
            </a:r>
            <a:r>
              <a:rPr lang="en-US" sz="5500" dirty="0" err="1"/>
              <a:t>nepažnjom</a:t>
            </a:r>
            <a:r>
              <a:rPr lang="en-US" sz="5500" dirty="0"/>
              <a:t>, pa Vas </a:t>
            </a:r>
            <a:r>
              <a:rPr lang="en-US" sz="5500" dirty="0" err="1"/>
              <a:t>dalje</a:t>
            </a:r>
            <a:r>
              <a:rPr lang="en-US" sz="5500" dirty="0"/>
              <a:t> o </a:t>
            </a:r>
            <a:r>
              <a:rPr lang="en-US" sz="5500" dirty="0" err="1"/>
              <a:t>detaljima</a:t>
            </a:r>
            <a:r>
              <a:rPr lang="en-US" sz="5500" dirty="0"/>
              <a:t> </a:t>
            </a:r>
            <a:r>
              <a:rPr lang="en-US" sz="5500" dirty="0" err="1"/>
              <a:t>koji</a:t>
            </a:r>
            <a:r>
              <a:rPr lang="en-US" sz="5500" dirty="0"/>
              <a:t> se </a:t>
            </a:r>
            <a:r>
              <a:rPr lang="en-US" sz="5500" dirty="0" err="1"/>
              <a:t>odnose</a:t>
            </a:r>
            <a:r>
              <a:rPr lang="en-US" sz="5500" dirty="0"/>
              <a:t> </a:t>
            </a:r>
            <a:r>
              <a:rPr lang="en-US" sz="5500" dirty="0" err="1"/>
              <a:t>na</a:t>
            </a:r>
            <a:r>
              <a:rPr lang="en-US" sz="5500" dirty="0"/>
              <a:t> </a:t>
            </a:r>
            <a:r>
              <a:rPr lang="en-US" sz="5500" dirty="0" err="1"/>
              <a:t>ovaj</a:t>
            </a:r>
            <a:r>
              <a:rPr lang="en-US" sz="5500" dirty="0"/>
              <a:t> </a:t>
            </a:r>
            <a:r>
              <a:rPr lang="en-US" sz="5500" dirty="0" err="1"/>
              <a:t>predmet</a:t>
            </a:r>
            <a:r>
              <a:rPr lang="en-US" sz="5500" dirty="0"/>
              <a:t> </a:t>
            </a:r>
            <a:r>
              <a:rPr lang="en-US" sz="5500" dirty="0" err="1"/>
              <a:t>neću</a:t>
            </a:r>
            <a:r>
              <a:rPr lang="en-US" sz="5500" dirty="0"/>
              <a:t> </a:t>
            </a:r>
            <a:r>
              <a:rPr lang="en-US" sz="5500" dirty="0" err="1"/>
              <a:t>upoznavati</a:t>
            </a:r>
            <a:r>
              <a:rPr lang="en-US" sz="5500" dirty="0"/>
              <a:t>, </a:t>
            </a:r>
            <a:r>
              <a:rPr lang="en-US" sz="5500" dirty="0" err="1"/>
              <a:t>iako</a:t>
            </a:r>
            <a:r>
              <a:rPr lang="en-US" sz="5500" dirty="0"/>
              <a:t> je u </a:t>
            </a:r>
            <a:r>
              <a:rPr lang="en-US" sz="5500" dirty="0" err="1"/>
              <a:t>ovom</a:t>
            </a:r>
            <a:r>
              <a:rPr lang="en-US" sz="5500" dirty="0"/>
              <a:t> </a:t>
            </a:r>
            <a:r>
              <a:rPr lang="en-US" sz="5500" dirty="0" err="1"/>
              <a:t>postupku</a:t>
            </a:r>
            <a:r>
              <a:rPr lang="en-US" sz="5500" dirty="0"/>
              <a:t>  </a:t>
            </a:r>
            <a:r>
              <a:rPr lang="en-US" sz="5500" dirty="0" err="1"/>
              <a:t>utvrđeno</a:t>
            </a:r>
            <a:r>
              <a:rPr lang="en-US" sz="5500" dirty="0"/>
              <a:t> i da je </a:t>
            </a:r>
            <a:r>
              <a:rPr lang="en-US" sz="5500" dirty="0" err="1"/>
              <a:t>poslodavac</a:t>
            </a:r>
            <a:r>
              <a:rPr lang="en-US" sz="5500" dirty="0"/>
              <a:t> </a:t>
            </a:r>
            <a:r>
              <a:rPr lang="en-US" sz="5500" dirty="0" err="1"/>
              <a:t>obezbjedio</a:t>
            </a:r>
            <a:r>
              <a:rPr lang="en-US" sz="5500" dirty="0"/>
              <a:t>, a </a:t>
            </a:r>
            <a:r>
              <a:rPr lang="en-US" sz="5500" dirty="0" err="1"/>
              <a:t>radnik</a:t>
            </a:r>
            <a:r>
              <a:rPr lang="en-US" sz="5500" dirty="0"/>
              <a:t> je </a:t>
            </a:r>
            <a:r>
              <a:rPr lang="en-US" sz="5500" dirty="0" err="1"/>
              <a:t>koristio</a:t>
            </a:r>
            <a:r>
              <a:rPr lang="en-US" sz="5500" dirty="0"/>
              <a:t> </a:t>
            </a:r>
            <a:r>
              <a:rPr lang="en-US" sz="5500" dirty="0" err="1"/>
              <a:t>lična</a:t>
            </a:r>
            <a:r>
              <a:rPr lang="en-US" sz="5500" dirty="0"/>
              <a:t> </a:t>
            </a:r>
            <a:r>
              <a:rPr lang="en-US" sz="5500" dirty="0" err="1"/>
              <a:t>sredstva</a:t>
            </a:r>
            <a:r>
              <a:rPr lang="en-US" sz="5500" dirty="0"/>
              <a:t> </a:t>
            </a:r>
            <a:r>
              <a:rPr lang="en-US" sz="5500" dirty="0" err="1"/>
              <a:t>zaštite</a:t>
            </a:r>
            <a:r>
              <a:rPr lang="en-US" sz="5500" dirty="0"/>
              <a:t> </a:t>
            </a:r>
            <a:r>
              <a:rPr lang="en-US" sz="5500" dirty="0" err="1"/>
              <a:t>kao</a:t>
            </a:r>
            <a:r>
              <a:rPr lang="en-US" sz="5500" dirty="0"/>
              <a:t> i </a:t>
            </a:r>
            <a:r>
              <a:rPr lang="en-US" sz="5500" dirty="0" err="1"/>
              <a:t>opremu</a:t>
            </a:r>
            <a:r>
              <a:rPr lang="en-US" sz="5500" dirty="0"/>
              <a:t>, </a:t>
            </a:r>
            <a:r>
              <a:rPr lang="en-US" sz="5500" dirty="0" err="1"/>
              <a:t>ali</a:t>
            </a:r>
            <a:r>
              <a:rPr lang="en-US" sz="5500" dirty="0"/>
              <a:t> </a:t>
            </a:r>
            <a:r>
              <a:rPr lang="en-US" sz="5500" dirty="0" err="1"/>
              <a:t>odgovorni</a:t>
            </a:r>
            <a:r>
              <a:rPr lang="en-US" sz="5500" dirty="0"/>
              <a:t> </a:t>
            </a:r>
            <a:r>
              <a:rPr lang="en-US" sz="5500" dirty="0" err="1"/>
              <a:t>rukovodilac</a:t>
            </a:r>
            <a:r>
              <a:rPr lang="en-US" sz="5500" dirty="0"/>
              <a:t> </a:t>
            </a:r>
            <a:r>
              <a:rPr lang="en-US" sz="5500" dirty="0" err="1"/>
              <a:t>koji</a:t>
            </a:r>
            <a:r>
              <a:rPr lang="en-US" sz="5500" dirty="0"/>
              <a:t> je bio </a:t>
            </a:r>
            <a:r>
              <a:rPr lang="en-US" sz="5500" dirty="0" err="1"/>
              <a:t>na</a:t>
            </a:r>
            <a:r>
              <a:rPr lang="en-US" sz="5500" dirty="0"/>
              <a:t> </a:t>
            </a:r>
            <a:r>
              <a:rPr lang="en-US" sz="5500" dirty="0" err="1"/>
              <a:t>licu</a:t>
            </a:r>
            <a:r>
              <a:rPr lang="en-US" sz="5500" dirty="0"/>
              <a:t> </a:t>
            </a:r>
            <a:r>
              <a:rPr lang="en-US" sz="5500" dirty="0" err="1"/>
              <a:t>mjesta</a:t>
            </a:r>
            <a:r>
              <a:rPr lang="en-US" sz="5500" dirty="0"/>
              <a:t> </a:t>
            </a:r>
            <a:r>
              <a:rPr lang="en-US" sz="5500" dirty="0" err="1"/>
              <a:t>nije</a:t>
            </a:r>
            <a:r>
              <a:rPr lang="en-US" sz="5500" dirty="0"/>
              <a:t> </a:t>
            </a:r>
            <a:r>
              <a:rPr lang="en-US" sz="5500" dirty="0" err="1"/>
              <a:t>upoznao</a:t>
            </a:r>
            <a:r>
              <a:rPr lang="en-US" sz="5500" dirty="0"/>
              <a:t> </a:t>
            </a:r>
            <a:r>
              <a:rPr lang="en-US" sz="5500" dirty="0" err="1"/>
              <a:t>radnu</a:t>
            </a:r>
            <a:r>
              <a:rPr lang="en-US" sz="5500" dirty="0"/>
              <a:t> </a:t>
            </a:r>
            <a:r>
              <a:rPr lang="en-US" sz="5500" dirty="0" err="1"/>
              <a:t>ekipu</a:t>
            </a:r>
            <a:r>
              <a:rPr lang="en-US" sz="5500" dirty="0"/>
              <a:t> sa </a:t>
            </a:r>
            <a:r>
              <a:rPr lang="en-US" sz="5500" dirty="0" err="1"/>
              <a:t>opasnostima</a:t>
            </a:r>
            <a:r>
              <a:rPr lang="en-US" sz="5500" dirty="0"/>
              <a:t> </a:t>
            </a:r>
            <a:r>
              <a:rPr lang="en-US" sz="5500" dirty="0" err="1"/>
              <a:t>na</a:t>
            </a:r>
            <a:r>
              <a:rPr lang="en-US" sz="5500" dirty="0"/>
              <a:t> </a:t>
            </a:r>
            <a:r>
              <a:rPr lang="en-US" sz="5500" dirty="0" err="1"/>
              <a:t>radnom</a:t>
            </a:r>
            <a:r>
              <a:rPr lang="en-US" sz="5500" dirty="0"/>
              <a:t> </a:t>
            </a:r>
            <a:r>
              <a:rPr lang="en-US" sz="5500" dirty="0" err="1"/>
              <a:t>mjestu</a:t>
            </a:r>
            <a:r>
              <a:rPr lang="en-US" sz="5500" dirty="0"/>
              <a:t>, a </a:t>
            </a:r>
            <a:r>
              <a:rPr lang="en-US" sz="5500" dirty="0" err="1"/>
              <a:t>nije</a:t>
            </a:r>
            <a:r>
              <a:rPr lang="en-US" sz="5500" dirty="0"/>
              <a:t> se </a:t>
            </a:r>
            <a:r>
              <a:rPr lang="en-US" sz="5500" dirty="0" err="1"/>
              <a:t>prije</a:t>
            </a:r>
            <a:r>
              <a:rPr lang="en-US" sz="5500" dirty="0"/>
              <a:t> toga </a:t>
            </a:r>
            <a:r>
              <a:rPr lang="en-US" sz="5500" dirty="0" err="1"/>
              <a:t>ni</a:t>
            </a:r>
            <a:r>
              <a:rPr lang="en-US" sz="5500" dirty="0"/>
              <a:t> </a:t>
            </a:r>
            <a:r>
              <a:rPr lang="en-US" sz="5500" dirty="0" err="1"/>
              <a:t>uvjerio</a:t>
            </a:r>
            <a:r>
              <a:rPr lang="en-US" sz="5500" dirty="0"/>
              <a:t> da je </a:t>
            </a:r>
            <a:r>
              <a:rPr lang="en-US" sz="5500" dirty="0" err="1"/>
              <a:t>radno</a:t>
            </a:r>
            <a:r>
              <a:rPr lang="en-US" sz="5500" dirty="0"/>
              <a:t> </a:t>
            </a:r>
            <a:r>
              <a:rPr lang="en-US" sz="5500" dirty="0" err="1"/>
              <a:t>mjesto</a:t>
            </a:r>
            <a:r>
              <a:rPr lang="en-US" sz="5500" dirty="0"/>
              <a:t> </a:t>
            </a:r>
            <a:r>
              <a:rPr lang="en-US" sz="5500" dirty="0" err="1"/>
              <a:t>osigurano</a:t>
            </a:r>
            <a:r>
              <a:rPr lang="en-US" sz="5500" dirty="0"/>
              <a:t> za rad.</a:t>
            </a:r>
          </a:p>
          <a:p>
            <a:endParaRPr lang="en-US" dirty="0"/>
          </a:p>
        </p:txBody>
      </p:sp>
    </p:spTree>
    <p:extLst>
      <p:ext uri="{BB962C8B-B14F-4D97-AF65-F5344CB8AC3E}">
        <p14:creationId xmlns:p14="http://schemas.microsoft.com/office/powerpoint/2010/main" val="1499376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6"/>
            <a:ext cx="7886700" cy="581892"/>
          </a:xfrm>
        </p:spPr>
        <p:txBody>
          <a:bodyPr>
            <a:normAutofit fontScale="90000"/>
          </a:bodyPr>
          <a:lstStyle/>
          <a:p>
            <a:pPr algn="ctr"/>
            <a:r>
              <a:rPr lang="sr-Latn-BA" b="1" dirty="0">
                <a:solidFill>
                  <a:srgbClr val="FF0000"/>
                </a:solidFill>
              </a:rPr>
              <a:t>Primjer br. 1 - sudska praksa </a:t>
            </a:r>
            <a:endParaRPr lang="en-US" b="1" dirty="0">
              <a:solidFill>
                <a:srgbClr val="FF0000"/>
              </a:solidFill>
            </a:endParaRPr>
          </a:p>
        </p:txBody>
      </p:sp>
      <p:sp>
        <p:nvSpPr>
          <p:cNvPr id="3" name="Content Placeholder 2"/>
          <p:cNvSpPr>
            <a:spLocks noGrp="1"/>
          </p:cNvSpPr>
          <p:nvPr>
            <p:ph idx="1"/>
          </p:nvPr>
        </p:nvSpPr>
        <p:spPr>
          <a:xfrm>
            <a:off x="108065" y="1413164"/>
            <a:ext cx="8969433" cy="5261957"/>
          </a:xfrm>
        </p:spPr>
        <p:txBody>
          <a:bodyPr>
            <a:noAutofit/>
          </a:bodyPr>
          <a:lstStyle/>
          <a:p>
            <a:pPr algn="just"/>
            <a:endParaRPr lang="sr-Latn-BA" sz="1800" dirty="0"/>
          </a:p>
          <a:p>
            <a:pPr algn="just"/>
            <a:r>
              <a:rPr lang="en-US" sz="1700" dirty="0" err="1"/>
              <a:t>Kako</a:t>
            </a:r>
            <a:r>
              <a:rPr lang="en-US" sz="1700" dirty="0"/>
              <a:t> je to </a:t>
            </a:r>
            <a:r>
              <a:rPr lang="en-US" sz="1700" dirty="0" err="1"/>
              <a:t>moja</a:t>
            </a:r>
            <a:r>
              <a:rPr lang="en-US" sz="1700" dirty="0"/>
              <a:t> </a:t>
            </a:r>
            <a:r>
              <a:rPr lang="en-US" sz="1700" dirty="0" err="1"/>
              <a:t>koleginica</a:t>
            </a:r>
            <a:r>
              <a:rPr lang="en-US" sz="1700" dirty="0"/>
              <a:t> </a:t>
            </a:r>
            <a:r>
              <a:rPr lang="en-US" sz="1700" dirty="0" err="1"/>
              <a:t>već</a:t>
            </a:r>
            <a:r>
              <a:rPr lang="en-US" sz="1700" dirty="0"/>
              <a:t> </a:t>
            </a:r>
            <a:r>
              <a:rPr lang="en-US" sz="1700" dirty="0" err="1"/>
              <a:t>navela</a:t>
            </a:r>
            <a:r>
              <a:rPr lang="en-US" sz="1700" dirty="0"/>
              <a:t>, </a:t>
            </a:r>
            <a:r>
              <a:rPr lang="en-US" sz="1700" dirty="0" err="1"/>
              <a:t>poslodavac</a:t>
            </a:r>
            <a:r>
              <a:rPr lang="en-US" sz="1700" dirty="0"/>
              <a:t> mora </a:t>
            </a:r>
            <a:r>
              <a:rPr lang="en-US" sz="1700" dirty="0" err="1"/>
              <a:t>imati</a:t>
            </a:r>
            <a:r>
              <a:rPr lang="en-US" sz="1700" dirty="0"/>
              <a:t> </a:t>
            </a:r>
            <a:r>
              <a:rPr lang="en-US" sz="1700" dirty="0" err="1"/>
              <a:t>Akt</a:t>
            </a:r>
            <a:r>
              <a:rPr lang="en-US" sz="1700" dirty="0"/>
              <a:t> o </a:t>
            </a:r>
            <a:r>
              <a:rPr lang="en-US" sz="1700" dirty="0" err="1"/>
              <a:t>procjeni</a:t>
            </a:r>
            <a:r>
              <a:rPr lang="en-US" sz="1700" dirty="0"/>
              <a:t> </a:t>
            </a:r>
            <a:r>
              <a:rPr lang="en-US" sz="1700" dirty="0" err="1"/>
              <a:t>rizika</a:t>
            </a:r>
            <a:r>
              <a:rPr lang="en-US" sz="1700" dirty="0"/>
              <a:t> u </a:t>
            </a:r>
            <a:r>
              <a:rPr lang="en-US" sz="1700" dirty="0" err="1"/>
              <a:t>pisanoj</a:t>
            </a:r>
            <a:r>
              <a:rPr lang="en-US" sz="1700" dirty="0"/>
              <a:t> </a:t>
            </a:r>
            <a:r>
              <a:rPr lang="en-US" sz="1700" dirty="0" err="1"/>
              <a:t>formi</a:t>
            </a:r>
            <a:r>
              <a:rPr lang="en-US" sz="1700" dirty="0"/>
              <a:t> za </a:t>
            </a:r>
            <a:r>
              <a:rPr lang="en-US" sz="1700" dirty="0" err="1"/>
              <a:t>sva</a:t>
            </a:r>
            <a:r>
              <a:rPr lang="en-US" sz="1700" dirty="0"/>
              <a:t> </a:t>
            </a:r>
            <a:r>
              <a:rPr lang="en-US" sz="1700" dirty="0" err="1"/>
              <a:t>radna</a:t>
            </a:r>
            <a:r>
              <a:rPr lang="en-US" sz="1700" dirty="0"/>
              <a:t> </a:t>
            </a:r>
            <a:r>
              <a:rPr lang="en-US" sz="1700" dirty="0" err="1"/>
              <a:t>mjesta</a:t>
            </a:r>
            <a:r>
              <a:rPr lang="en-US" sz="1700" dirty="0"/>
              <a:t> u </a:t>
            </a:r>
            <a:r>
              <a:rPr lang="en-US" sz="1700" dirty="0" err="1"/>
              <a:t>radnoj</a:t>
            </a:r>
            <a:r>
              <a:rPr lang="en-US" sz="1700" dirty="0"/>
              <a:t> </a:t>
            </a:r>
            <a:r>
              <a:rPr lang="en-US" sz="1700" dirty="0" err="1"/>
              <a:t>okolini</a:t>
            </a:r>
            <a:r>
              <a:rPr lang="en-US" sz="1700" dirty="0"/>
              <a:t>, </a:t>
            </a:r>
            <a:r>
              <a:rPr lang="en-US" sz="1700" dirty="0" err="1"/>
              <a:t>kao</a:t>
            </a:r>
            <a:r>
              <a:rPr lang="en-US" sz="1700" dirty="0"/>
              <a:t> i da </a:t>
            </a:r>
            <a:r>
              <a:rPr lang="en-US" sz="1700" dirty="0" err="1"/>
              <a:t>utvrdi</a:t>
            </a:r>
            <a:r>
              <a:rPr lang="en-US" sz="1700" dirty="0"/>
              <a:t> </a:t>
            </a:r>
            <a:r>
              <a:rPr lang="en-US" sz="1700" dirty="0" err="1"/>
              <a:t>način</a:t>
            </a:r>
            <a:r>
              <a:rPr lang="en-US" sz="1700" dirty="0"/>
              <a:t> i </a:t>
            </a:r>
            <a:r>
              <a:rPr lang="en-US" sz="1700" dirty="0" err="1"/>
              <a:t>mjere</a:t>
            </a:r>
            <a:r>
              <a:rPr lang="en-US" sz="1700" dirty="0"/>
              <a:t> za </a:t>
            </a:r>
            <a:r>
              <a:rPr lang="en-US" sz="1700" dirty="0" err="1"/>
              <a:t>njihovo</a:t>
            </a:r>
            <a:r>
              <a:rPr lang="en-US" sz="1700" dirty="0"/>
              <a:t> </a:t>
            </a:r>
            <a:r>
              <a:rPr lang="en-US" sz="1700" dirty="0" err="1"/>
              <a:t>otklanjanje</a:t>
            </a:r>
            <a:r>
              <a:rPr lang="en-US" sz="1700" dirty="0"/>
              <a:t>. </a:t>
            </a:r>
            <a:r>
              <a:rPr lang="en-US" sz="1700" dirty="0" err="1"/>
              <a:t>Aktom</a:t>
            </a:r>
            <a:r>
              <a:rPr lang="en-US" sz="1700" dirty="0"/>
              <a:t> u </a:t>
            </a:r>
            <a:r>
              <a:rPr lang="en-US" sz="1700" dirty="0" err="1"/>
              <a:t>pisanoj</a:t>
            </a:r>
            <a:r>
              <a:rPr lang="en-US" sz="1700" dirty="0"/>
              <a:t> </a:t>
            </a:r>
            <a:r>
              <a:rPr lang="en-US" sz="1700" dirty="0" err="1"/>
              <a:t>formi</a:t>
            </a:r>
            <a:r>
              <a:rPr lang="en-US" sz="1700" dirty="0"/>
              <a:t> se </a:t>
            </a:r>
            <a:r>
              <a:rPr lang="en-US" sz="1700" dirty="0" err="1"/>
              <a:t>odredi</a:t>
            </a:r>
            <a:r>
              <a:rPr lang="en-US" sz="1700" dirty="0"/>
              <a:t> i lice za </a:t>
            </a:r>
            <a:r>
              <a:rPr lang="en-US" sz="1700" dirty="0" err="1"/>
              <a:t>bezbjednost</a:t>
            </a:r>
            <a:r>
              <a:rPr lang="en-US" sz="1700" dirty="0"/>
              <a:t> i </a:t>
            </a:r>
            <a:r>
              <a:rPr lang="en-US" sz="1700" dirty="0" err="1"/>
              <a:t>zdravlje</a:t>
            </a:r>
            <a:r>
              <a:rPr lang="en-US" sz="1700" dirty="0"/>
              <a:t> </a:t>
            </a:r>
            <a:r>
              <a:rPr lang="en-US" sz="1700" dirty="0" err="1"/>
              <a:t>na</a:t>
            </a:r>
            <a:r>
              <a:rPr lang="en-US" sz="1700" dirty="0"/>
              <a:t> </a:t>
            </a:r>
            <a:r>
              <a:rPr lang="en-US" sz="1700" dirty="0" err="1"/>
              <a:t>radu</a:t>
            </a:r>
            <a:r>
              <a:rPr lang="en-US" sz="1700" dirty="0"/>
              <a:t>. </a:t>
            </a:r>
            <a:r>
              <a:rPr lang="en-US" sz="1700" dirty="0" err="1"/>
              <a:t>Takođe</a:t>
            </a:r>
            <a:r>
              <a:rPr lang="en-US" sz="1700" dirty="0"/>
              <a:t> je </a:t>
            </a:r>
            <a:r>
              <a:rPr lang="en-US" sz="1700" dirty="0" err="1"/>
              <a:t>potrebno</a:t>
            </a:r>
            <a:r>
              <a:rPr lang="en-US" sz="1700" dirty="0"/>
              <a:t> da se </a:t>
            </a:r>
            <a:r>
              <a:rPr lang="en-US" sz="1700" dirty="0" err="1"/>
              <a:t>angažuje</a:t>
            </a:r>
            <a:r>
              <a:rPr lang="en-US" sz="1700" dirty="0"/>
              <a:t> i </a:t>
            </a:r>
            <a:r>
              <a:rPr lang="en-US" sz="1700" dirty="0" err="1"/>
              <a:t>pravno</a:t>
            </a:r>
            <a:r>
              <a:rPr lang="en-US" sz="1700" dirty="0"/>
              <a:t> lice sa </a:t>
            </a:r>
            <a:r>
              <a:rPr lang="en-US" sz="1700" dirty="0" err="1"/>
              <a:t>licencom</a:t>
            </a:r>
            <a:r>
              <a:rPr lang="en-US" sz="1700" dirty="0"/>
              <a:t> </a:t>
            </a:r>
            <a:r>
              <a:rPr lang="en-US" sz="1700" dirty="0" err="1"/>
              <a:t>radi</a:t>
            </a:r>
            <a:r>
              <a:rPr lang="en-US" sz="1700" dirty="0"/>
              <a:t> </a:t>
            </a:r>
            <a:r>
              <a:rPr lang="en-US" sz="1700" dirty="0" err="1"/>
              <a:t>sprovođenja</a:t>
            </a:r>
            <a:r>
              <a:rPr lang="en-US" sz="1700" dirty="0"/>
              <a:t> </a:t>
            </a:r>
            <a:r>
              <a:rPr lang="en-US" sz="1700" dirty="0" err="1"/>
              <a:t>preventivnih</a:t>
            </a:r>
            <a:r>
              <a:rPr lang="en-US" sz="1700" dirty="0"/>
              <a:t> i </a:t>
            </a:r>
            <a:r>
              <a:rPr lang="en-US" sz="1700" dirty="0" err="1"/>
              <a:t>periodičnih</a:t>
            </a:r>
            <a:r>
              <a:rPr lang="en-US" sz="1700" dirty="0"/>
              <a:t> </a:t>
            </a:r>
            <a:r>
              <a:rPr lang="en-US" sz="1700" dirty="0" err="1"/>
              <a:t>pregleda</a:t>
            </a:r>
            <a:r>
              <a:rPr lang="en-US" sz="1700" dirty="0"/>
              <a:t> i </a:t>
            </a:r>
            <a:r>
              <a:rPr lang="en-US" sz="1700" dirty="0" err="1"/>
              <a:t>provjere</a:t>
            </a:r>
            <a:r>
              <a:rPr lang="en-US" sz="1700" dirty="0"/>
              <a:t> </a:t>
            </a:r>
            <a:r>
              <a:rPr lang="en-US" sz="1700" dirty="0" err="1"/>
              <a:t>opreme</a:t>
            </a:r>
            <a:r>
              <a:rPr lang="en-US" sz="1700" dirty="0"/>
              <a:t> za rad, </a:t>
            </a:r>
            <a:r>
              <a:rPr lang="en-US" sz="1700" dirty="0" err="1"/>
              <a:t>kao</a:t>
            </a:r>
            <a:r>
              <a:rPr lang="en-US" sz="1700" dirty="0"/>
              <a:t> i </a:t>
            </a:r>
            <a:r>
              <a:rPr lang="en-US" sz="1700" dirty="0" err="1"/>
              <a:t>preventivnih</a:t>
            </a:r>
            <a:r>
              <a:rPr lang="en-US" sz="1700" dirty="0"/>
              <a:t> i </a:t>
            </a:r>
            <a:r>
              <a:rPr lang="en-US" sz="1700" dirty="0" err="1"/>
              <a:t>periodičnih</a:t>
            </a:r>
            <a:r>
              <a:rPr lang="en-US" sz="1700" dirty="0"/>
              <a:t> </a:t>
            </a:r>
            <a:r>
              <a:rPr lang="en-US" sz="1700" dirty="0" err="1"/>
              <a:t>pregleda</a:t>
            </a:r>
            <a:r>
              <a:rPr lang="en-US" sz="1700" dirty="0"/>
              <a:t> i </a:t>
            </a:r>
            <a:r>
              <a:rPr lang="en-US" sz="1700" dirty="0" err="1"/>
              <a:t>provjere</a:t>
            </a:r>
            <a:r>
              <a:rPr lang="en-US" sz="1700" dirty="0"/>
              <a:t> </a:t>
            </a:r>
            <a:r>
              <a:rPr lang="en-US" sz="1700" dirty="0" err="1"/>
              <a:t>opreme</a:t>
            </a:r>
            <a:r>
              <a:rPr lang="en-US" sz="1700" dirty="0"/>
              <a:t> za rad, </a:t>
            </a:r>
            <a:r>
              <a:rPr lang="en-US" sz="1700" dirty="0" err="1"/>
              <a:t>kao</a:t>
            </a:r>
            <a:r>
              <a:rPr lang="en-US" sz="1700" dirty="0"/>
              <a:t> i </a:t>
            </a:r>
            <a:r>
              <a:rPr lang="en-US" sz="1700" dirty="0" err="1"/>
              <a:t>preventivno</a:t>
            </a:r>
            <a:r>
              <a:rPr lang="en-US" sz="1700" dirty="0"/>
              <a:t> </a:t>
            </a:r>
            <a:r>
              <a:rPr lang="en-US" sz="1700" dirty="0" err="1"/>
              <a:t>ispitivanja</a:t>
            </a:r>
            <a:r>
              <a:rPr lang="en-US" sz="1700" dirty="0"/>
              <a:t> </a:t>
            </a:r>
            <a:r>
              <a:rPr lang="en-US" sz="1700" dirty="0" err="1"/>
              <a:t>uslova</a:t>
            </a:r>
            <a:r>
              <a:rPr lang="en-US" sz="1700" dirty="0"/>
              <a:t> </a:t>
            </a:r>
            <a:r>
              <a:rPr lang="en-US" sz="1700" dirty="0" err="1"/>
              <a:t>radne</a:t>
            </a:r>
            <a:r>
              <a:rPr lang="en-US" sz="1700" dirty="0"/>
              <a:t> </a:t>
            </a:r>
            <a:r>
              <a:rPr lang="en-US" sz="1700" dirty="0" err="1"/>
              <a:t>okoline</a:t>
            </a:r>
            <a:r>
              <a:rPr lang="en-US" sz="1700" dirty="0"/>
              <a:t>.</a:t>
            </a:r>
          </a:p>
          <a:p>
            <a:pPr algn="just"/>
            <a:r>
              <a:rPr lang="en-US" sz="1700" dirty="0" err="1"/>
              <a:t>Konkretno</a:t>
            </a:r>
            <a:r>
              <a:rPr lang="en-US" sz="1700" dirty="0"/>
              <a:t> u </a:t>
            </a:r>
            <a:r>
              <a:rPr lang="en-US" sz="1700" dirty="0" err="1"/>
              <a:t>ovoj</a:t>
            </a:r>
            <a:r>
              <a:rPr lang="en-US" sz="1700" dirty="0"/>
              <a:t> </a:t>
            </a:r>
            <a:r>
              <a:rPr lang="en-US" sz="1700" dirty="0" err="1"/>
              <a:t>parnici</a:t>
            </a:r>
            <a:r>
              <a:rPr lang="en-US" sz="1700" dirty="0"/>
              <a:t> </a:t>
            </a:r>
            <a:r>
              <a:rPr lang="en-US" sz="1700" dirty="0" err="1"/>
              <a:t>tuženi</a:t>
            </a:r>
            <a:r>
              <a:rPr lang="en-US" sz="1700" dirty="0"/>
              <a:t> </a:t>
            </a:r>
            <a:r>
              <a:rPr lang="en-US" sz="1700" dirty="0" err="1"/>
              <a:t>kao</a:t>
            </a:r>
            <a:r>
              <a:rPr lang="en-US" sz="1700" dirty="0"/>
              <a:t> </a:t>
            </a:r>
            <a:r>
              <a:rPr lang="en-US" sz="1700" dirty="0" err="1"/>
              <a:t>poslodavac</a:t>
            </a:r>
            <a:r>
              <a:rPr lang="en-US" sz="1700" dirty="0"/>
              <a:t> </a:t>
            </a:r>
            <a:r>
              <a:rPr lang="en-US" sz="1700" dirty="0" err="1"/>
              <a:t>nije</a:t>
            </a:r>
            <a:r>
              <a:rPr lang="en-US" sz="1700" dirty="0"/>
              <a:t> </a:t>
            </a:r>
            <a:r>
              <a:rPr lang="en-US" sz="1700" dirty="0" err="1"/>
              <a:t>dokazao</a:t>
            </a:r>
            <a:r>
              <a:rPr lang="en-US" sz="1700" dirty="0"/>
              <a:t> da </a:t>
            </a:r>
            <a:r>
              <a:rPr lang="en-US" sz="1700" dirty="0" err="1"/>
              <a:t>nije</a:t>
            </a:r>
            <a:r>
              <a:rPr lang="en-US" sz="1700" dirty="0"/>
              <a:t> </a:t>
            </a:r>
            <a:r>
              <a:rPr lang="en-US" sz="1700" dirty="0" err="1"/>
              <a:t>odgovoran</a:t>
            </a:r>
            <a:r>
              <a:rPr lang="en-US" sz="1700" dirty="0"/>
              <a:t> za </a:t>
            </a:r>
            <a:r>
              <a:rPr lang="en-US" sz="1700" dirty="0" err="1"/>
              <a:t>nastalu</a:t>
            </a:r>
            <a:r>
              <a:rPr lang="en-US" sz="1700" dirty="0"/>
              <a:t> </a:t>
            </a:r>
            <a:r>
              <a:rPr lang="en-US" sz="1700" dirty="0" err="1"/>
              <a:t>povredu</a:t>
            </a:r>
            <a:r>
              <a:rPr lang="en-US" sz="1700" dirty="0"/>
              <a:t>, </a:t>
            </a:r>
            <a:r>
              <a:rPr lang="en-US" sz="1700" dirty="0" err="1"/>
              <a:t>odnosno</a:t>
            </a:r>
            <a:r>
              <a:rPr lang="en-US" sz="1700" dirty="0"/>
              <a:t> da je </a:t>
            </a:r>
            <a:r>
              <a:rPr lang="en-US" sz="1700" dirty="0" err="1"/>
              <a:t>povreda</a:t>
            </a:r>
            <a:r>
              <a:rPr lang="en-US" sz="1700" dirty="0"/>
              <a:t> </a:t>
            </a:r>
            <a:r>
              <a:rPr lang="en-US" sz="1700" dirty="0" err="1"/>
              <a:t>na</a:t>
            </a:r>
            <a:r>
              <a:rPr lang="en-US" sz="1700" dirty="0"/>
              <a:t> </a:t>
            </a:r>
            <a:r>
              <a:rPr lang="en-US" sz="1700" dirty="0" err="1"/>
              <a:t>radu</a:t>
            </a:r>
            <a:r>
              <a:rPr lang="en-US" sz="1700" dirty="0"/>
              <a:t> </a:t>
            </a:r>
            <a:r>
              <a:rPr lang="en-US" sz="1700" dirty="0" err="1"/>
              <a:t>nastala</a:t>
            </a:r>
            <a:r>
              <a:rPr lang="en-US" sz="1700" dirty="0"/>
              <a:t> </a:t>
            </a:r>
            <a:r>
              <a:rPr lang="en-US" sz="1700" dirty="0" err="1"/>
              <a:t>zbog</a:t>
            </a:r>
            <a:r>
              <a:rPr lang="en-US" sz="1700" dirty="0"/>
              <a:t> </a:t>
            </a:r>
            <a:r>
              <a:rPr lang="en-US" sz="1700" dirty="0" err="1"/>
              <a:t>neuobičajenih</a:t>
            </a:r>
            <a:r>
              <a:rPr lang="en-US" sz="1700" dirty="0"/>
              <a:t> i </a:t>
            </a:r>
            <a:r>
              <a:rPr lang="en-US" sz="1700" dirty="0" err="1"/>
              <a:t>nepredvidivih</a:t>
            </a:r>
            <a:r>
              <a:rPr lang="en-US" sz="1700" dirty="0"/>
              <a:t> </a:t>
            </a:r>
            <a:r>
              <a:rPr lang="en-US" sz="1700" dirty="0" err="1"/>
              <a:t>okolnosti</a:t>
            </a:r>
            <a:r>
              <a:rPr lang="en-US" sz="1700" dirty="0"/>
              <a:t> </a:t>
            </a:r>
            <a:r>
              <a:rPr lang="en-US" sz="1700" dirty="0" err="1"/>
              <a:t>koje</a:t>
            </a:r>
            <a:r>
              <a:rPr lang="en-US" sz="1700" dirty="0"/>
              <a:t> </a:t>
            </a:r>
            <a:r>
              <a:rPr lang="en-US" sz="1700" dirty="0" err="1"/>
              <a:t>su</a:t>
            </a:r>
            <a:r>
              <a:rPr lang="en-US" sz="1700" dirty="0"/>
              <a:t> </a:t>
            </a:r>
            <a:r>
              <a:rPr lang="en-US" sz="1700" dirty="0" err="1"/>
              <a:t>izvan</a:t>
            </a:r>
            <a:r>
              <a:rPr lang="en-US" sz="1700" dirty="0"/>
              <a:t> </a:t>
            </a:r>
            <a:r>
              <a:rPr lang="en-US" sz="1700" dirty="0" err="1"/>
              <a:t>njegove</a:t>
            </a:r>
            <a:r>
              <a:rPr lang="en-US" sz="1700" dirty="0"/>
              <a:t> </a:t>
            </a:r>
            <a:r>
              <a:rPr lang="en-US" sz="1700" dirty="0" err="1"/>
              <a:t>kontrole</a:t>
            </a:r>
            <a:r>
              <a:rPr lang="en-US" sz="1700" dirty="0"/>
              <a:t> i </a:t>
            </a:r>
            <a:r>
              <a:rPr lang="en-US" sz="1700" dirty="0" err="1"/>
              <a:t>kako</a:t>
            </a:r>
            <a:r>
              <a:rPr lang="en-US" sz="1700" dirty="0"/>
              <a:t> je </a:t>
            </a:r>
            <a:r>
              <a:rPr lang="en-US" sz="1700" dirty="0" err="1"/>
              <a:t>povreda</a:t>
            </a:r>
            <a:r>
              <a:rPr lang="en-US" sz="1700" dirty="0"/>
              <a:t> </a:t>
            </a:r>
            <a:r>
              <a:rPr lang="en-US" sz="1700" dirty="0" err="1"/>
              <a:t>na</a:t>
            </a:r>
            <a:r>
              <a:rPr lang="en-US" sz="1700" dirty="0"/>
              <a:t> </a:t>
            </a:r>
            <a:r>
              <a:rPr lang="en-US" sz="1700" dirty="0" err="1"/>
              <a:t>radu</a:t>
            </a:r>
            <a:r>
              <a:rPr lang="en-US" sz="1700" dirty="0"/>
              <a:t> </a:t>
            </a:r>
            <a:r>
              <a:rPr lang="en-US" sz="1700" dirty="0" err="1"/>
              <a:t>nastala</a:t>
            </a:r>
            <a:r>
              <a:rPr lang="en-US" sz="1700" dirty="0"/>
              <a:t> </a:t>
            </a:r>
            <a:r>
              <a:rPr lang="en-US" sz="1700" dirty="0" err="1"/>
              <a:t>zbog</a:t>
            </a:r>
            <a:r>
              <a:rPr lang="en-US" sz="1700" dirty="0"/>
              <a:t> </a:t>
            </a:r>
            <a:r>
              <a:rPr lang="en-US" sz="1700" dirty="0" err="1"/>
              <a:t>izuzetih</a:t>
            </a:r>
            <a:r>
              <a:rPr lang="en-US" sz="1700" dirty="0"/>
              <a:t> </a:t>
            </a:r>
            <a:r>
              <a:rPr lang="en-US" sz="1700" dirty="0" err="1"/>
              <a:t>događaja</a:t>
            </a:r>
            <a:r>
              <a:rPr lang="en-US" sz="1700" dirty="0"/>
              <a:t> </a:t>
            </a:r>
            <a:r>
              <a:rPr lang="en-US" sz="1700" dirty="0" err="1"/>
              <a:t>čije</a:t>
            </a:r>
            <a:r>
              <a:rPr lang="en-US" sz="1700" dirty="0"/>
              <a:t> se </a:t>
            </a:r>
            <a:r>
              <a:rPr lang="en-US" sz="1700" dirty="0" err="1"/>
              <a:t>posljedice</a:t>
            </a:r>
            <a:r>
              <a:rPr lang="en-US" sz="1700" dirty="0"/>
              <a:t> </a:t>
            </a:r>
            <a:r>
              <a:rPr lang="en-US" sz="1700" dirty="0" err="1"/>
              <a:t>uprkos</a:t>
            </a:r>
            <a:r>
              <a:rPr lang="en-US" sz="1700" dirty="0"/>
              <a:t> </a:t>
            </a:r>
            <a:r>
              <a:rPr lang="en-US" sz="1700" dirty="0" err="1"/>
              <a:t>svih</a:t>
            </a:r>
            <a:r>
              <a:rPr lang="en-US" sz="1700" dirty="0"/>
              <a:t> </a:t>
            </a:r>
            <a:r>
              <a:rPr lang="en-US" sz="1700" dirty="0" err="1"/>
              <a:t>nastojanjima</a:t>
            </a:r>
            <a:r>
              <a:rPr lang="en-US" sz="1700" dirty="0"/>
              <a:t> </a:t>
            </a:r>
            <a:r>
              <a:rPr lang="en-US" sz="1700" dirty="0" err="1"/>
              <a:t>nisu</a:t>
            </a:r>
            <a:r>
              <a:rPr lang="en-US" sz="1700" dirty="0"/>
              <a:t> </a:t>
            </a:r>
            <a:r>
              <a:rPr lang="en-US" sz="1700" dirty="0" err="1"/>
              <a:t>mogle</a:t>
            </a:r>
            <a:r>
              <a:rPr lang="en-US" sz="1700" dirty="0"/>
              <a:t> </a:t>
            </a:r>
            <a:r>
              <a:rPr lang="en-US" sz="1700" dirty="0" err="1"/>
              <a:t>izbjeći</a:t>
            </a:r>
            <a:r>
              <a:rPr lang="en-US" sz="1700" dirty="0"/>
              <a:t>.</a:t>
            </a:r>
          </a:p>
          <a:p>
            <a:pPr algn="just"/>
            <a:r>
              <a:rPr lang="en-US" sz="1700" dirty="0" err="1"/>
              <a:t>Znači</a:t>
            </a:r>
            <a:r>
              <a:rPr lang="en-US" sz="1700" dirty="0"/>
              <a:t> </a:t>
            </a:r>
            <a:r>
              <a:rPr lang="en-US" sz="1700" dirty="0" err="1"/>
              <a:t>kako</a:t>
            </a:r>
            <a:r>
              <a:rPr lang="en-US" sz="1700" dirty="0"/>
              <a:t> je </a:t>
            </a:r>
            <a:r>
              <a:rPr lang="en-US" sz="1700" dirty="0" err="1"/>
              <a:t>po</a:t>
            </a:r>
            <a:r>
              <a:rPr lang="en-US" sz="1700" dirty="0"/>
              <a:t> </a:t>
            </a:r>
            <a:r>
              <a:rPr lang="en-US" sz="1700" dirty="0" err="1"/>
              <a:t>osnovu</a:t>
            </a:r>
            <a:r>
              <a:rPr lang="en-US" sz="1700" dirty="0"/>
              <a:t> ugovora o </a:t>
            </a:r>
            <a:r>
              <a:rPr lang="en-US" sz="1700" dirty="0" err="1"/>
              <a:t>kolektivnom</a:t>
            </a:r>
            <a:r>
              <a:rPr lang="en-US" sz="1700" dirty="0"/>
              <a:t> </a:t>
            </a:r>
            <a:r>
              <a:rPr lang="en-US" sz="1700" dirty="0" err="1"/>
              <a:t>osiguranju</a:t>
            </a:r>
            <a:r>
              <a:rPr lang="en-US" sz="1700" dirty="0"/>
              <a:t> </a:t>
            </a:r>
            <a:r>
              <a:rPr lang="en-US" sz="1700" dirty="0" err="1"/>
              <a:t>radniku</a:t>
            </a:r>
            <a:r>
              <a:rPr lang="en-US" sz="1700" dirty="0"/>
              <a:t> </a:t>
            </a:r>
            <a:r>
              <a:rPr lang="en-US" sz="1700" dirty="0" err="1"/>
              <a:t>samo</a:t>
            </a:r>
            <a:r>
              <a:rPr lang="en-US" sz="1700" dirty="0"/>
              <a:t> </a:t>
            </a:r>
            <a:r>
              <a:rPr lang="en-US" sz="1700" dirty="0" err="1"/>
              <a:t>djelimično</a:t>
            </a:r>
            <a:r>
              <a:rPr lang="en-US" sz="1700" dirty="0"/>
              <a:t> </a:t>
            </a:r>
            <a:r>
              <a:rPr lang="en-US" sz="1700" dirty="0" err="1"/>
              <a:t>nadoknađena</a:t>
            </a:r>
            <a:r>
              <a:rPr lang="en-US" sz="1700" dirty="0"/>
              <a:t> </a:t>
            </a:r>
            <a:r>
              <a:rPr lang="en-US" sz="1700" dirty="0" err="1"/>
              <a:t>pretrpljena</a:t>
            </a:r>
            <a:r>
              <a:rPr lang="en-US" sz="1700" dirty="0"/>
              <a:t> </a:t>
            </a:r>
            <a:r>
              <a:rPr lang="en-US" sz="1700" dirty="0" err="1"/>
              <a:t>šteta</a:t>
            </a:r>
            <a:r>
              <a:rPr lang="en-US" sz="1700" dirty="0"/>
              <a:t>, </a:t>
            </a:r>
            <a:r>
              <a:rPr lang="en-US" sz="1700" dirty="0" err="1"/>
              <a:t>tuženi</a:t>
            </a:r>
            <a:r>
              <a:rPr lang="en-US" sz="1700" dirty="0"/>
              <a:t> u </a:t>
            </a:r>
            <a:r>
              <a:rPr lang="en-US" sz="1700" dirty="0" err="1"/>
              <a:t>smislu</a:t>
            </a:r>
            <a:r>
              <a:rPr lang="en-US" sz="1700" dirty="0"/>
              <a:t> </a:t>
            </a:r>
            <a:r>
              <a:rPr lang="en-US" sz="1700" dirty="0" err="1"/>
              <a:t>odredbe</a:t>
            </a:r>
            <a:r>
              <a:rPr lang="en-US" sz="1700" dirty="0"/>
              <a:t> </a:t>
            </a:r>
            <a:r>
              <a:rPr lang="en-US" sz="1700" dirty="0" err="1"/>
              <a:t>člana</a:t>
            </a:r>
            <a:r>
              <a:rPr lang="en-US" sz="1700" dirty="0"/>
              <a:t> 146. </a:t>
            </a:r>
            <a:r>
              <a:rPr lang="en-US" sz="1700" dirty="0" err="1"/>
              <a:t>Zakona</a:t>
            </a:r>
            <a:r>
              <a:rPr lang="en-US" sz="1700" dirty="0"/>
              <a:t> o </a:t>
            </a:r>
            <a:r>
              <a:rPr lang="en-US" sz="1700" dirty="0" err="1"/>
              <a:t>radu</a:t>
            </a:r>
            <a:r>
              <a:rPr lang="en-US" sz="1700" dirty="0"/>
              <a:t> </a:t>
            </a:r>
            <a:r>
              <a:rPr lang="en-US" sz="1700" dirty="0" err="1"/>
              <a:t>dužan</a:t>
            </a:r>
            <a:r>
              <a:rPr lang="en-US" sz="1700" dirty="0"/>
              <a:t> da </a:t>
            </a:r>
            <a:r>
              <a:rPr lang="en-US" sz="1700" dirty="0" err="1"/>
              <a:t>nadoknadi</a:t>
            </a:r>
            <a:r>
              <a:rPr lang="en-US" sz="1700" dirty="0"/>
              <a:t> u </a:t>
            </a:r>
            <a:r>
              <a:rPr lang="en-US" sz="1700" dirty="0" err="1"/>
              <a:t>potpunosti</a:t>
            </a:r>
            <a:r>
              <a:rPr lang="en-US" sz="1700" dirty="0"/>
              <a:t> </a:t>
            </a:r>
            <a:r>
              <a:rPr lang="en-US" sz="1700" dirty="0" err="1"/>
              <a:t>štetu</a:t>
            </a:r>
            <a:r>
              <a:rPr lang="en-US" sz="1700" dirty="0"/>
              <a:t> </a:t>
            </a:r>
            <a:r>
              <a:rPr lang="en-US" sz="1700" dirty="0" err="1"/>
              <a:t>koju</a:t>
            </a:r>
            <a:r>
              <a:rPr lang="en-US" sz="1700" dirty="0"/>
              <a:t> je </a:t>
            </a:r>
            <a:r>
              <a:rPr lang="en-US" sz="1700" dirty="0" err="1"/>
              <a:t>tužitelj</a:t>
            </a:r>
            <a:r>
              <a:rPr lang="en-US" sz="1700" dirty="0"/>
              <a:t> </a:t>
            </a:r>
            <a:r>
              <a:rPr lang="en-US" sz="1700" dirty="0" err="1"/>
              <a:t>pretrpio</a:t>
            </a:r>
            <a:r>
              <a:rPr lang="en-US" sz="1700" dirty="0"/>
              <a:t> za </a:t>
            </a:r>
            <a:r>
              <a:rPr lang="en-US" sz="1700" dirty="0" err="1"/>
              <a:t>vrijeme</a:t>
            </a:r>
            <a:r>
              <a:rPr lang="en-US" sz="1700" dirty="0"/>
              <a:t> </a:t>
            </a:r>
            <a:r>
              <a:rPr lang="en-US" sz="1700" dirty="0" err="1"/>
              <a:t>obavljanja</a:t>
            </a:r>
            <a:r>
              <a:rPr lang="en-US" sz="1700" dirty="0"/>
              <a:t> </a:t>
            </a:r>
            <a:r>
              <a:rPr lang="en-US" sz="1700" dirty="0" err="1"/>
              <a:t>radnih</a:t>
            </a:r>
            <a:r>
              <a:rPr lang="en-US" sz="1700" dirty="0"/>
              <a:t> </a:t>
            </a:r>
            <a:r>
              <a:rPr lang="en-US" sz="1700" dirty="0" err="1"/>
              <a:t>zadataka</a:t>
            </a:r>
            <a:r>
              <a:rPr lang="en-US" sz="1700" dirty="0"/>
              <a:t>.</a:t>
            </a:r>
          </a:p>
          <a:p>
            <a:pPr algn="just"/>
            <a:r>
              <a:rPr lang="en-US" sz="1700" dirty="0" err="1"/>
              <a:t>Opasnom</a:t>
            </a:r>
            <a:r>
              <a:rPr lang="en-US" sz="1700" dirty="0"/>
              <a:t> </a:t>
            </a:r>
            <a:r>
              <a:rPr lang="en-US" sz="1700" dirty="0" err="1"/>
              <a:t>stvari</a:t>
            </a:r>
            <a:r>
              <a:rPr lang="en-US" sz="1700" dirty="0"/>
              <a:t> se </a:t>
            </a:r>
            <a:r>
              <a:rPr lang="en-US" sz="1700" dirty="0" err="1"/>
              <a:t>smatra</a:t>
            </a:r>
            <a:r>
              <a:rPr lang="en-US" sz="1700" dirty="0"/>
              <a:t> </a:t>
            </a:r>
            <a:r>
              <a:rPr lang="en-US" sz="1700" dirty="0" err="1"/>
              <a:t>svaka</a:t>
            </a:r>
            <a:r>
              <a:rPr lang="en-US" sz="1700" dirty="0"/>
              <a:t> </a:t>
            </a:r>
            <a:r>
              <a:rPr lang="en-US" sz="1700" dirty="0" err="1"/>
              <a:t>ona</a:t>
            </a:r>
            <a:r>
              <a:rPr lang="en-US" sz="1700" dirty="0"/>
              <a:t> </a:t>
            </a:r>
            <a:r>
              <a:rPr lang="en-US" sz="1700" dirty="0" err="1"/>
              <a:t>stvar</a:t>
            </a:r>
            <a:r>
              <a:rPr lang="en-US" sz="1700" dirty="0"/>
              <a:t> </a:t>
            </a:r>
            <a:r>
              <a:rPr lang="en-US" sz="1700" dirty="0" err="1"/>
              <a:t>koja</a:t>
            </a:r>
            <a:r>
              <a:rPr lang="en-US" sz="1700" dirty="0"/>
              <a:t> </a:t>
            </a:r>
            <a:r>
              <a:rPr lang="en-US" sz="1700" dirty="0" err="1"/>
              <a:t>stvar</a:t>
            </a:r>
            <a:r>
              <a:rPr lang="en-US" sz="1700" dirty="0"/>
              <a:t> </a:t>
            </a:r>
            <a:r>
              <a:rPr lang="en-US" sz="1700" dirty="0" err="1"/>
              <a:t>koja</a:t>
            </a:r>
            <a:r>
              <a:rPr lang="en-US" sz="1700" dirty="0"/>
              <a:t> </a:t>
            </a:r>
            <a:r>
              <a:rPr lang="en-US" sz="1700" dirty="0" err="1"/>
              <a:t>svojim</a:t>
            </a:r>
            <a:r>
              <a:rPr lang="en-US" sz="1700" dirty="0"/>
              <a:t> </a:t>
            </a:r>
            <a:r>
              <a:rPr lang="en-US" sz="1700" dirty="0" err="1"/>
              <a:t>svojstvima</a:t>
            </a:r>
            <a:r>
              <a:rPr lang="en-US" sz="1700" dirty="0"/>
              <a:t>, </a:t>
            </a:r>
            <a:r>
              <a:rPr lang="en-US" sz="1700" dirty="0" err="1"/>
              <a:t>položajem</a:t>
            </a:r>
            <a:r>
              <a:rPr lang="en-US" sz="1700" dirty="0"/>
              <a:t>, </a:t>
            </a:r>
            <a:r>
              <a:rPr lang="en-US" sz="1700" dirty="0" err="1"/>
              <a:t>upotrebom</a:t>
            </a:r>
            <a:r>
              <a:rPr lang="en-US" sz="1700" dirty="0"/>
              <a:t> </a:t>
            </a:r>
            <a:r>
              <a:rPr lang="en-US" sz="1700" dirty="0" err="1"/>
              <a:t>ili</a:t>
            </a:r>
            <a:r>
              <a:rPr lang="en-US" sz="1700" dirty="0"/>
              <a:t> </a:t>
            </a:r>
            <a:r>
              <a:rPr lang="en-US" sz="1700" dirty="0" err="1"/>
              <a:t>samim</a:t>
            </a:r>
            <a:r>
              <a:rPr lang="en-US" sz="1700" dirty="0"/>
              <a:t> </a:t>
            </a:r>
            <a:r>
              <a:rPr lang="en-US" sz="1700" dirty="0" err="1"/>
              <a:t>postojanjem</a:t>
            </a:r>
            <a:r>
              <a:rPr lang="en-US" sz="1700" dirty="0"/>
              <a:t> </a:t>
            </a:r>
            <a:r>
              <a:rPr lang="en-US" sz="1700" dirty="0" err="1"/>
              <a:t>predstavlja</a:t>
            </a:r>
            <a:r>
              <a:rPr lang="en-US" sz="1700" dirty="0"/>
              <a:t> </a:t>
            </a:r>
            <a:r>
              <a:rPr lang="en-US" sz="1700" dirty="0" err="1"/>
              <a:t>izvor</a:t>
            </a:r>
            <a:r>
              <a:rPr lang="en-US" sz="1700" dirty="0"/>
              <a:t> </a:t>
            </a:r>
            <a:r>
              <a:rPr lang="en-US" sz="1700" dirty="0" err="1"/>
              <a:t>povećane</a:t>
            </a:r>
            <a:r>
              <a:rPr lang="en-US" sz="1700" dirty="0"/>
              <a:t> </a:t>
            </a:r>
            <a:r>
              <a:rPr lang="en-US" sz="1700" dirty="0" err="1"/>
              <a:t>opasnosti</a:t>
            </a:r>
            <a:r>
              <a:rPr lang="en-US" sz="1700" dirty="0"/>
              <a:t>. </a:t>
            </a:r>
            <a:r>
              <a:rPr lang="en-US" sz="1700" dirty="0" err="1"/>
              <a:t>Rupa</a:t>
            </a:r>
            <a:r>
              <a:rPr lang="en-US" sz="1700" dirty="0"/>
              <a:t> </a:t>
            </a:r>
            <a:r>
              <a:rPr lang="en-US" sz="1700" dirty="0" err="1"/>
              <a:t>na</a:t>
            </a:r>
            <a:r>
              <a:rPr lang="en-US" sz="1700" dirty="0"/>
              <a:t> </a:t>
            </a:r>
            <a:r>
              <a:rPr lang="en-US" sz="1700" dirty="0" err="1"/>
              <a:t>podu</a:t>
            </a:r>
            <a:r>
              <a:rPr lang="en-US" sz="1700" dirty="0"/>
              <a:t>, </a:t>
            </a:r>
            <a:r>
              <a:rPr lang="en-US" sz="1700" dirty="0" err="1"/>
              <a:t>dubine</a:t>
            </a:r>
            <a:r>
              <a:rPr lang="en-US" sz="1700" dirty="0"/>
              <a:t> </a:t>
            </a:r>
            <a:r>
              <a:rPr lang="en-US" sz="1700" dirty="0" err="1"/>
              <a:t>oko</a:t>
            </a:r>
            <a:r>
              <a:rPr lang="en-US" sz="1700" dirty="0"/>
              <a:t> 40 cm je </a:t>
            </a:r>
            <a:r>
              <a:rPr lang="en-US" sz="1700" dirty="0" err="1"/>
              <a:t>sama</a:t>
            </a:r>
            <a:r>
              <a:rPr lang="en-US" sz="1700" dirty="0"/>
              <a:t> </a:t>
            </a:r>
            <a:r>
              <a:rPr lang="en-US" sz="1700" dirty="0" err="1"/>
              <a:t>po</a:t>
            </a:r>
            <a:r>
              <a:rPr lang="en-US" sz="1700" dirty="0"/>
              <a:t> </a:t>
            </a:r>
            <a:r>
              <a:rPr lang="en-US" sz="1700" dirty="0" err="1"/>
              <a:t>sebi</a:t>
            </a:r>
            <a:r>
              <a:rPr lang="en-US" sz="1700" dirty="0"/>
              <a:t> i </a:t>
            </a:r>
            <a:r>
              <a:rPr lang="en-US" sz="1700" dirty="0" err="1"/>
              <a:t>po</a:t>
            </a:r>
            <a:r>
              <a:rPr lang="en-US" sz="1700" dirty="0"/>
              <a:t> </a:t>
            </a:r>
            <a:r>
              <a:rPr lang="en-US" sz="1700" dirty="0" err="1"/>
              <a:t>svojoj</a:t>
            </a:r>
            <a:r>
              <a:rPr lang="en-US" sz="1700" dirty="0"/>
              <a:t> </a:t>
            </a:r>
            <a:r>
              <a:rPr lang="en-US" sz="1700" dirty="0" err="1"/>
              <a:t>prirodi</a:t>
            </a:r>
            <a:r>
              <a:rPr lang="en-US" sz="1700" dirty="0"/>
              <a:t> </a:t>
            </a:r>
            <a:r>
              <a:rPr lang="en-US" sz="1700" dirty="0" err="1"/>
              <a:t>opasna</a:t>
            </a:r>
            <a:r>
              <a:rPr lang="en-US" sz="1700" dirty="0"/>
              <a:t> </a:t>
            </a:r>
            <a:r>
              <a:rPr lang="en-US" sz="1700" dirty="0" err="1"/>
              <a:t>stvar</a:t>
            </a:r>
            <a:r>
              <a:rPr lang="en-US" sz="1700" dirty="0"/>
              <a:t>, a </a:t>
            </a:r>
            <a:r>
              <a:rPr lang="en-US" sz="1700" dirty="0" err="1"/>
              <a:t>posebno</a:t>
            </a:r>
            <a:r>
              <a:rPr lang="en-US" sz="1700" dirty="0"/>
              <a:t> </a:t>
            </a:r>
            <a:r>
              <a:rPr lang="en-US" sz="1700" dirty="0" err="1"/>
              <a:t>kad</a:t>
            </a:r>
            <a:r>
              <a:rPr lang="en-US" sz="1700" dirty="0"/>
              <a:t> </a:t>
            </a:r>
            <a:r>
              <a:rPr lang="en-US" sz="1700" dirty="0" err="1"/>
              <a:t>ista</a:t>
            </a:r>
            <a:r>
              <a:rPr lang="en-US" sz="1700" dirty="0"/>
              <a:t> </a:t>
            </a:r>
            <a:r>
              <a:rPr lang="en-US" sz="1700" dirty="0" err="1"/>
              <a:t>nije</a:t>
            </a:r>
            <a:r>
              <a:rPr lang="en-US" sz="1700" dirty="0"/>
              <a:t> </a:t>
            </a:r>
            <a:r>
              <a:rPr lang="en-US" sz="1700" dirty="0" err="1"/>
              <a:t>zaštićena</a:t>
            </a:r>
            <a:r>
              <a:rPr lang="en-US" sz="1700" dirty="0"/>
              <a:t> </a:t>
            </a:r>
            <a:r>
              <a:rPr lang="en-US" sz="1700" dirty="0" err="1"/>
              <a:t>jer</a:t>
            </a:r>
            <a:r>
              <a:rPr lang="en-US" sz="1700" dirty="0"/>
              <a:t> </a:t>
            </a:r>
            <a:r>
              <a:rPr lang="en-US" sz="1700" dirty="0" err="1"/>
              <a:t>postoji</a:t>
            </a:r>
            <a:r>
              <a:rPr lang="en-US" sz="1700" dirty="0"/>
              <a:t> </a:t>
            </a:r>
            <a:r>
              <a:rPr lang="en-US" sz="1700" dirty="0" err="1"/>
              <a:t>mogućnost</a:t>
            </a:r>
            <a:r>
              <a:rPr lang="en-US" sz="1700" dirty="0"/>
              <a:t> </a:t>
            </a:r>
            <a:r>
              <a:rPr lang="en-US" sz="1700" dirty="0" err="1"/>
              <a:t>propadanja</a:t>
            </a:r>
            <a:r>
              <a:rPr lang="en-US" sz="1700" dirty="0"/>
              <a:t> u </a:t>
            </a:r>
            <a:r>
              <a:rPr lang="en-US" sz="1700" dirty="0" err="1"/>
              <a:t>nju</a:t>
            </a:r>
            <a:r>
              <a:rPr lang="en-US" sz="1700" dirty="0"/>
              <a:t>. </a:t>
            </a:r>
            <a:r>
              <a:rPr lang="en-US" sz="1700" dirty="0" err="1"/>
              <a:t>Navedena</a:t>
            </a:r>
            <a:r>
              <a:rPr lang="en-US" sz="1700" dirty="0"/>
              <a:t> </a:t>
            </a:r>
            <a:r>
              <a:rPr lang="en-US" sz="1700" dirty="0" err="1"/>
              <a:t>rupa</a:t>
            </a:r>
            <a:r>
              <a:rPr lang="en-US" sz="1700" dirty="0"/>
              <a:t> se </a:t>
            </a:r>
            <a:r>
              <a:rPr lang="en-US" sz="1700" dirty="0" err="1"/>
              <a:t>nalazi</a:t>
            </a:r>
            <a:r>
              <a:rPr lang="en-US" sz="1700" dirty="0"/>
              <a:t> u </a:t>
            </a:r>
            <a:r>
              <a:rPr lang="en-US" sz="1700" dirty="0" err="1"/>
              <a:t>trafostanici</a:t>
            </a:r>
            <a:r>
              <a:rPr lang="en-US" sz="1700" dirty="0"/>
              <a:t> </a:t>
            </a:r>
            <a:r>
              <a:rPr lang="en-US" sz="1700" dirty="0" err="1"/>
              <a:t>čiji</a:t>
            </a:r>
            <a:r>
              <a:rPr lang="en-US" sz="1700" dirty="0"/>
              <a:t> je </a:t>
            </a:r>
            <a:r>
              <a:rPr lang="en-US" sz="1700" dirty="0" err="1"/>
              <a:t>vlasnik</a:t>
            </a:r>
            <a:r>
              <a:rPr lang="en-US" sz="1700" dirty="0"/>
              <a:t> </a:t>
            </a:r>
            <a:r>
              <a:rPr lang="en-US" sz="1700" dirty="0" err="1"/>
              <a:t>tužena</a:t>
            </a:r>
            <a:r>
              <a:rPr lang="en-US" sz="1700" dirty="0"/>
              <a:t> i </a:t>
            </a:r>
            <a:r>
              <a:rPr lang="en-US" sz="1700" dirty="0" err="1"/>
              <a:t>prema</a:t>
            </a:r>
            <a:r>
              <a:rPr lang="en-US" sz="1700" dirty="0"/>
              <a:t> </a:t>
            </a:r>
            <a:r>
              <a:rPr lang="en-US" sz="1700" dirty="0" err="1"/>
              <a:t>nespornim</a:t>
            </a:r>
            <a:r>
              <a:rPr lang="en-US" sz="1700" dirty="0"/>
              <a:t> </a:t>
            </a:r>
            <a:r>
              <a:rPr lang="en-US" sz="1700" dirty="0" err="1"/>
              <a:t>činjenicama</a:t>
            </a:r>
            <a:r>
              <a:rPr lang="en-US" sz="1700" dirty="0"/>
              <a:t> u </a:t>
            </a:r>
            <a:r>
              <a:rPr lang="en-US" sz="1700" dirty="0" err="1"/>
              <a:t>konkretnom</a:t>
            </a:r>
            <a:r>
              <a:rPr lang="en-US" sz="1700" dirty="0"/>
              <a:t> </a:t>
            </a:r>
            <a:r>
              <a:rPr lang="en-US" sz="1700" dirty="0" err="1"/>
              <a:t>slučaju</a:t>
            </a:r>
            <a:r>
              <a:rPr lang="en-US" sz="1700" dirty="0"/>
              <a:t> </a:t>
            </a:r>
            <a:r>
              <a:rPr lang="en-US" sz="1700" dirty="0" err="1"/>
              <a:t>tuženi</a:t>
            </a:r>
            <a:r>
              <a:rPr lang="en-US" sz="1700" dirty="0"/>
              <a:t>, </a:t>
            </a:r>
            <a:r>
              <a:rPr lang="en-US" sz="1700" dirty="0" err="1"/>
              <a:t>kao</a:t>
            </a:r>
            <a:r>
              <a:rPr lang="en-US" sz="1700" dirty="0"/>
              <a:t> </a:t>
            </a:r>
            <a:r>
              <a:rPr lang="en-US" sz="1700" dirty="0" err="1"/>
              <a:t>poslodavac</a:t>
            </a:r>
            <a:r>
              <a:rPr lang="en-US" sz="1700" dirty="0"/>
              <a:t> </a:t>
            </a:r>
            <a:r>
              <a:rPr lang="en-US" sz="1700" dirty="0" err="1"/>
              <a:t>nije</a:t>
            </a:r>
            <a:r>
              <a:rPr lang="en-US" sz="1700" dirty="0"/>
              <a:t> </a:t>
            </a:r>
            <a:r>
              <a:rPr lang="en-US" sz="1700" dirty="0" err="1"/>
              <a:t>zaštitio</a:t>
            </a:r>
            <a:r>
              <a:rPr lang="en-US" sz="1700" dirty="0"/>
              <a:t> </a:t>
            </a:r>
            <a:r>
              <a:rPr lang="en-US" sz="1700" dirty="0" err="1"/>
              <a:t>otvor</a:t>
            </a:r>
            <a:r>
              <a:rPr lang="en-US" sz="1700" dirty="0"/>
              <a:t> </a:t>
            </a:r>
            <a:r>
              <a:rPr lang="en-US" sz="1700" dirty="0" err="1"/>
              <a:t>navedene</a:t>
            </a:r>
            <a:r>
              <a:rPr lang="en-US" sz="1700" dirty="0"/>
              <a:t> </a:t>
            </a:r>
            <a:r>
              <a:rPr lang="en-US" sz="1700" dirty="0" err="1"/>
              <a:t>rupe</a:t>
            </a:r>
            <a:r>
              <a:rPr lang="en-US" sz="1700" dirty="0"/>
              <a:t>.</a:t>
            </a:r>
            <a:endParaRPr lang="sr-Latn-BA" sz="1700" dirty="0"/>
          </a:p>
          <a:p>
            <a:pPr marL="0" indent="0">
              <a:buNone/>
            </a:pPr>
            <a:endParaRPr lang="en-US" sz="1800" dirty="0"/>
          </a:p>
        </p:txBody>
      </p:sp>
    </p:spTree>
    <p:extLst>
      <p:ext uri="{BB962C8B-B14F-4D97-AF65-F5344CB8AC3E}">
        <p14:creationId xmlns:p14="http://schemas.microsoft.com/office/powerpoint/2010/main" val="404245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1 -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62500" lnSpcReduction="20000"/>
          </a:bodyPr>
          <a:lstStyle/>
          <a:p>
            <a:pPr algn="just"/>
            <a:r>
              <a:rPr lang="en-US" sz="3200" b="1" dirty="0"/>
              <a:t>Za </a:t>
            </a:r>
            <a:r>
              <a:rPr lang="en-US" sz="3200" b="1" dirty="0" err="1"/>
              <a:t>štetu</a:t>
            </a:r>
            <a:r>
              <a:rPr lang="en-US" sz="3200" b="1" dirty="0"/>
              <a:t> </a:t>
            </a:r>
            <a:r>
              <a:rPr lang="en-US" sz="3200" b="1" dirty="0" err="1"/>
              <a:t>koja</a:t>
            </a:r>
            <a:r>
              <a:rPr lang="en-US" sz="3200" b="1" dirty="0"/>
              <a:t> </a:t>
            </a:r>
            <a:r>
              <a:rPr lang="en-US" sz="3200" b="1" dirty="0" err="1"/>
              <a:t>potiče</a:t>
            </a:r>
            <a:r>
              <a:rPr lang="en-US" sz="3200" b="1" dirty="0"/>
              <a:t> od </a:t>
            </a:r>
            <a:r>
              <a:rPr lang="en-US" sz="3200" b="1" dirty="0" err="1"/>
              <a:t>opasne</a:t>
            </a:r>
            <a:r>
              <a:rPr lang="en-US" sz="3200" b="1" dirty="0"/>
              <a:t> </a:t>
            </a:r>
            <a:r>
              <a:rPr lang="en-US" sz="3200" b="1" dirty="0" err="1"/>
              <a:t>stvari</a:t>
            </a:r>
            <a:r>
              <a:rPr lang="en-US" sz="3200" b="1" dirty="0"/>
              <a:t>, </a:t>
            </a:r>
            <a:r>
              <a:rPr lang="en-US" sz="3200" b="1" dirty="0" err="1"/>
              <a:t>odgovornost</a:t>
            </a:r>
            <a:r>
              <a:rPr lang="en-US" sz="3200" b="1" dirty="0"/>
              <a:t> se ne </a:t>
            </a:r>
            <a:r>
              <a:rPr lang="en-US" sz="3200" b="1" dirty="0" err="1"/>
              <a:t>zasniva</a:t>
            </a:r>
            <a:r>
              <a:rPr lang="en-US" sz="3200" b="1" dirty="0"/>
              <a:t> </a:t>
            </a:r>
            <a:r>
              <a:rPr lang="en-US" sz="3200" b="1" dirty="0" err="1"/>
              <a:t>na</a:t>
            </a:r>
            <a:r>
              <a:rPr lang="en-US" sz="3200" b="1" dirty="0"/>
              <a:t> </a:t>
            </a:r>
            <a:r>
              <a:rPr lang="en-US" sz="3200" b="1" dirty="0" err="1"/>
              <a:t>krivici</a:t>
            </a:r>
            <a:r>
              <a:rPr lang="en-US" sz="3200" b="1" dirty="0"/>
              <a:t>, </a:t>
            </a:r>
            <a:r>
              <a:rPr lang="en-US" sz="3200" b="1" dirty="0" err="1"/>
              <a:t>već</a:t>
            </a:r>
            <a:r>
              <a:rPr lang="en-US" sz="3200" b="1" dirty="0"/>
              <a:t> </a:t>
            </a:r>
            <a:r>
              <a:rPr lang="en-US" sz="3200" b="1" dirty="0" err="1"/>
              <a:t>na</a:t>
            </a:r>
            <a:r>
              <a:rPr lang="en-US" sz="3200" b="1" dirty="0"/>
              <a:t> </a:t>
            </a:r>
            <a:r>
              <a:rPr lang="en-US" sz="3200" b="1" dirty="0" err="1"/>
              <a:t>stvorenom</a:t>
            </a:r>
            <a:r>
              <a:rPr lang="en-US" sz="3200" b="1" dirty="0"/>
              <a:t> </a:t>
            </a:r>
            <a:r>
              <a:rPr lang="en-US" sz="3200" b="1" dirty="0" err="1"/>
              <a:t>riziku</a:t>
            </a:r>
            <a:r>
              <a:rPr lang="en-US" sz="3200" b="1" dirty="0"/>
              <a:t> i da bi </a:t>
            </a:r>
            <a:r>
              <a:rPr lang="en-US" sz="3200" b="1" dirty="0" err="1"/>
              <a:t>oštećeni</a:t>
            </a:r>
            <a:r>
              <a:rPr lang="en-US" sz="3200" b="1" dirty="0"/>
              <a:t> (</a:t>
            </a:r>
            <a:r>
              <a:rPr lang="en-US" sz="3200" b="1" dirty="0" err="1"/>
              <a:t>radnik</a:t>
            </a:r>
            <a:r>
              <a:rPr lang="en-US" sz="3200" b="1" dirty="0"/>
              <a:t> – </a:t>
            </a:r>
            <a:r>
              <a:rPr lang="en-US" sz="3200" b="1" dirty="0" err="1"/>
              <a:t>tužitelj</a:t>
            </a:r>
            <a:r>
              <a:rPr lang="en-US" sz="3200" b="1" dirty="0"/>
              <a:t>) </a:t>
            </a:r>
            <a:r>
              <a:rPr lang="en-US" sz="3200" b="1" dirty="0" err="1"/>
              <a:t>dokazao</a:t>
            </a:r>
            <a:r>
              <a:rPr lang="en-US" sz="3200" b="1" dirty="0"/>
              <a:t> </a:t>
            </a:r>
            <a:r>
              <a:rPr lang="en-US" sz="3200" b="1" dirty="0" err="1"/>
              <a:t>pravo</a:t>
            </a:r>
            <a:r>
              <a:rPr lang="en-US" sz="3200" b="1" dirty="0"/>
              <a:t> </a:t>
            </a:r>
            <a:r>
              <a:rPr lang="en-US" sz="3200" b="1" dirty="0" err="1"/>
              <a:t>na</a:t>
            </a:r>
            <a:r>
              <a:rPr lang="en-US" sz="3200" b="1" dirty="0"/>
              <a:t> </a:t>
            </a:r>
            <a:r>
              <a:rPr lang="en-US" sz="3200" b="1" dirty="0" err="1"/>
              <a:t>naknadu</a:t>
            </a:r>
            <a:r>
              <a:rPr lang="en-US" sz="3200" b="1" dirty="0"/>
              <a:t> </a:t>
            </a:r>
            <a:r>
              <a:rPr lang="en-US" sz="3200" b="1" dirty="0" err="1"/>
              <a:t>štete</a:t>
            </a:r>
            <a:r>
              <a:rPr lang="en-US" sz="3200" b="1" dirty="0"/>
              <a:t> </a:t>
            </a:r>
            <a:r>
              <a:rPr lang="en-US" sz="3200" b="1" dirty="0" err="1"/>
              <a:t>dovoljno</a:t>
            </a:r>
            <a:r>
              <a:rPr lang="en-US" sz="3200" b="1" dirty="0"/>
              <a:t> je da </a:t>
            </a:r>
            <a:r>
              <a:rPr lang="en-US" sz="3200" b="1" dirty="0" err="1"/>
              <a:t>dokaže</a:t>
            </a:r>
            <a:r>
              <a:rPr lang="en-US" sz="3200" b="1" dirty="0"/>
              <a:t> da je </a:t>
            </a:r>
            <a:r>
              <a:rPr lang="en-US" sz="3200" b="1" dirty="0" err="1"/>
              <a:t>pretrpio</a:t>
            </a:r>
            <a:r>
              <a:rPr lang="en-US" sz="3200" b="1" dirty="0"/>
              <a:t> </a:t>
            </a:r>
            <a:r>
              <a:rPr lang="en-US" sz="3200" b="1" dirty="0" err="1"/>
              <a:t>štetu</a:t>
            </a:r>
            <a:r>
              <a:rPr lang="en-US" sz="3200" b="1" dirty="0"/>
              <a:t> i da </a:t>
            </a:r>
            <a:r>
              <a:rPr lang="en-US" sz="3200" b="1" dirty="0" err="1"/>
              <a:t>ona</a:t>
            </a:r>
            <a:r>
              <a:rPr lang="en-US" sz="3200" b="1" dirty="0"/>
              <a:t> </a:t>
            </a:r>
            <a:r>
              <a:rPr lang="en-US" sz="3200" b="1" dirty="0" err="1"/>
              <a:t>potiče</a:t>
            </a:r>
            <a:r>
              <a:rPr lang="en-US" sz="3200" b="1" dirty="0"/>
              <a:t> od </a:t>
            </a:r>
            <a:r>
              <a:rPr lang="en-US" sz="3200" b="1" dirty="0" err="1"/>
              <a:t>opasne</a:t>
            </a:r>
            <a:r>
              <a:rPr lang="en-US" sz="3200" b="1" dirty="0"/>
              <a:t> </a:t>
            </a:r>
            <a:r>
              <a:rPr lang="en-US" sz="3200" b="1" dirty="0" err="1"/>
              <a:t>stvari</a:t>
            </a:r>
            <a:r>
              <a:rPr lang="en-US" sz="3200" b="1" dirty="0"/>
              <a:t>. Za </a:t>
            </a:r>
            <a:r>
              <a:rPr lang="en-US" sz="3200" b="1" dirty="0" err="1"/>
              <a:t>predmetnu</a:t>
            </a:r>
            <a:r>
              <a:rPr lang="en-US" sz="3200" b="1" dirty="0"/>
              <a:t> </a:t>
            </a:r>
            <a:r>
              <a:rPr lang="en-US" sz="3200" b="1" dirty="0" err="1"/>
              <a:t>štetu</a:t>
            </a:r>
            <a:r>
              <a:rPr lang="en-US" sz="3200" b="1" dirty="0"/>
              <a:t> </a:t>
            </a:r>
            <a:r>
              <a:rPr lang="en-US" sz="3200" b="1" dirty="0" err="1"/>
              <a:t>tuženi</a:t>
            </a:r>
            <a:r>
              <a:rPr lang="en-US" sz="3200" b="1" dirty="0"/>
              <a:t> </a:t>
            </a:r>
            <a:r>
              <a:rPr lang="en-US" sz="3200" b="1" dirty="0" err="1"/>
              <a:t>odgovara</a:t>
            </a:r>
            <a:r>
              <a:rPr lang="en-US" sz="3200" b="1" dirty="0"/>
              <a:t> </a:t>
            </a:r>
            <a:r>
              <a:rPr lang="en-US" sz="3200" b="1" dirty="0" err="1"/>
              <a:t>po</a:t>
            </a:r>
            <a:r>
              <a:rPr lang="en-US" sz="3200" b="1" dirty="0"/>
              <a:t> </a:t>
            </a:r>
            <a:r>
              <a:rPr lang="en-US" sz="3200" b="1" dirty="0" err="1"/>
              <a:t>pravilima</a:t>
            </a:r>
            <a:r>
              <a:rPr lang="en-US" sz="3200" b="1" dirty="0"/>
              <a:t> o </a:t>
            </a:r>
            <a:r>
              <a:rPr lang="en-US" sz="3200" b="1" dirty="0" err="1"/>
              <a:t>objektivnoj</a:t>
            </a:r>
            <a:r>
              <a:rPr lang="en-US" sz="3200" b="1" dirty="0"/>
              <a:t> </a:t>
            </a:r>
            <a:r>
              <a:rPr lang="en-US" sz="3200" b="1" dirty="0" err="1"/>
              <a:t>odgovornosti</a:t>
            </a:r>
            <a:r>
              <a:rPr lang="en-US" sz="3200" b="1" dirty="0"/>
              <a:t> </a:t>
            </a:r>
            <a:r>
              <a:rPr lang="en-US" sz="3200" b="1" dirty="0" err="1"/>
              <a:t>na</a:t>
            </a:r>
            <a:r>
              <a:rPr lang="en-US" sz="3200" b="1" dirty="0"/>
              <a:t> </a:t>
            </a:r>
            <a:r>
              <a:rPr lang="en-US" sz="3200" b="1" dirty="0" err="1"/>
              <a:t>osnovu</a:t>
            </a:r>
            <a:r>
              <a:rPr lang="en-US" sz="3200" b="1" dirty="0"/>
              <a:t> </a:t>
            </a:r>
            <a:r>
              <a:rPr lang="en-US" sz="3200" b="1" dirty="0" err="1"/>
              <a:t>odredbe</a:t>
            </a:r>
            <a:r>
              <a:rPr lang="en-US" sz="3200" b="1" dirty="0"/>
              <a:t> </a:t>
            </a:r>
            <a:r>
              <a:rPr lang="en-US" sz="3200" b="1" dirty="0" err="1"/>
              <a:t>člana</a:t>
            </a:r>
            <a:r>
              <a:rPr lang="en-US" sz="3200" b="1" dirty="0"/>
              <a:t> 173. i 174. ZOO, a u </a:t>
            </a:r>
            <a:r>
              <a:rPr lang="en-US" sz="3200" b="1" dirty="0" err="1"/>
              <a:t>vezi</a:t>
            </a:r>
            <a:r>
              <a:rPr lang="en-US" sz="3200" b="1" dirty="0"/>
              <a:t> sa </a:t>
            </a:r>
            <a:r>
              <a:rPr lang="en-US" sz="3200" b="1" dirty="0" err="1"/>
              <a:t>članom</a:t>
            </a:r>
            <a:r>
              <a:rPr lang="en-US" sz="3200" b="1" dirty="0"/>
              <a:t> 154. </a:t>
            </a:r>
            <a:r>
              <a:rPr lang="en-US" sz="3200" b="1" dirty="0" err="1"/>
              <a:t>stav</a:t>
            </a:r>
            <a:r>
              <a:rPr lang="en-US" sz="3200" b="1" dirty="0"/>
              <a:t> 2. ZOO.</a:t>
            </a:r>
          </a:p>
          <a:p>
            <a:pPr algn="just"/>
            <a:r>
              <a:rPr lang="en-US" sz="3200" dirty="0" err="1"/>
              <a:t>Takođe</a:t>
            </a:r>
            <a:r>
              <a:rPr lang="en-US" sz="3200" dirty="0"/>
              <a:t> </a:t>
            </a:r>
            <a:r>
              <a:rPr lang="en-US" sz="3200" dirty="0" err="1"/>
              <a:t>prema</a:t>
            </a:r>
            <a:r>
              <a:rPr lang="en-US" sz="3200" dirty="0"/>
              <a:t> </a:t>
            </a:r>
            <a:r>
              <a:rPr lang="en-US" sz="3200" dirty="0" err="1"/>
              <a:t>odredbi</a:t>
            </a:r>
            <a:r>
              <a:rPr lang="en-US" sz="3200" dirty="0"/>
              <a:t> </a:t>
            </a:r>
            <a:r>
              <a:rPr lang="en-US" sz="3200" dirty="0" err="1"/>
              <a:t>člana</a:t>
            </a:r>
            <a:r>
              <a:rPr lang="en-US" sz="3200" dirty="0"/>
              <a:t> 10. </a:t>
            </a:r>
            <a:r>
              <a:rPr lang="en-US" sz="3200" dirty="0" err="1"/>
              <a:t>stav</a:t>
            </a:r>
            <a:r>
              <a:rPr lang="en-US" sz="3200" dirty="0"/>
              <a:t> 1. </a:t>
            </a:r>
            <a:r>
              <a:rPr lang="en-US" sz="3200" dirty="0" err="1"/>
              <a:t>Zakona</a:t>
            </a:r>
            <a:r>
              <a:rPr lang="en-US" sz="3200" dirty="0"/>
              <a:t> o </a:t>
            </a:r>
            <a:r>
              <a:rPr lang="en-US" sz="3200" dirty="0" err="1"/>
              <a:t>zaštiti</a:t>
            </a:r>
            <a:r>
              <a:rPr lang="en-US" sz="3200" dirty="0"/>
              <a:t> </a:t>
            </a:r>
            <a:r>
              <a:rPr lang="en-US" sz="3200" dirty="0" err="1"/>
              <a:t>na</a:t>
            </a:r>
            <a:r>
              <a:rPr lang="en-US" sz="3200" dirty="0"/>
              <a:t> </a:t>
            </a:r>
            <a:r>
              <a:rPr lang="en-US" sz="3200" dirty="0" err="1"/>
              <a:t>radu</a:t>
            </a:r>
            <a:r>
              <a:rPr lang="en-US" sz="3200" dirty="0"/>
              <a:t>, </a:t>
            </a:r>
            <a:r>
              <a:rPr lang="en-US" sz="3200" dirty="0" err="1"/>
              <a:t>poslodavac</a:t>
            </a:r>
            <a:r>
              <a:rPr lang="en-US" sz="3200" dirty="0"/>
              <a:t> je </a:t>
            </a:r>
            <a:r>
              <a:rPr lang="en-US" sz="3200" dirty="0" err="1"/>
              <a:t>dužan</a:t>
            </a:r>
            <a:r>
              <a:rPr lang="en-US" sz="3200" dirty="0"/>
              <a:t> da </a:t>
            </a:r>
            <a:r>
              <a:rPr lang="en-US" sz="3200" dirty="0" err="1"/>
              <a:t>obezbjedi</a:t>
            </a:r>
            <a:r>
              <a:rPr lang="en-US" sz="3200" dirty="0"/>
              <a:t> </a:t>
            </a:r>
            <a:r>
              <a:rPr lang="en-US" sz="3200" dirty="0" err="1"/>
              <a:t>radniku</a:t>
            </a:r>
            <a:r>
              <a:rPr lang="en-US" sz="3200" dirty="0"/>
              <a:t> rad </a:t>
            </a:r>
            <a:r>
              <a:rPr lang="en-US" sz="3200" dirty="0" err="1"/>
              <a:t>na</a:t>
            </a:r>
            <a:r>
              <a:rPr lang="en-US" sz="3200" dirty="0"/>
              <a:t> </a:t>
            </a:r>
            <a:r>
              <a:rPr lang="en-US" sz="3200" dirty="0" err="1"/>
              <a:t>radnom</a:t>
            </a:r>
            <a:r>
              <a:rPr lang="en-US" sz="3200" dirty="0"/>
              <a:t> </a:t>
            </a:r>
            <a:r>
              <a:rPr lang="en-US" sz="3200" dirty="0" err="1"/>
              <a:t>mjestu</a:t>
            </a:r>
            <a:r>
              <a:rPr lang="en-US" sz="3200" dirty="0"/>
              <a:t> i u </a:t>
            </a:r>
            <a:r>
              <a:rPr lang="en-US" sz="3200" dirty="0" err="1"/>
              <a:t>radnoj</a:t>
            </a:r>
            <a:r>
              <a:rPr lang="en-US" sz="3200" dirty="0"/>
              <a:t> </a:t>
            </a:r>
            <a:r>
              <a:rPr lang="en-US" sz="3200" dirty="0" err="1"/>
              <a:t>sredini</a:t>
            </a:r>
            <a:r>
              <a:rPr lang="en-US" sz="3200" dirty="0"/>
              <a:t> u </a:t>
            </a:r>
            <a:r>
              <a:rPr lang="en-US" sz="3200" dirty="0" err="1"/>
              <a:t>kojoj</a:t>
            </a:r>
            <a:r>
              <a:rPr lang="en-US" sz="3200" dirty="0"/>
              <a:t> </a:t>
            </a:r>
            <a:r>
              <a:rPr lang="en-US" sz="3200" dirty="0" err="1"/>
              <a:t>su</a:t>
            </a:r>
            <a:r>
              <a:rPr lang="en-US" sz="3200" dirty="0"/>
              <a:t> </a:t>
            </a:r>
            <a:r>
              <a:rPr lang="en-US" sz="3200" dirty="0" err="1"/>
              <a:t>sprovedene</a:t>
            </a:r>
            <a:r>
              <a:rPr lang="en-US" sz="3200" dirty="0"/>
              <a:t> </a:t>
            </a:r>
            <a:r>
              <a:rPr lang="en-US" sz="3200" dirty="0" err="1"/>
              <a:t>mjere</a:t>
            </a:r>
            <a:r>
              <a:rPr lang="en-US" sz="3200" dirty="0"/>
              <a:t> </a:t>
            </a:r>
            <a:r>
              <a:rPr lang="en-US" sz="3200" dirty="0" err="1"/>
              <a:t>zaštite</a:t>
            </a:r>
            <a:r>
              <a:rPr lang="en-US" sz="3200" dirty="0"/>
              <a:t> </a:t>
            </a:r>
            <a:r>
              <a:rPr lang="en-US" sz="3200" dirty="0" err="1"/>
              <a:t>na</a:t>
            </a:r>
            <a:r>
              <a:rPr lang="en-US" sz="3200" dirty="0"/>
              <a:t> </a:t>
            </a:r>
            <a:r>
              <a:rPr lang="en-US" sz="3200" dirty="0" err="1"/>
              <a:t>radu</a:t>
            </a:r>
            <a:r>
              <a:rPr lang="en-US" sz="3200" dirty="0"/>
              <a:t> i </a:t>
            </a:r>
            <a:r>
              <a:rPr lang="en-US" sz="3200" dirty="0" err="1"/>
              <a:t>odgovoran</a:t>
            </a:r>
            <a:r>
              <a:rPr lang="en-US" sz="3200" dirty="0"/>
              <a:t> je za </a:t>
            </a:r>
            <a:r>
              <a:rPr lang="en-US" sz="3200" dirty="0" err="1"/>
              <a:t>ispunjenje</a:t>
            </a:r>
            <a:r>
              <a:rPr lang="en-US" sz="3200" dirty="0"/>
              <a:t> </a:t>
            </a:r>
            <a:r>
              <a:rPr lang="en-US" sz="3200" dirty="0" err="1"/>
              <a:t>tih</a:t>
            </a:r>
            <a:r>
              <a:rPr lang="en-US" sz="3200" dirty="0"/>
              <a:t> </a:t>
            </a:r>
            <a:r>
              <a:rPr lang="en-US" sz="3200" dirty="0" err="1"/>
              <a:t>mjera</a:t>
            </a:r>
            <a:r>
              <a:rPr lang="en-US" sz="3200" dirty="0"/>
              <a:t>.</a:t>
            </a:r>
          </a:p>
          <a:p>
            <a:pPr algn="just"/>
            <a:r>
              <a:rPr lang="en-US" sz="3200" dirty="0" err="1"/>
              <a:t>Odredbom</a:t>
            </a:r>
            <a:r>
              <a:rPr lang="en-US" sz="3200" dirty="0"/>
              <a:t> </a:t>
            </a:r>
            <a:r>
              <a:rPr lang="en-US" sz="3200" dirty="0" err="1"/>
              <a:t>člana</a:t>
            </a:r>
            <a:r>
              <a:rPr lang="en-US" sz="3200" dirty="0"/>
              <a:t> 919. </a:t>
            </a:r>
            <a:r>
              <a:rPr lang="en-US" sz="3200" dirty="0" err="1"/>
              <a:t>stav</a:t>
            </a:r>
            <a:r>
              <a:rPr lang="en-US" sz="3200" dirty="0"/>
              <a:t> 1. ZOO je </a:t>
            </a:r>
            <a:r>
              <a:rPr lang="en-US" sz="3200" dirty="0" err="1"/>
              <a:t>propisano</a:t>
            </a:r>
            <a:r>
              <a:rPr lang="en-US" sz="3200" dirty="0"/>
              <a:t> da </a:t>
            </a:r>
            <a:r>
              <a:rPr lang="en-US" sz="3200" dirty="0" err="1"/>
              <a:t>kad</a:t>
            </a:r>
            <a:r>
              <a:rPr lang="en-US" sz="3200" dirty="0"/>
              <a:t> se </a:t>
            </a:r>
            <a:r>
              <a:rPr lang="en-US" sz="3200" dirty="0" err="1"/>
              <a:t>dogodi</a:t>
            </a:r>
            <a:r>
              <a:rPr lang="en-US" sz="3200" dirty="0"/>
              <a:t> </a:t>
            </a:r>
            <a:r>
              <a:rPr lang="en-US" sz="3200" dirty="0" err="1"/>
              <a:t>osigurani</a:t>
            </a:r>
            <a:r>
              <a:rPr lang="en-US" sz="3200" dirty="0"/>
              <a:t> </a:t>
            </a:r>
            <a:r>
              <a:rPr lang="en-US" sz="3200" dirty="0" err="1"/>
              <a:t>slučaj</a:t>
            </a:r>
            <a:r>
              <a:rPr lang="en-US" sz="3200" dirty="0"/>
              <a:t>, </a:t>
            </a:r>
            <a:r>
              <a:rPr lang="en-US" sz="3200" dirty="0" err="1"/>
              <a:t>osiguravač</a:t>
            </a:r>
            <a:r>
              <a:rPr lang="en-US" sz="3200" dirty="0"/>
              <a:t> je </a:t>
            </a:r>
            <a:r>
              <a:rPr lang="en-US" sz="3200" dirty="0" err="1"/>
              <a:t>dužan</a:t>
            </a:r>
            <a:r>
              <a:rPr lang="en-US" sz="3200" dirty="0"/>
              <a:t> </a:t>
            </a:r>
            <a:r>
              <a:rPr lang="en-US" sz="3200" dirty="0" err="1"/>
              <a:t>isplatiti</a:t>
            </a:r>
            <a:r>
              <a:rPr lang="en-US" sz="3200" dirty="0"/>
              <a:t> </a:t>
            </a:r>
            <a:r>
              <a:rPr lang="en-US" sz="3200" dirty="0" err="1"/>
              <a:t>naknadu</a:t>
            </a:r>
            <a:r>
              <a:rPr lang="en-US" sz="3200" dirty="0"/>
              <a:t> </a:t>
            </a:r>
            <a:r>
              <a:rPr lang="en-US" sz="3200" dirty="0" err="1"/>
              <a:t>ili</a:t>
            </a:r>
            <a:r>
              <a:rPr lang="en-US" sz="3200" dirty="0"/>
              <a:t> </a:t>
            </a:r>
            <a:r>
              <a:rPr lang="en-US" sz="3200" dirty="0" err="1"/>
              <a:t>svotu</a:t>
            </a:r>
            <a:r>
              <a:rPr lang="en-US" sz="3200" dirty="0"/>
              <a:t> </a:t>
            </a:r>
            <a:r>
              <a:rPr lang="en-US" sz="3200" dirty="0" err="1"/>
              <a:t>određenu</a:t>
            </a:r>
            <a:r>
              <a:rPr lang="en-US" sz="3200" dirty="0"/>
              <a:t> </a:t>
            </a:r>
            <a:r>
              <a:rPr lang="en-US" sz="3200" dirty="0" err="1"/>
              <a:t>ugovorom</a:t>
            </a:r>
            <a:r>
              <a:rPr lang="en-US" sz="3200" dirty="0"/>
              <a:t> u </a:t>
            </a:r>
            <a:r>
              <a:rPr lang="en-US" sz="3200" dirty="0" err="1"/>
              <a:t>ugovorenom</a:t>
            </a:r>
            <a:r>
              <a:rPr lang="en-US" sz="3200" dirty="0"/>
              <a:t> </a:t>
            </a:r>
            <a:r>
              <a:rPr lang="en-US" sz="3200" dirty="0" err="1"/>
              <a:t>roku</a:t>
            </a:r>
            <a:r>
              <a:rPr lang="en-US" sz="3200" dirty="0"/>
              <a:t>, </a:t>
            </a:r>
            <a:r>
              <a:rPr lang="en-US" sz="3200" dirty="0" err="1"/>
              <a:t>koji</a:t>
            </a:r>
            <a:r>
              <a:rPr lang="en-US" sz="3200" dirty="0"/>
              <a:t> ne </a:t>
            </a:r>
            <a:r>
              <a:rPr lang="en-US" sz="3200" dirty="0" err="1"/>
              <a:t>može</a:t>
            </a:r>
            <a:r>
              <a:rPr lang="en-US" sz="3200" dirty="0"/>
              <a:t> </a:t>
            </a:r>
            <a:r>
              <a:rPr lang="en-US" sz="3200" dirty="0" err="1"/>
              <a:t>biti</a:t>
            </a:r>
            <a:r>
              <a:rPr lang="en-US" sz="3200" dirty="0"/>
              <a:t> </a:t>
            </a:r>
            <a:r>
              <a:rPr lang="en-US" sz="3200" dirty="0" err="1"/>
              <a:t>duži</a:t>
            </a:r>
            <a:r>
              <a:rPr lang="en-US" sz="3200" dirty="0"/>
              <a:t> od </a:t>
            </a:r>
            <a:r>
              <a:rPr lang="en-US" sz="3200" dirty="0" err="1"/>
              <a:t>četrnaest</a:t>
            </a:r>
            <a:r>
              <a:rPr lang="en-US" sz="3200" dirty="0"/>
              <a:t> dana, </a:t>
            </a:r>
            <a:r>
              <a:rPr lang="en-US" sz="3200" dirty="0" err="1"/>
              <a:t>računajući</a:t>
            </a:r>
            <a:r>
              <a:rPr lang="en-US" sz="3200" dirty="0"/>
              <a:t> od </a:t>
            </a:r>
            <a:r>
              <a:rPr lang="en-US" sz="3200" dirty="0" err="1"/>
              <a:t>kada</a:t>
            </a:r>
            <a:r>
              <a:rPr lang="en-US" sz="3200" dirty="0"/>
              <a:t> je </a:t>
            </a:r>
            <a:r>
              <a:rPr lang="en-US" sz="3200" dirty="0" err="1"/>
              <a:t>osiguravač</a:t>
            </a:r>
            <a:r>
              <a:rPr lang="en-US" sz="3200" dirty="0"/>
              <a:t> </a:t>
            </a:r>
            <a:r>
              <a:rPr lang="en-US" sz="3200" dirty="0" err="1"/>
              <a:t>dobio</a:t>
            </a:r>
            <a:r>
              <a:rPr lang="en-US" sz="3200" dirty="0"/>
              <a:t> </a:t>
            </a:r>
            <a:r>
              <a:rPr lang="en-US" sz="3200" dirty="0" err="1"/>
              <a:t>obaviještenje</a:t>
            </a:r>
            <a:r>
              <a:rPr lang="en-US" sz="3200" dirty="0"/>
              <a:t> da se </a:t>
            </a:r>
            <a:r>
              <a:rPr lang="en-US" sz="3200" dirty="0" err="1"/>
              <a:t>osigurani</a:t>
            </a:r>
            <a:r>
              <a:rPr lang="en-US" sz="3200" dirty="0"/>
              <a:t> </a:t>
            </a:r>
            <a:r>
              <a:rPr lang="en-US" sz="3200" dirty="0" err="1"/>
              <a:t>slučaj</a:t>
            </a:r>
            <a:r>
              <a:rPr lang="en-US" sz="3200" dirty="0"/>
              <a:t> </a:t>
            </a:r>
            <a:r>
              <a:rPr lang="en-US" sz="3200" dirty="0" err="1"/>
              <a:t>dogodio</a:t>
            </a:r>
            <a:r>
              <a:rPr lang="en-US" sz="3200" dirty="0"/>
              <a:t>, </a:t>
            </a:r>
            <a:r>
              <a:rPr lang="en-US" sz="3200" dirty="0" err="1"/>
              <a:t>dok</a:t>
            </a:r>
            <a:r>
              <a:rPr lang="en-US" sz="3200" dirty="0"/>
              <a:t> je </a:t>
            </a:r>
            <a:r>
              <a:rPr lang="en-US" sz="3200" dirty="0" err="1"/>
              <a:t>odredbom</a:t>
            </a:r>
            <a:r>
              <a:rPr lang="en-US" sz="3200" dirty="0"/>
              <a:t> </a:t>
            </a:r>
            <a:r>
              <a:rPr lang="en-US" sz="3200" dirty="0" err="1"/>
              <a:t>člana</a:t>
            </a:r>
            <a:r>
              <a:rPr lang="en-US" sz="3200" dirty="0"/>
              <a:t> 942. ZOO </a:t>
            </a:r>
            <a:r>
              <a:rPr lang="en-US" sz="3200" dirty="0" err="1"/>
              <a:t>propisano</a:t>
            </a:r>
            <a:r>
              <a:rPr lang="en-US" sz="3200" dirty="0"/>
              <a:t> da se </a:t>
            </a:r>
            <a:r>
              <a:rPr lang="en-US" sz="3200" dirty="0" err="1"/>
              <a:t>ugovorima</a:t>
            </a:r>
            <a:r>
              <a:rPr lang="en-US" sz="3200" dirty="0"/>
              <a:t> o </a:t>
            </a:r>
            <a:r>
              <a:rPr lang="en-US" sz="3200" dirty="0" err="1"/>
              <a:t>osiguranju</a:t>
            </a:r>
            <a:r>
              <a:rPr lang="en-US" sz="3200" dirty="0"/>
              <a:t> </a:t>
            </a:r>
            <a:r>
              <a:rPr lang="en-US" sz="3200" dirty="0" err="1"/>
              <a:t>lica</a:t>
            </a:r>
            <a:r>
              <a:rPr lang="en-US" sz="3200" dirty="0"/>
              <a:t> (</a:t>
            </a:r>
            <a:r>
              <a:rPr lang="en-US" sz="3200" dirty="0" err="1"/>
              <a:t>osiguranje</a:t>
            </a:r>
            <a:r>
              <a:rPr lang="en-US" sz="3200" dirty="0"/>
              <a:t> </a:t>
            </a:r>
            <a:r>
              <a:rPr lang="en-US" sz="3200" dirty="0" err="1"/>
              <a:t>života</a:t>
            </a:r>
            <a:r>
              <a:rPr lang="en-US" sz="3200" dirty="0"/>
              <a:t> i </a:t>
            </a:r>
            <a:r>
              <a:rPr lang="en-US" sz="3200" dirty="0" err="1"/>
              <a:t>osiguranje</a:t>
            </a:r>
            <a:r>
              <a:rPr lang="en-US" sz="3200" dirty="0"/>
              <a:t> od </a:t>
            </a:r>
            <a:r>
              <a:rPr lang="en-US" sz="3200" dirty="0" err="1"/>
              <a:t>nesrećnog</a:t>
            </a:r>
            <a:r>
              <a:rPr lang="en-US" sz="3200" dirty="0"/>
              <a:t> </a:t>
            </a:r>
            <a:r>
              <a:rPr lang="en-US" sz="3200" dirty="0" err="1"/>
              <a:t>slučaja</a:t>
            </a:r>
            <a:r>
              <a:rPr lang="en-US" sz="3200" dirty="0"/>
              <a:t>), </a:t>
            </a:r>
            <a:r>
              <a:rPr lang="en-US" sz="3200" dirty="0" err="1"/>
              <a:t>visina</a:t>
            </a:r>
            <a:r>
              <a:rPr lang="en-US" sz="3200" dirty="0"/>
              <a:t> </a:t>
            </a:r>
            <a:r>
              <a:rPr lang="en-US" sz="3200" dirty="0" err="1"/>
              <a:t>ugovorene</a:t>
            </a:r>
            <a:r>
              <a:rPr lang="en-US" sz="3200" dirty="0"/>
              <a:t> </a:t>
            </a:r>
            <a:r>
              <a:rPr lang="en-US" sz="3200" dirty="0" err="1"/>
              <a:t>sume</a:t>
            </a:r>
            <a:r>
              <a:rPr lang="en-US" sz="3200" dirty="0"/>
              <a:t> </a:t>
            </a:r>
            <a:r>
              <a:rPr lang="en-US" sz="3200" dirty="0" err="1"/>
              <a:t>koju</a:t>
            </a:r>
            <a:r>
              <a:rPr lang="en-US" sz="3200" dirty="0"/>
              <a:t> je </a:t>
            </a:r>
            <a:r>
              <a:rPr lang="en-US" sz="3200" dirty="0" err="1"/>
              <a:t>osiguravač</a:t>
            </a:r>
            <a:r>
              <a:rPr lang="en-US" sz="3200" dirty="0"/>
              <a:t> </a:t>
            </a:r>
            <a:r>
              <a:rPr lang="en-US" sz="3200" dirty="0" err="1"/>
              <a:t>dužan</a:t>
            </a:r>
            <a:r>
              <a:rPr lang="en-US" sz="3200" dirty="0"/>
              <a:t> </a:t>
            </a:r>
            <a:r>
              <a:rPr lang="en-US" sz="3200" dirty="0" err="1"/>
              <a:t>isplatiti</a:t>
            </a:r>
            <a:r>
              <a:rPr lang="en-US" sz="3200" dirty="0"/>
              <a:t> </a:t>
            </a:r>
            <a:r>
              <a:rPr lang="en-US" sz="3200" dirty="0" err="1"/>
              <a:t>kad</a:t>
            </a:r>
            <a:r>
              <a:rPr lang="en-US" sz="3200" dirty="0"/>
              <a:t> </a:t>
            </a:r>
            <a:r>
              <a:rPr lang="en-US" sz="3200" dirty="0" err="1"/>
              <a:t>nastupi</a:t>
            </a:r>
            <a:r>
              <a:rPr lang="en-US" sz="3200" dirty="0"/>
              <a:t> </a:t>
            </a:r>
            <a:r>
              <a:rPr lang="en-US" sz="3200" dirty="0" err="1"/>
              <a:t>osigurani</a:t>
            </a:r>
            <a:r>
              <a:rPr lang="en-US" sz="3200" dirty="0"/>
              <a:t> </a:t>
            </a:r>
            <a:r>
              <a:rPr lang="en-US" sz="3200" dirty="0" err="1"/>
              <a:t>slučaj</a:t>
            </a:r>
            <a:r>
              <a:rPr lang="en-US" sz="3200" dirty="0"/>
              <a:t>, </a:t>
            </a:r>
            <a:r>
              <a:rPr lang="en-US" sz="3200" dirty="0" err="1"/>
              <a:t>utvrđuje</a:t>
            </a:r>
            <a:r>
              <a:rPr lang="en-US" sz="3200" dirty="0"/>
              <a:t> u </a:t>
            </a:r>
            <a:r>
              <a:rPr lang="en-US" sz="3200" dirty="0" err="1"/>
              <a:t>polisi</a:t>
            </a:r>
            <a:r>
              <a:rPr lang="en-US" sz="3200" dirty="0"/>
              <a:t> </a:t>
            </a:r>
            <a:r>
              <a:rPr lang="en-US" sz="3200" dirty="0" err="1"/>
              <a:t>osiguranja</a:t>
            </a:r>
            <a:r>
              <a:rPr lang="en-US" sz="3200" dirty="0"/>
              <a:t> </a:t>
            </a:r>
            <a:r>
              <a:rPr lang="en-US" sz="3200" dirty="0" err="1"/>
              <a:t>prema</a:t>
            </a:r>
            <a:r>
              <a:rPr lang="en-US" sz="3200" dirty="0"/>
              <a:t> </a:t>
            </a:r>
            <a:r>
              <a:rPr lang="en-US" sz="3200" dirty="0" err="1"/>
              <a:t>sporazumu</a:t>
            </a:r>
            <a:r>
              <a:rPr lang="en-US" sz="3200" dirty="0"/>
              <a:t> </a:t>
            </a:r>
            <a:r>
              <a:rPr lang="en-US" sz="3200" dirty="0" err="1"/>
              <a:t>ugovornih</a:t>
            </a:r>
            <a:r>
              <a:rPr lang="en-US" sz="3200" dirty="0"/>
              <a:t> </a:t>
            </a:r>
            <a:r>
              <a:rPr lang="en-US" sz="3200" dirty="0" err="1"/>
              <a:t>strana</a:t>
            </a:r>
            <a:r>
              <a:rPr lang="en-US" sz="3200" dirty="0"/>
              <a:t>.</a:t>
            </a:r>
          </a:p>
          <a:p>
            <a:pPr algn="just"/>
            <a:r>
              <a:rPr lang="en-US" sz="3200" dirty="0"/>
              <a:t>S </a:t>
            </a:r>
            <a:r>
              <a:rPr lang="en-US" sz="3200" dirty="0" err="1"/>
              <a:t>obzirom</a:t>
            </a:r>
            <a:r>
              <a:rPr lang="en-US" sz="3200" dirty="0"/>
              <a:t> da je </a:t>
            </a:r>
            <a:r>
              <a:rPr lang="en-US" sz="3200" dirty="0" err="1"/>
              <a:t>tužitelju</a:t>
            </a:r>
            <a:r>
              <a:rPr lang="en-US" sz="3200" dirty="0"/>
              <a:t> u </a:t>
            </a:r>
            <a:r>
              <a:rPr lang="en-US" sz="3200" dirty="0" err="1"/>
              <a:t>skladu</a:t>
            </a:r>
            <a:r>
              <a:rPr lang="en-US" sz="3200" dirty="0"/>
              <a:t> sa </a:t>
            </a:r>
            <a:r>
              <a:rPr lang="en-US" sz="3200" dirty="0" err="1"/>
              <a:t>ugovorenom</a:t>
            </a:r>
            <a:r>
              <a:rPr lang="en-US" sz="3200" dirty="0"/>
              <a:t> </a:t>
            </a:r>
            <a:r>
              <a:rPr lang="en-US" sz="3200" dirty="0" err="1"/>
              <a:t>visinom</a:t>
            </a:r>
            <a:r>
              <a:rPr lang="en-US" sz="3200" dirty="0"/>
              <a:t> </a:t>
            </a:r>
            <a:r>
              <a:rPr lang="en-US" sz="3200" dirty="0" err="1"/>
              <a:t>sume</a:t>
            </a:r>
            <a:r>
              <a:rPr lang="en-US" sz="3200" dirty="0"/>
              <a:t> </a:t>
            </a:r>
            <a:r>
              <a:rPr lang="en-US" sz="3200" dirty="0" err="1"/>
              <a:t>osiguranja</a:t>
            </a:r>
            <a:r>
              <a:rPr lang="en-US" sz="3200" dirty="0"/>
              <a:t> (</a:t>
            </a:r>
            <a:r>
              <a:rPr lang="en-US" sz="3200" dirty="0" err="1"/>
              <a:t>invaliditet</a:t>
            </a:r>
            <a:r>
              <a:rPr lang="en-US" sz="3200" dirty="0"/>
              <a:t> 20.000,00 KM) i </a:t>
            </a:r>
            <a:r>
              <a:rPr lang="en-US" sz="3200" dirty="0" err="1"/>
              <a:t>stepen</a:t>
            </a:r>
            <a:r>
              <a:rPr lang="en-US" sz="3200" dirty="0"/>
              <a:t> </a:t>
            </a:r>
            <a:r>
              <a:rPr lang="en-US" sz="3200" dirty="0" err="1"/>
              <a:t>umanjenja</a:t>
            </a:r>
            <a:r>
              <a:rPr lang="en-US" sz="3200" dirty="0"/>
              <a:t> </a:t>
            </a:r>
            <a:r>
              <a:rPr lang="en-US" sz="3200" dirty="0" err="1"/>
              <a:t>radne</a:t>
            </a:r>
            <a:r>
              <a:rPr lang="en-US" sz="3200" dirty="0"/>
              <a:t> </a:t>
            </a:r>
            <a:r>
              <a:rPr lang="en-US" sz="3200" dirty="0" err="1"/>
              <a:t>sposobnosti</a:t>
            </a:r>
            <a:r>
              <a:rPr lang="en-US" sz="3200" dirty="0"/>
              <a:t> od 15% </a:t>
            </a:r>
            <a:r>
              <a:rPr lang="en-US" sz="3200" dirty="0" err="1"/>
              <a:t>isplatio</a:t>
            </a:r>
            <a:r>
              <a:rPr lang="en-US" sz="3200" dirty="0"/>
              <a:t> </a:t>
            </a:r>
            <a:r>
              <a:rPr lang="en-US" sz="3200" dirty="0" err="1"/>
              <a:t>iznos</a:t>
            </a:r>
            <a:r>
              <a:rPr lang="en-US" sz="3200" dirty="0"/>
              <a:t> od 3.000,00KM, </a:t>
            </a:r>
            <a:r>
              <a:rPr lang="en-US" sz="3200" dirty="0" err="1"/>
              <a:t>taj</a:t>
            </a:r>
            <a:r>
              <a:rPr lang="en-US" sz="3200" dirty="0"/>
              <a:t> </a:t>
            </a:r>
            <a:r>
              <a:rPr lang="en-US" sz="3200" dirty="0" err="1"/>
              <a:t>iznos</a:t>
            </a:r>
            <a:r>
              <a:rPr lang="en-US" sz="3200" dirty="0"/>
              <a:t> se </a:t>
            </a:r>
            <a:r>
              <a:rPr lang="en-US" sz="3200" dirty="0" err="1"/>
              <a:t>ima</a:t>
            </a:r>
            <a:r>
              <a:rPr lang="en-US" sz="3200" dirty="0"/>
              <a:t> </a:t>
            </a:r>
            <a:r>
              <a:rPr lang="en-US" sz="3200" dirty="0" err="1"/>
              <a:t>uračunati</a:t>
            </a:r>
            <a:r>
              <a:rPr lang="en-US" sz="3200" dirty="0"/>
              <a:t> </a:t>
            </a:r>
            <a:r>
              <a:rPr lang="en-US" sz="3200" dirty="0" err="1"/>
              <a:t>prilikom</a:t>
            </a:r>
            <a:r>
              <a:rPr lang="en-US" sz="3200" dirty="0"/>
              <a:t> </a:t>
            </a:r>
            <a:r>
              <a:rPr lang="en-US" sz="3200" dirty="0" err="1"/>
              <a:t>utvrđivanja</a:t>
            </a:r>
            <a:r>
              <a:rPr lang="en-US" sz="3200" dirty="0"/>
              <a:t> </a:t>
            </a:r>
            <a:r>
              <a:rPr lang="en-US" sz="3200" dirty="0" err="1"/>
              <a:t>visine</a:t>
            </a:r>
            <a:r>
              <a:rPr lang="en-US" sz="3200" dirty="0"/>
              <a:t> </a:t>
            </a:r>
            <a:r>
              <a:rPr lang="en-US" sz="3200" dirty="0" err="1"/>
              <a:t>štete</a:t>
            </a:r>
            <a:r>
              <a:rPr lang="en-US" sz="3200" dirty="0"/>
              <a:t> </a:t>
            </a:r>
            <a:r>
              <a:rPr lang="en-US" sz="3200" dirty="0" err="1"/>
              <a:t>po</a:t>
            </a:r>
            <a:r>
              <a:rPr lang="en-US" sz="3200" dirty="0"/>
              <a:t> </a:t>
            </a:r>
            <a:r>
              <a:rPr lang="en-US" sz="3200" dirty="0" err="1"/>
              <a:t>osnovu</a:t>
            </a:r>
            <a:r>
              <a:rPr lang="en-US" sz="3200" dirty="0"/>
              <a:t> </a:t>
            </a:r>
            <a:r>
              <a:rPr lang="en-US" sz="3200" dirty="0" err="1"/>
              <a:t>duševnih</a:t>
            </a:r>
            <a:r>
              <a:rPr lang="en-US" sz="3200" dirty="0"/>
              <a:t> </a:t>
            </a:r>
            <a:r>
              <a:rPr lang="en-US" sz="3200" dirty="0" err="1"/>
              <a:t>bolova</a:t>
            </a:r>
            <a:r>
              <a:rPr lang="en-US" sz="3200" dirty="0"/>
              <a:t> </a:t>
            </a:r>
            <a:r>
              <a:rPr lang="en-US" sz="3200" dirty="0" err="1"/>
              <a:t>zbog</a:t>
            </a:r>
            <a:r>
              <a:rPr lang="en-US" sz="3200" dirty="0"/>
              <a:t> </a:t>
            </a:r>
            <a:r>
              <a:rPr lang="en-US" sz="3200" dirty="0" err="1"/>
              <a:t>umanjenje</a:t>
            </a:r>
            <a:r>
              <a:rPr lang="en-US" sz="3200" dirty="0"/>
              <a:t> </a:t>
            </a:r>
            <a:r>
              <a:rPr lang="en-US" sz="3200" dirty="0" err="1"/>
              <a:t>životne</a:t>
            </a:r>
            <a:r>
              <a:rPr lang="en-US" sz="3200" dirty="0"/>
              <a:t> </a:t>
            </a:r>
            <a:r>
              <a:rPr lang="en-US" sz="3200" dirty="0" err="1"/>
              <a:t>aktivnosti</a:t>
            </a:r>
            <a:r>
              <a:rPr lang="en-US" sz="3200" dirty="0"/>
              <a:t>. </a:t>
            </a:r>
          </a:p>
          <a:p>
            <a:endParaRPr lang="en-US" dirty="0"/>
          </a:p>
        </p:txBody>
      </p:sp>
    </p:spTree>
    <p:extLst>
      <p:ext uri="{BB962C8B-B14F-4D97-AF65-F5344CB8AC3E}">
        <p14:creationId xmlns:p14="http://schemas.microsoft.com/office/powerpoint/2010/main" val="191977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1 -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a:bodyPr>
          <a:lstStyle/>
          <a:p>
            <a:r>
              <a:rPr lang="en-US" dirty="0" err="1"/>
              <a:t>Takođe</a:t>
            </a:r>
            <a:r>
              <a:rPr lang="en-US" dirty="0"/>
              <a:t>, je </a:t>
            </a:r>
            <a:r>
              <a:rPr lang="en-US" dirty="0" err="1"/>
              <a:t>sud</a:t>
            </a:r>
            <a:r>
              <a:rPr lang="en-US" dirty="0"/>
              <a:t> </a:t>
            </a:r>
            <a:r>
              <a:rPr lang="en-US" dirty="0" err="1"/>
              <a:t>utvrdio</a:t>
            </a:r>
            <a:r>
              <a:rPr lang="en-US" dirty="0"/>
              <a:t> i da se ne </a:t>
            </a:r>
            <a:r>
              <a:rPr lang="en-US" dirty="0" err="1"/>
              <a:t>može</a:t>
            </a:r>
            <a:r>
              <a:rPr lang="en-US" dirty="0"/>
              <a:t> </a:t>
            </a:r>
            <a:r>
              <a:rPr lang="en-US" dirty="0" err="1"/>
              <a:t>isplaćeni</a:t>
            </a:r>
            <a:r>
              <a:rPr lang="en-US" dirty="0"/>
              <a:t> </a:t>
            </a:r>
            <a:r>
              <a:rPr lang="en-US" dirty="0" err="1"/>
              <a:t>iznos</a:t>
            </a:r>
            <a:r>
              <a:rPr lang="en-US" dirty="0"/>
              <a:t> od --- KM </a:t>
            </a:r>
            <a:r>
              <a:rPr lang="en-US" dirty="0" err="1"/>
              <a:t>koji</a:t>
            </a:r>
            <a:r>
              <a:rPr lang="en-US" dirty="0"/>
              <a:t> je </a:t>
            </a:r>
            <a:r>
              <a:rPr lang="en-US" dirty="0" err="1"/>
              <a:t>tužitelju</a:t>
            </a:r>
            <a:r>
              <a:rPr lang="en-US" dirty="0"/>
              <a:t> </a:t>
            </a:r>
            <a:r>
              <a:rPr lang="en-US" dirty="0" err="1"/>
              <a:t>isplaćen</a:t>
            </a:r>
            <a:r>
              <a:rPr lang="en-US" dirty="0"/>
              <a:t> </a:t>
            </a:r>
            <a:r>
              <a:rPr lang="en-US" dirty="0" err="1"/>
              <a:t>iz</a:t>
            </a:r>
            <a:r>
              <a:rPr lang="en-US" dirty="0"/>
              <a:t> Fonda </a:t>
            </a:r>
            <a:r>
              <a:rPr lang="en-US" dirty="0" err="1"/>
              <a:t>solidarnosti</a:t>
            </a:r>
            <a:r>
              <a:rPr lang="en-US" dirty="0"/>
              <a:t> </a:t>
            </a:r>
            <a:r>
              <a:rPr lang="en-US" dirty="0" err="1"/>
              <a:t>računati</a:t>
            </a:r>
            <a:r>
              <a:rPr lang="en-US" dirty="0"/>
              <a:t> </a:t>
            </a:r>
            <a:r>
              <a:rPr lang="en-US" dirty="0" err="1"/>
              <a:t>kao</a:t>
            </a:r>
            <a:r>
              <a:rPr lang="en-US" dirty="0"/>
              <a:t> </a:t>
            </a:r>
            <a:r>
              <a:rPr lang="en-US" dirty="0" err="1"/>
              <a:t>dio</a:t>
            </a:r>
            <a:r>
              <a:rPr lang="en-US" dirty="0"/>
              <a:t> </a:t>
            </a:r>
            <a:r>
              <a:rPr lang="en-US" dirty="0" err="1"/>
              <a:t>isplaćene</a:t>
            </a:r>
            <a:r>
              <a:rPr lang="en-US" dirty="0"/>
              <a:t> </a:t>
            </a:r>
            <a:r>
              <a:rPr lang="en-US" dirty="0" err="1"/>
              <a:t>naknade</a:t>
            </a:r>
            <a:r>
              <a:rPr lang="en-US" dirty="0"/>
              <a:t> </a:t>
            </a:r>
            <a:r>
              <a:rPr lang="en-US" dirty="0" err="1"/>
              <a:t>štete</a:t>
            </a:r>
            <a:r>
              <a:rPr lang="en-US" dirty="0"/>
              <a:t>, </a:t>
            </a:r>
            <a:r>
              <a:rPr lang="en-US" dirty="0" err="1"/>
              <a:t>jer</a:t>
            </a:r>
            <a:r>
              <a:rPr lang="en-US" dirty="0"/>
              <a:t> </a:t>
            </a:r>
            <a:r>
              <a:rPr lang="en-US" dirty="0" err="1"/>
              <a:t>prema</a:t>
            </a:r>
            <a:r>
              <a:rPr lang="en-US" dirty="0"/>
              <a:t> </a:t>
            </a:r>
            <a:r>
              <a:rPr lang="en-US" dirty="0" err="1"/>
              <a:t>samom</a:t>
            </a:r>
            <a:r>
              <a:rPr lang="en-US" dirty="0"/>
              <a:t> </a:t>
            </a:r>
            <a:r>
              <a:rPr lang="en-US" dirty="0" err="1"/>
              <a:t>nazivu</a:t>
            </a:r>
            <a:r>
              <a:rPr lang="en-US" dirty="0"/>
              <a:t> Fonda </a:t>
            </a:r>
            <a:r>
              <a:rPr lang="en-US" dirty="0" err="1"/>
              <a:t>radi</a:t>
            </a:r>
            <a:r>
              <a:rPr lang="en-US" dirty="0"/>
              <a:t> se o </a:t>
            </a:r>
            <a:r>
              <a:rPr lang="en-US" dirty="0" err="1"/>
              <a:t>sredstvima</a:t>
            </a:r>
            <a:r>
              <a:rPr lang="en-US" dirty="0"/>
              <a:t> </a:t>
            </a:r>
            <a:r>
              <a:rPr lang="en-US" dirty="0" err="1"/>
              <a:t>solidarnosti</a:t>
            </a:r>
            <a:r>
              <a:rPr lang="en-US" dirty="0"/>
              <a:t>, a </a:t>
            </a:r>
            <a:r>
              <a:rPr lang="en-US" dirty="0" err="1"/>
              <a:t>tuženi</a:t>
            </a:r>
            <a:r>
              <a:rPr lang="en-US" dirty="0"/>
              <a:t> </a:t>
            </a:r>
            <a:r>
              <a:rPr lang="en-US" dirty="0" err="1"/>
              <a:t>nije</a:t>
            </a:r>
            <a:r>
              <a:rPr lang="en-US" dirty="0"/>
              <a:t> </a:t>
            </a:r>
            <a:r>
              <a:rPr lang="en-US" dirty="0" err="1"/>
              <a:t>dokazao</a:t>
            </a:r>
            <a:r>
              <a:rPr lang="en-US" dirty="0"/>
              <a:t> da je on </a:t>
            </a:r>
            <a:r>
              <a:rPr lang="en-US" dirty="0" err="1"/>
              <a:t>uplatio</a:t>
            </a:r>
            <a:r>
              <a:rPr lang="en-US" dirty="0"/>
              <a:t> </a:t>
            </a:r>
            <a:r>
              <a:rPr lang="en-US" dirty="0" err="1"/>
              <a:t>sredstva</a:t>
            </a:r>
            <a:r>
              <a:rPr lang="en-US" dirty="0"/>
              <a:t> u </a:t>
            </a:r>
            <a:r>
              <a:rPr lang="en-US" dirty="0" err="1"/>
              <a:t>taj</a:t>
            </a:r>
            <a:r>
              <a:rPr lang="en-US" dirty="0"/>
              <a:t> Fond </a:t>
            </a:r>
            <a:r>
              <a:rPr lang="en-US" dirty="0" err="1"/>
              <a:t>ili</a:t>
            </a:r>
            <a:r>
              <a:rPr lang="en-US" dirty="0"/>
              <a:t> to </a:t>
            </a:r>
            <a:r>
              <a:rPr lang="en-US" dirty="0" err="1"/>
              <a:t>izdvajaju</a:t>
            </a:r>
            <a:r>
              <a:rPr lang="en-US" dirty="0"/>
              <a:t> </a:t>
            </a:r>
            <a:r>
              <a:rPr lang="en-US" dirty="0" err="1"/>
              <a:t>sami</a:t>
            </a:r>
            <a:r>
              <a:rPr lang="en-US" dirty="0"/>
              <a:t> </a:t>
            </a:r>
            <a:r>
              <a:rPr lang="en-US" dirty="0" err="1"/>
              <a:t>radnici</a:t>
            </a:r>
            <a:r>
              <a:rPr lang="en-US" dirty="0"/>
              <a:t> </a:t>
            </a:r>
            <a:r>
              <a:rPr lang="en-US" dirty="0" err="1"/>
              <a:t>radi</a:t>
            </a:r>
            <a:r>
              <a:rPr lang="en-US" dirty="0"/>
              <a:t> </a:t>
            </a:r>
            <a:r>
              <a:rPr lang="en-US" dirty="0" err="1"/>
              <a:t>međusobne</a:t>
            </a:r>
            <a:r>
              <a:rPr lang="en-US" dirty="0"/>
              <a:t> </a:t>
            </a:r>
            <a:r>
              <a:rPr lang="en-US" dirty="0" err="1"/>
              <a:t>pomoći</a:t>
            </a:r>
            <a:r>
              <a:rPr lang="en-US" dirty="0"/>
              <a:t> i </a:t>
            </a:r>
            <a:r>
              <a:rPr lang="en-US" dirty="0" err="1"/>
              <a:t>solidarnosti</a:t>
            </a:r>
            <a:r>
              <a:rPr lang="en-US" dirty="0"/>
              <a:t>.</a:t>
            </a:r>
          </a:p>
          <a:p>
            <a:endParaRPr lang="en-US" dirty="0"/>
          </a:p>
          <a:p>
            <a:r>
              <a:rPr lang="en-US" b="1" dirty="0" err="1"/>
              <a:t>Presuda</a:t>
            </a:r>
            <a:r>
              <a:rPr lang="en-US" b="1" dirty="0"/>
              <a:t> </a:t>
            </a:r>
            <a:r>
              <a:rPr lang="en-US" b="1" dirty="0" err="1"/>
              <a:t>Okružnog</a:t>
            </a:r>
            <a:r>
              <a:rPr lang="en-US" b="1" dirty="0"/>
              <a:t> </a:t>
            </a:r>
            <a:r>
              <a:rPr lang="en-US" b="1" dirty="0" err="1"/>
              <a:t>suda</a:t>
            </a:r>
            <a:r>
              <a:rPr lang="en-US" b="1" dirty="0"/>
              <a:t> u </a:t>
            </a:r>
            <a:r>
              <a:rPr lang="en-US" b="1" dirty="0" err="1"/>
              <a:t>Banjaluci</a:t>
            </a:r>
            <a:r>
              <a:rPr lang="en-US" b="1" dirty="0"/>
              <a:t> </a:t>
            </a:r>
            <a:r>
              <a:rPr lang="en-US" b="1" dirty="0" err="1"/>
              <a:t>broj</a:t>
            </a:r>
            <a:r>
              <a:rPr lang="en-US" b="1" dirty="0"/>
              <a:t> 71 0 P 325715 21 </a:t>
            </a:r>
            <a:r>
              <a:rPr lang="en-US" b="1" dirty="0" err="1"/>
              <a:t>Gž</a:t>
            </a:r>
            <a:r>
              <a:rPr lang="en-US" b="1" dirty="0"/>
              <a:t> od 14.03.2023.godine</a:t>
            </a:r>
          </a:p>
          <a:p>
            <a:endParaRPr lang="en-US" dirty="0"/>
          </a:p>
          <a:p>
            <a:endParaRPr lang="en-US" dirty="0"/>
          </a:p>
        </p:txBody>
      </p:sp>
    </p:spTree>
    <p:extLst>
      <p:ext uri="{BB962C8B-B14F-4D97-AF65-F5344CB8AC3E}">
        <p14:creationId xmlns:p14="http://schemas.microsoft.com/office/powerpoint/2010/main" val="3633872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2.</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55000" lnSpcReduction="20000"/>
          </a:bodyPr>
          <a:lstStyle/>
          <a:p>
            <a:pPr algn="just"/>
            <a:r>
              <a:rPr lang="en-US" sz="3300" dirty="0"/>
              <a:t>U </a:t>
            </a:r>
            <a:r>
              <a:rPr lang="en-US" sz="3300" dirty="0" err="1"/>
              <a:t>parničnom</a:t>
            </a:r>
            <a:r>
              <a:rPr lang="en-US" sz="3300" dirty="0"/>
              <a:t> </a:t>
            </a:r>
            <a:r>
              <a:rPr lang="en-US" sz="3300" dirty="0" err="1"/>
              <a:t>postupku</a:t>
            </a:r>
            <a:r>
              <a:rPr lang="en-US" sz="3300" dirty="0"/>
              <a:t> je </a:t>
            </a:r>
            <a:r>
              <a:rPr lang="en-US" sz="3300" dirty="0" err="1"/>
              <a:t>utvrđeno</a:t>
            </a:r>
            <a:r>
              <a:rPr lang="en-US" sz="3300" dirty="0"/>
              <a:t> da je </a:t>
            </a:r>
            <a:r>
              <a:rPr lang="en-US" sz="3300" dirty="0" err="1"/>
              <a:t>tužiteljica</a:t>
            </a:r>
            <a:r>
              <a:rPr lang="en-US" sz="3300" dirty="0"/>
              <a:t> za </a:t>
            </a:r>
            <a:r>
              <a:rPr lang="en-US" sz="3300" dirty="0" err="1"/>
              <a:t>vrijeme</a:t>
            </a:r>
            <a:r>
              <a:rPr lang="en-US" sz="3300" dirty="0"/>
              <a:t> </a:t>
            </a:r>
            <a:r>
              <a:rPr lang="en-US" sz="3300" dirty="0" err="1"/>
              <a:t>rada</a:t>
            </a:r>
            <a:r>
              <a:rPr lang="en-US" sz="3300" dirty="0"/>
              <a:t>, </a:t>
            </a:r>
            <a:r>
              <a:rPr lang="en-US" sz="3300" dirty="0" err="1"/>
              <a:t>na</a:t>
            </a:r>
            <a:r>
              <a:rPr lang="en-US" sz="3300" dirty="0"/>
              <a:t> </a:t>
            </a:r>
            <a:r>
              <a:rPr lang="en-US" sz="3300" dirty="0" err="1"/>
              <a:t>radnom</a:t>
            </a:r>
            <a:r>
              <a:rPr lang="en-US" sz="3300" dirty="0"/>
              <a:t> </a:t>
            </a:r>
            <a:r>
              <a:rPr lang="en-US" sz="3300" dirty="0" err="1"/>
              <a:t>mjestu</a:t>
            </a:r>
            <a:r>
              <a:rPr lang="en-US" sz="3300" dirty="0"/>
              <a:t> u </a:t>
            </a:r>
            <a:r>
              <a:rPr lang="en-US" sz="3300" dirty="0" err="1"/>
              <a:t>vrijeme</a:t>
            </a:r>
            <a:r>
              <a:rPr lang="en-US" sz="3300" dirty="0"/>
              <a:t> </a:t>
            </a:r>
            <a:r>
              <a:rPr lang="en-US" sz="3300" dirty="0" err="1"/>
              <a:t>kada</a:t>
            </a:r>
            <a:r>
              <a:rPr lang="en-US" sz="3300" dirty="0"/>
              <a:t> je </a:t>
            </a:r>
            <a:r>
              <a:rPr lang="en-US" sz="3300" dirty="0" err="1"/>
              <a:t>dijelila</a:t>
            </a:r>
            <a:r>
              <a:rPr lang="en-US" sz="3300" dirty="0"/>
              <a:t> </a:t>
            </a:r>
            <a:r>
              <a:rPr lang="en-US" sz="3300" dirty="0" err="1"/>
              <a:t>poštu</a:t>
            </a:r>
            <a:r>
              <a:rPr lang="en-US" sz="3300" dirty="0"/>
              <a:t> </a:t>
            </a:r>
            <a:r>
              <a:rPr lang="en-US" sz="3300" dirty="0" err="1"/>
              <a:t>povrijedila</a:t>
            </a:r>
            <a:r>
              <a:rPr lang="en-US" sz="3300" dirty="0"/>
              <a:t> </a:t>
            </a:r>
            <a:r>
              <a:rPr lang="en-US" sz="3300" dirty="0" err="1"/>
              <a:t>nogu</a:t>
            </a:r>
            <a:r>
              <a:rPr lang="en-US" sz="3300" dirty="0"/>
              <a:t> i da je </a:t>
            </a:r>
            <a:r>
              <a:rPr lang="en-US" sz="3300" dirty="0" err="1"/>
              <a:t>uzrok</a:t>
            </a:r>
            <a:r>
              <a:rPr lang="en-US" sz="3300" dirty="0"/>
              <a:t> </a:t>
            </a:r>
            <a:r>
              <a:rPr lang="en-US" sz="3300" dirty="0" err="1"/>
              <a:t>povrede</a:t>
            </a:r>
            <a:r>
              <a:rPr lang="en-US" sz="3300" dirty="0"/>
              <a:t> </a:t>
            </a:r>
            <a:r>
              <a:rPr lang="en-US" sz="3300" dirty="0" err="1"/>
              <a:t>prag</a:t>
            </a:r>
            <a:r>
              <a:rPr lang="en-US" sz="3300" dirty="0"/>
              <a:t> </a:t>
            </a:r>
            <a:r>
              <a:rPr lang="en-US" sz="3300" dirty="0" err="1"/>
              <a:t>vrata</a:t>
            </a:r>
            <a:r>
              <a:rPr lang="en-US" sz="3300" dirty="0"/>
              <a:t> </a:t>
            </a:r>
            <a:r>
              <a:rPr lang="en-US" sz="3300" dirty="0" err="1"/>
              <a:t>koji</a:t>
            </a:r>
            <a:r>
              <a:rPr lang="en-US" sz="3300" dirty="0"/>
              <a:t> </a:t>
            </a:r>
            <a:r>
              <a:rPr lang="en-US" sz="3300" dirty="0" err="1"/>
              <a:t>nije</a:t>
            </a:r>
            <a:r>
              <a:rPr lang="en-US" sz="3300" dirty="0"/>
              <a:t> </a:t>
            </a:r>
            <a:r>
              <a:rPr lang="en-US" sz="3300" dirty="0" err="1"/>
              <a:t>fiksiran</a:t>
            </a:r>
            <a:r>
              <a:rPr lang="en-US" sz="3300" dirty="0"/>
              <a:t>, </a:t>
            </a:r>
            <a:r>
              <a:rPr lang="en-US" sz="3300" dirty="0" err="1"/>
              <a:t>te</a:t>
            </a:r>
            <a:r>
              <a:rPr lang="en-US" sz="3300" dirty="0"/>
              <a:t> je </a:t>
            </a:r>
            <a:r>
              <a:rPr lang="en-US" sz="3300" dirty="0" err="1"/>
              <a:t>povreda</a:t>
            </a:r>
            <a:r>
              <a:rPr lang="en-US" sz="3300" dirty="0"/>
              <a:t> </a:t>
            </a:r>
            <a:r>
              <a:rPr lang="en-US" sz="3300" dirty="0" err="1"/>
              <a:t>nastala</a:t>
            </a:r>
            <a:r>
              <a:rPr lang="en-US" sz="3300" dirty="0"/>
              <a:t> </a:t>
            </a:r>
            <a:r>
              <a:rPr lang="en-US" sz="3300" dirty="0" err="1"/>
              <a:t>na</a:t>
            </a:r>
            <a:r>
              <a:rPr lang="en-US" sz="3300" dirty="0"/>
              <a:t> </a:t>
            </a:r>
            <a:r>
              <a:rPr lang="en-US" sz="3300" dirty="0" err="1"/>
              <a:t>način</a:t>
            </a:r>
            <a:r>
              <a:rPr lang="en-US" sz="3300" dirty="0"/>
              <a:t> </a:t>
            </a:r>
            <a:r>
              <a:rPr lang="en-US" sz="3300" dirty="0" err="1"/>
              <a:t>što</a:t>
            </a:r>
            <a:r>
              <a:rPr lang="en-US" sz="3300" dirty="0"/>
              <a:t> je </a:t>
            </a:r>
            <a:r>
              <a:rPr lang="en-US" sz="3300" dirty="0" err="1"/>
              <a:t>tužiteljica</a:t>
            </a:r>
            <a:r>
              <a:rPr lang="en-US" sz="3300" dirty="0"/>
              <a:t> </a:t>
            </a:r>
            <a:r>
              <a:rPr lang="en-US" sz="3300" dirty="0" err="1"/>
              <a:t>stala</a:t>
            </a:r>
            <a:r>
              <a:rPr lang="en-US" sz="3300" dirty="0"/>
              <a:t> </a:t>
            </a:r>
            <a:r>
              <a:rPr lang="en-US" sz="3300" dirty="0" err="1"/>
              <a:t>nogom</a:t>
            </a:r>
            <a:r>
              <a:rPr lang="en-US" sz="3300" dirty="0"/>
              <a:t> </a:t>
            </a:r>
            <a:r>
              <a:rPr lang="en-US" sz="3300" dirty="0" err="1"/>
              <a:t>na</a:t>
            </a:r>
            <a:r>
              <a:rPr lang="en-US" sz="3300" dirty="0"/>
              <a:t> </a:t>
            </a:r>
            <a:r>
              <a:rPr lang="en-US" sz="3300" dirty="0" err="1"/>
              <a:t>prag</a:t>
            </a:r>
            <a:r>
              <a:rPr lang="en-US" sz="3300" dirty="0"/>
              <a:t> i </a:t>
            </a:r>
            <a:r>
              <a:rPr lang="en-US" sz="3300" dirty="0" err="1"/>
              <a:t>pala</a:t>
            </a:r>
            <a:r>
              <a:rPr lang="en-US" sz="3300" dirty="0"/>
              <a:t>. </a:t>
            </a:r>
            <a:r>
              <a:rPr lang="en-US" sz="3300" dirty="0" err="1"/>
              <a:t>Znači</a:t>
            </a:r>
            <a:r>
              <a:rPr lang="en-US" sz="3300" dirty="0"/>
              <a:t> </a:t>
            </a:r>
            <a:r>
              <a:rPr lang="en-US" sz="3300" dirty="0" err="1"/>
              <a:t>tužiteljica</a:t>
            </a:r>
            <a:r>
              <a:rPr lang="en-US" sz="3300" dirty="0"/>
              <a:t> je </a:t>
            </a:r>
            <a:r>
              <a:rPr lang="en-US" sz="3300" dirty="0" err="1"/>
              <a:t>bila</a:t>
            </a:r>
            <a:r>
              <a:rPr lang="en-US" sz="3300" dirty="0"/>
              <a:t> u </a:t>
            </a:r>
            <a:r>
              <a:rPr lang="en-US" sz="3300" dirty="0" err="1"/>
              <a:t>kancelariji</a:t>
            </a:r>
            <a:r>
              <a:rPr lang="en-US" sz="3300" dirty="0"/>
              <a:t> </a:t>
            </a:r>
            <a:r>
              <a:rPr lang="en-US" sz="3300" dirty="0" err="1"/>
              <a:t>zaposlenog</a:t>
            </a:r>
            <a:r>
              <a:rPr lang="en-US" sz="3300" dirty="0"/>
              <a:t> </a:t>
            </a:r>
            <a:r>
              <a:rPr lang="en-US" sz="3300" dirty="0" err="1"/>
              <a:t>donijela</a:t>
            </a:r>
            <a:r>
              <a:rPr lang="en-US" sz="3300" dirty="0"/>
              <a:t> mu </a:t>
            </a:r>
            <a:r>
              <a:rPr lang="en-US" sz="3300" dirty="0" err="1"/>
              <a:t>poštu</a:t>
            </a:r>
            <a:r>
              <a:rPr lang="en-US" sz="3300" dirty="0"/>
              <a:t> i </a:t>
            </a:r>
            <a:r>
              <a:rPr lang="en-US" sz="3300" dirty="0" err="1"/>
              <a:t>prilikom</a:t>
            </a:r>
            <a:r>
              <a:rPr lang="en-US" sz="3300" dirty="0"/>
              <a:t> </a:t>
            </a:r>
            <a:r>
              <a:rPr lang="en-US" sz="3300" dirty="0" err="1"/>
              <a:t>izlaska</a:t>
            </a:r>
            <a:r>
              <a:rPr lang="en-US" sz="3300" dirty="0"/>
              <a:t> je </a:t>
            </a:r>
            <a:r>
              <a:rPr lang="en-US" sz="3300" dirty="0" err="1"/>
              <a:t>nogom</a:t>
            </a:r>
            <a:r>
              <a:rPr lang="en-US" sz="3300" dirty="0"/>
              <a:t> </a:t>
            </a:r>
            <a:r>
              <a:rPr lang="en-US" sz="3300" dirty="0" err="1"/>
              <a:t>stala</a:t>
            </a:r>
            <a:r>
              <a:rPr lang="en-US" sz="3300" dirty="0"/>
              <a:t> </a:t>
            </a:r>
            <a:r>
              <a:rPr lang="en-US" sz="3300" dirty="0" err="1"/>
              <a:t>na</a:t>
            </a:r>
            <a:r>
              <a:rPr lang="en-US" sz="3300" dirty="0"/>
              <a:t> </a:t>
            </a:r>
            <a:r>
              <a:rPr lang="en-US" sz="3300" dirty="0" err="1"/>
              <a:t>prag</a:t>
            </a:r>
            <a:r>
              <a:rPr lang="en-US" sz="3300" dirty="0"/>
              <a:t> </a:t>
            </a:r>
            <a:r>
              <a:rPr lang="en-US" sz="3300" dirty="0" err="1"/>
              <a:t>koji</a:t>
            </a:r>
            <a:r>
              <a:rPr lang="en-US" sz="3300" dirty="0"/>
              <a:t> se </a:t>
            </a:r>
            <a:r>
              <a:rPr lang="en-US" sz="3300" dirty="0" err="1"/>
              <a:t>pomjerio</a:t>
            </a:r>
            <a:r>
              <a:rPr lang="en-US" sz="3300" dirty="0"/>
              <a:t> i </a:t>
            </a:r>
            <a:r>
              <a:rPr lang="en-US" sz="3300" dirty="0" err="1"/>
              <a:t>iskliznuo</a:t>
            </a:r>
            <a:r>
              <a:rPr lang="en-US" sz="3300" dirty="0"/>
              <a:t> </a:t>
            </a:r>
            <a:r>
              <a:rPr lang="en-US" sz="3300" dirty="0" err="1"/>
              <a:t>iz</a:t>
            </a:r>
            <a:r>
              <a:rPr lang="en-US" sz="3300" dirty="0"/>
              <a:t> </a:t>
            </a:r>
            <a:r>
              <a:rPr lang="en-US" sz="3300" dirty="0" err="1"/>
              <a:t>sjedište</a:t>
            </a:r>
            <a:r>
              <a:rPr lang="en-US" sz="3300" dirty="0"/>
              <a:t>, </a:t>
            </a:r>
            <a:r>
              <a:rPr lang="en-US" sz="3300" dirty="0" err="1"/>
              <a:t>pala</a:t>
            </a:r>
            <a:r>
              <a:rPr lang="en-US" sz="3300" dirty="0"/>
              <a:t> i </a:t>
            </a:r>
            <a:r>
              <a:rPr lang="en-US" sz="3300" dirty="0" err="1"/>
              <a:t>slomila</a:t>
            </a:r>
            <a:r>
              <a:rPr lang="en-US" sz="3300" dirty="0"/>
              <a:t> </a:t>
            </a:r>
            <a:r>
              <a:rPr lang="en-US" sz="3300" dirty="0" err="1"/>
              <a:t>nogu</a:t>
            </a:r>
            <a:r>
              <a:rPr lang="en-US" sz="3300" dirty="0"/>
              <a:t>.</a:t>
            </a:r>
          </a:p>
          <a:p>
            <a:pPr algn="just"/>
            <a:r>
              <a:rPr lang="en-US" sz="3300" dirty="0"/>
              <a:t>U </a:t>
            </a:r>
            <a:r>
              <a:rPr lang="en-US" sz="3300" dirty="0" err="1"/>
              <a:t>ovom</a:t>
            </a:r>
            <a:r>
              <a:rPr lang="en-US" sz="3300" dirty="0"/>
              <a:t> </a:t>
            </a:r>
            <a:r>
              <a:rPr lang="en-US" sz="3300" dirty="0" err="1"/>
              <a:t>postupku</a:t>
            </a:r>
            <a:r>
              <a:rPr lang="en-US" sz="3300" dirty="0"/>
              <a:t> je </a:t>
            </a:r>
            <a:r>
              <a:rPr lang="en-US" sz="3300" dirty="0" err="1"/>
              <a:t>takođe</a:t>
            </a:r>
            <a:r>
              <a:rPr lang="en-US" sz="3300" dirty="0"/>
              <a:t> </a:t>
            </a:r>
            <a:r>
              <a:rPr lang="en-US" sz="3300" dirty="0" err="1"/>
              <a:t>nesporno</a:t>
            </a:r>
            <a:r>
              <a:rPr lang="en-US" sz="3300" dirty="0"/>
              <a:t> </a:t>
            </a:r>
            <a:r>
              <a:rPr lang="en-US" sz="3300" dirty="0" err="1"/>
              <a:t>utvrđeno</a:t>
            </a:r>
            <a:r>
              <a:rPr lang="en-US" sz="3300" dirty="0"/>
              <a:t> da je u </a:t>
            </a:r>
            <a:r>
              <a:rPr lang="en-US" sz="3300" dirty="0" err="1"/>
              <a:t>vrijeme</a:t>
            </a:r>
            <a:r>
              <a:rPr lang="en-US" sz="3300" dirty="0"/>
              <a:t> </a:t>
            </a:r>
            <a:r>
              <a:rPr lang="en-US" sz="3300" dirty="0" err="1"/>
              <a:t>nastanka</a:t>
            </a:r>
            <a:r>
              <a:rPr lang="en-US" sz="3300" dirty="0"/>
              <a:t> </a:t>
            </a:r>
            <a:r>
              <a:rPr lang="en-US" sz="3300" dirty="0" err="1"/>
              <a:t>predmetnog</a:t>
            </a:r>
            <a:r>
              <a:rPr lang="en-US" sz="3300" dirty="0"/>
              <a:t> </a:t>
            </a:r>
            <a:r>
              <a:rPr lang="en-US" sz="3300" dirty="0" err="1"/>
              <a:t>štetnog</a:t>
            </a:r>
            <a:r>
              <a:rPr lang="en-US" sz="3300" dirty="0"/>
              <a:t> </a:t>
            </a:r>
            <a:r>
              <a:rPr lang="en-US" sz="3300" dirty="0" err="1"/>
              <a:t>događaja</a:t>
            </a:r>
            <a:r>
              <a:rPr lang="en-US" sz="3300" dirty="0"/>
              <a:t>, </a:t>
            </a:r>
            <a:r>
              <a:rPr lang="en-US" sz="3300" dirty="0" err="1"/>
              <a:t>tužiteljica</a:t>
            </a:r>
            <a:r>
              <a:rPr lang="en-US" sz="3300" dirty="0"/>
              <a:t> </a:t>
            </a:r>
            <a:r>
              <a:rPr lang="en-US" sz="3300" dirty="0" err="1"/>
              <a:t>kao</a:t>
            </a:r>
            <a:r>
              <a:rPr lang="en-US" sz="3300" dirty="0"/>
              <a:t> </a:t>
            </a:r>
            <a:r>
              <a:rPr lang="en-US" sz="3300" dirty="0" err="1"/>
              <a:t>radnik</a:t>
            </a:r>
            <a:r>
              <a:rPr lang="en-US" sz="3300" dirty="0"/>
              <a:t> </a:t>
            </a:r>
            <a:r>
              <a:rPr lang="en-US" sz="3300" dirty="0" err="1"/>
              <a:t>tuženog</a:t>
            </a:r>
            <a:r>
              <a:rPr lang="en-US" sz="3300" dirty="0"/>
              <a:t> </a:t>
            </a:r>
            <a:r>
              <a:rPr lang="en-US" sz="3300" dirty="0" err="1"/>
              <a:t>bila</a:t>
            </a:r>
            <a:r>
              <a:rPr lang="en-US" sz="3300" dirty="0"/>
              <a:t> </a:t>
            </a:r>
            <a:r>
              <a:rPr lang="en-US" sz="3300" dirty="0" err="1"/>
              <a:t>osigurana</a:t>
            </a:r>
            <a:r>
              <a:rPr lang="en-US" sz="3300" dirty="0"/>
              <a:t> </a:t>
            </a:r>
            <a:r>
              <a:rPr lang="en-US" sz="3300" dirty="0" err="1"/>
              <a:t>po</a:t>
            </a:r>
            <a:r>
              <a:rPr lang="en-US" sz="3300" dirty="0"/>
              <a:t> </a:t>
            </a:r>
            <a:r>
              <a:rPr lang="en-US" sz="3300" dirty="0" err="1"/>
              <a:t>osnovu</a:t>
            </a:r>
            <a:r>
              <a:rPr lang="en-US" sz="3300" dirty="0"/>
              <a:t> </a:t>
            </a:r>
            <a:r>
              <a:rPr lang="en-US" sz="3300" dirty="0" err="1"/>
              <a:t>nesreće</a:t>
            </a:r>
            <a:r>
              <a:rPr lang="en-US" sz="3300" dirty="0"/>
              <a:t> </a:t>
            </a:r>
            <a:r>
              <a:rPr lang="en-US" sz="3300" dirty="0" err="1"/>
              <a:t>na</a:t>
            </a:r>
            <a:r>
              <a:rPr lang="en-US" sz="3300" dirty="0"/>
              <a:t> </a:t>
            </a:r>
            <a:r>
              <a:rPr lang="en-US" sz="3300" dirty="0" err="1"/>
              <a:t>poslu</a:t>
            </a:r>
            <a:r>
              <a:rPr lang="en-US" sz="3300" dirty="0"/>
              <a:t> </a:t>
            </a:r>
            <a:r>
              <a:rPr lang="en-US" sz="3300" dirty="0" err="1"/>
              <a:t>kod</a:t>
            </a:r>
            <a:r>
              <a:rPr lang="en-US" sz="3300" dirty="0"/>
              <a:t> </a:t>
            </a:r>
            <a:r>
              <a:rPr lang="en-US" sz="3300" dirty="0" err="1"/>
              <a:t>osiguravajuće</a:t>
            </a:r>
            <a:r>
              <a:rPr lang="en-US" sz="3300" dirty="0"/>
              <a:t> </a:t>
            </a:r>
            <a:r>
              <a:rPr lang="en-US" sz="3300" dirty="0" err="1"/>
              <a:t>kuće</a:t>
            </a:r>
            <a:r>
              <a:rPr lang="en-US" sz="3300" dirty="0"/>
              <a:t> i </a:t>
            </a:r>
            <a:r>
              <a:rPr lang="en-US" sz="3300" dirty="0" err="1"/>
              <a:t>ovaj</a:t>
            </a:r>
            <a:r>
              <a:rPr lang="en-US" sz="3300" dirty="0"/>
              <a:t> </a:t>
            </a:r>
            <a:r>
              <a:rPr lang="en-US" sz="3300" dirty="0" err="1"/>
              <a:t>osiguravač</a:t>
            </a:r>
            <a:r>
              <a:rPr lang="en-US" sz="3300" dirty="0"/>
              <a:t> je </a:t>
            </a:r>
            <a:r>
              <a:rPr lang="en-US" sz="3300" dirty="0" err="1"/>
              <a:t>na</a:t>
            </a:r>
            <a:r>
              <a:rPr lang="en-US" sz="3300" dirty="0"/>
              <a:t> </a:t>
            </a:r>
            <a:r>
              <a:rPr lang="en-US" sz="3300" dirty="0" err="1"/>
              <a:t>ime</a:t>
            </a:r>
            <a:r>
              <a:rPr lang="en-US" sz="3300" dirty="0"/>
              <a:t> </a:t>
            </a:r>
            <a:r>
              <a:rPr lang="en-US" sz="3300" dirty="0" err="1"/>
              <a:t>invalidnosti</a:t>
            </a:r>
            <a:r>
              <a:rPr lang="en-US" sz="3300" dirty="0"/>
              <a:t> </a:t>
            </a:r>
            <a:r>
              <a:rPr lang="en-US" sz="3300" dirty="0" err="1"/>
              <a:t>isplatio</a:t>
            </a:r>
            <a:r>
              <a:rPr lang="en-US" sz="3300" dirty="0"/>
              <a:t> </a:t>
            </a:r>
            <a:r>
              <a:rPr lang="en-US" sz="3300" dirty="0" err="1"/>
              <a:t>osiguranu</a:t>
            </a:r>
            <a:r>
              <a:rPr lang="en-US" sz="3300" dirty="0"/>
              <a:t> </a:t>
            </a:r>
            <a:r>
              <a:rPr lang="en-US" sz="3300" dirty="0" err="1"/>
              <a:t>sumu</a:t>
            </a:r>
            <a:r>
              <a:rPr lang="en-US" sz="3300" dirty="0"/>
              <a:t>. </a:t>
            </a:r>
            <a:r>
              <a:rPr lang="en-US" sz="3300" dirty="0" err="1"/>
              <a:t>Takođe</a:t>
            </a:r>
            <a:r>
              <a:rPr lang="en-US" sz="3300" dirty="0"/>
              <a:t> je i </a:t>
            </a:r>
            <a:r>
              <a:rPr lang="en-US" sz="3300" dirty="0" err="1"/>
              <a:t>na</a:t>
            </a:r>
            <a:r>
              <a:rPr lang="en-US" sz="3300" dirty="0"/>
              <a:t> </a:t>
            </a:r>
            <a:r>
              <a:rPr lang="en-US" sz="3300" dirty="0" err="1"/>
              <a:t>ime</a:t>
            </a:r>
            <a:r>
              <a:rPr lang="en-US" sz="3300" dirty="0"/>
              <a:t> </a:t>
            </a:r>
            <a:r>
              <a:rPr lang="en-US" sz="3300" dirty="0" err="1"/>
              <a:t>jednokratne</a:t>
            </a:r>
            <a:r>
              <a:rPr lang="en-US" sz="3300" dirty="0"/>
              <a:t> </a:t>
            </a:r>
            <a:r>
              <a:rPr lang="en-US" sz="3300" dirty="0" err="1"/>
              <a:t>novčane</a:t>
            </a:r>
            <a:r>
              <a:rPr lang="en-US" sz="3300" dirty="0"/>
              <a:t> </a:t>
            </a:r>
            <a:r>
              <a:rPr lang="en-US" sz="3300" dirty="0" err="1"/>
              <a:t>pomoći</a:t>
            </a:r>
            <a:r>
              <a:rPr lang="en-US" sz="3300" dirty="0"/>
              <a:t> </a:t>
            </a:r>
            <a:r>
              <a:rPr lang="en-US" sz="3300" dirty="0" err="1"/>
              <a:t>isplatio</a:t>
            </a:r>
            <a:r>
              <a:rPr lang="en-US" sz="3300" dirty="0"/>
              <a:t> </a:t>
            </a:r>
            <a:r>
              <a:rPr lang="en-US" sz="3300" dirty="0" err="1"/>
              <a:t>određeni</a:t>
            </a:r>
            <a:r>
              <a:rPr lang="en-US" sz="3300" dirty="0"/>
              <a:t> </a:t>
            </a:r>
            <a:r>
              <a:rPr lang="en-US" sz="3300" dirty="0" err="1"/>
              <a:t>iznos</a:t>
            </a:r>
            <a:r>
              <a:rPr lang="en-US" sz="3300" dirty="0"/>
              <a:t>.</a:t>
            </a:r>
          </a:p>
          <a:p>
            <a:pPr algn="just"/>
            <a:r>
              <a:rPr lang="en-US" sz="3300" dirty="0"/>
              <a:t>U </a:t>
            </a:r>
            <a:r>
              <a:rPr lang="en-US" sz="3300" dirty="0" err="1"/>
              <a:t>postupku</a:t>
            </a:r>
            <a:r>
              <a:rPr lang="en-US" sz="3300" dirty="0"/>
              <a:t> je </a:t>
            </a:r>
            <a:r>
              <a:rPr lang="en-US" sz="3300" dirty="0" err="1"/>
              <a:t>utvđeno</a:t>
            </a:r>
            <a:r>
              <a:rPr lang="en-US" sz="3300" dirty="0"/>
              <a:t> da je </a:t>
            </a:r>
            <a:r>
              <a:rPr lang="en-US" sz="3300" dirty="0" err="1"/>
              <a:t>povodom</a:t>
            </a:r>
            <a:r>
              <a:rPr lang="en-US" sz="3300" dirty="0"/>
              <a:t> ovog </a:t>
            </a:r>
            <a:r>
              <a:rPr lang="en-US" sz="3300" dirty="0" err="1"/>
              <a:t>štetnog</a:t>
            </a:r>
            <a:r>
              <a:rPr lang="en-US" sz="3300" dirty="0"/>
              <a:t> </a:t>
            </a:r>
            <a:r>
              <a:rPr lang="en-US" sz="3300" dirty="0" err="1"/>
              <a:t>događaja</a:t>
            </a:r>
            <a:r>
              <a:rPr lang="en-US" sz="3300" dirty="0"/>
              <a:t> </a:t>
            </a:r>
            <a:r>
              <a:rPr lang="en-US" sz="3300" dirty="0" err="1"/>
              <a:t>sačinjen</a:t>
            </a:r>
            <a:r>
              <a:rPr lang="en-US" sz="3300" dirty="0"/>
              <a:t> </a:t>
            </a:r>
            <a:r>
              <a:rPr lang="en-US" sz="3300" dirty="0" err="1"/>
              <a:t>izvještaj</a:t>
            </a:r>
            <a:r>
              <a:rPr lang="en-US" sz="3300" dirty="0"/>
              <a:t> o </a:t>
            </a:r>
            <a:r>
              <a:rPr lang="en-US" sz="3300" dirty="0" err="1"/>
              <a:t>povredi</a:t>
            </a:r>
            <a:r>
              <a:rPr lang="en-US" sz="3300" dirty="0"/>
              <a:t> </a:t>
            </a:r>
            <a:r>
              <a:rPr lang="en-US" sz="3300" dirty="0" err="1"/>
              <a:t>na</a:t>
            </a:r>
            <a:r>
              <a:rPr lang="en-US" sz="3300" dirty="0"/>
              <a:t> </a:t>
            </a:r>
            <a:r>
              <a:rPr lang="en-US" sz="3300" dirty="0" err="1"/>
              <a:t>radu</a:t>
            </a:r>
            <a:r>
              <a:rPr lang="en-US" sz="3300" dirty="0"/>
              <a:t>, </a:t>
            </a:r>
            <a:r>
              <a:rPr lang="en-US" sz="3300" dirty="0" err="1"/>
              <a:t>te</a:t>
            </a:r>
            <a:r>
              <a:rPr lang="en-US" sz="3300" dirty="0"/>
              <a:t> je </a:t>
            </a:r>
            <a:r>
              <a:rPr lang="en-US" sz="3300" dirty="0" err="1"/>
              <a:t>tužiteljica</a:t>
            </a:r>
            <a:r>
              <a:rPr lang="en-US" sz="3300" dirty="0"/>
              <a:t> </a:t>
            </a:r>
            <a:r>
              <a:rPr lang="en-US" sz="3300" dirty="0" err="1"/>
              <a:t>dala</a:t>
            </a:r>
            <a:r>
              <a:rPr lang="en-US" sz="3300" dirty="0"/>
              <a:t> </a:t>
            </a:r>
            <a:r>
              <a:rPr lang="en-US" sz="3300" dirty="0" err="1"/>
              <a:t>iskaz</a:t>
            </a:r>
            <a:r>
              <a:rPr lang="en-US" sz="3300" dirty="0"/>
              <a:t>, </a:t>
            </a:r>
            <a:r>
              <a:rPr lang="en-US" sz="3300" dirty="0" err="1"/>
              <a:t>odnosno</a:t>
            </a:r>
            <a:r>
              <a:rPr lang="en-US" sz="3300" dirty="0"/>
              <a:t> </a:t>
            </a:r>
            <a:r>
              <a:rPr lang="en-US" sz="3300" dirty="0" err="1"/>
              <a:t>navodi</a:t>
            </a:r>
            <a:r>
              <a:rPr lang="en-US" sz="3300" dirty="0"/>
              <a:t> </a:t>
            </a:r>
            <a:r>
              <a:rPr lang="en-US" sz="3300" dirty="0" err="1"/>
              <a:t>rukovodioca</a:t>
            </a:r>
            <a:r>
              <a:rPr lang="en-US" sz="3300" dirty="0"/>
              <a:t> da mu </a:t>
            </a:r>
            <a:r>
              <a:rPr lang="en-US" sz="3300" dirty="0" err="1"/>
              <a:t>nije</a:t>
            </a:r>
            <a:r>
              <a:rPr lang="en-US" sz="3300" dirty="0"/>
              <a:t> </a:t>
            </a:r>
            <a:r>
              <a:rPr lang="en-US" sz="3300" dirty="0" err="1"/>
              <a:t>bilo</a:t>
            </a:r>
            <a:r>
              <a:rPr lang="en-US" sz="3300" dirty="0"/>
              <a:t> </a:t>
            </a:r>
            <a:r>
              <a:rPr lang="en-US" sz="3300" dirty="0" err="1"/>
              <a:t>poznato</a:t>
            </a:r>
            <a:r>
              <a:rPr lang="en-US" sz="3300" dirty="0"/>
              <a:t> da </a:t>
            </a:r>
            <a:r>
              <a:rPr lang="en-US" sz="3300" dirty="0" err="1"/>
              <a:t>prag</a:t>
            </a:r>
            <a:r>
              <a:rPr lang="en-US" sz="3300" dirty="0"/>
              <a:t> </a:t>
            </a:r>
            <a:r>
              <a:rPr lang="en-US" sz="3300" dirty="0" err="1"/>
              <a:t>nije</a:t>
            </a:r>
            <a:r>
              <a:rPr lang="en-US" sz="3300" dirty="0"/>
              <a:t> bio </a:t>
            </a:r>
            <a:r>
              <a:rPr lang="en-US" sz="3300" dirty="0" err="1"/>
              <a:t>fiksiran</a:t>
            </a:r>
            <a:r>
              <a:rPr lang="en-US" sz="3300" dirty="0"/>
              <a:t> </a:t>
            </a:r>
            <a:r>
              <a:rPr lang="en-US" sz="3300" dirty="0" err="1"/>
              <a:t>nema</a:t>
            </a:r>
            <a:r>
              <a:rPr lang="en-US" sz="3300" dirty="0"/>
              <a:t> </a:t>
            </a:r>
            <a:r>
              <a:rPr lang="en-US" sz="3300" dirty="0" err="1"/>
              <a:t>uticaja</a:t>
            </a:r>
            <a:r>
              <a:rPr lang="en-US" sz="3300" dirty="0"/>
              <a:t> </a:t>
            </a:r>
            <a:r>
              <a:rPr lang="en-US" sz="3300" dirty="0" err="1"/>
              <a:t>na</a:t>
            </a:r>
            <a:r>
              <a:rPr lang="en-US" sz="3300" dirty="0"/>
              <a:t> </a:t>
            </a:r>
            <a:r>
              <a:rPr lang="en-US" sz="3300" dirty="0" err="1"/>
              <a:t>utvrđenje</a:t>
            </a:r>
            <a:r>
              <a:rPr lang="en-US" sz="3300" dirty="0"/>
              <a:t> </a:t>
            </a:r>
            <a:r>
              <a:rPr lang="en-US" sz="3300" dirty="0" err="1"/>
              <a:t>na</a:t>
            </a:r>
            <a:r>
              <a:rPr lang="en-US" sz="3300" dirty="0"/>
              <a:t> </a:t>
            </a:r>
            <a:r>
              <a:rPr lang="en-US" sz="3300" dirty="0" err="1"/>
              <a:t>kojem</a:t>
            </a:r>
            <a:r>
              <a:rPr lang="en-US" sz="3300" dirty="0"/>
              <a:t> se </a:t>
            </a:r>
            <a:r>
              <a:rPr lang="en-US" sz="3300" dirty="0" err="1"/>
              <a:t>temelji</a:t>
            </a:r>
            <a:r>
              <a:rPr lang="en-US" sz="3300" dirty="0"/>
              <a:t> </a:t>
            </a:r>
            <a:r>
              <a:rPr lang="en-US" sz="3300" dirty="0" err="1"/>
              <a:t>odgovornost</a:t>
            </a:r>
            <a:r>
              <a:rPr lang="en-US" sz="3300" dirty="0"/>
              <a:t> </a:t>
            </a:r>
            <a:r>
              <a:rPr lang="en-US" sz="3300" dirty="0" err="1"/>
              <a:t>tuženog</a:t>
            </a:r>
            <a:r>
              <a:rPr lang="en-US" sz="3300" dirty="0"/>
              <a:t> za </a:t>
            </a:r>
            <a:r>
              <a:rPr lang="en-US" sz="3300" dirty="0" err="1"/>
              <a:t>naknadu</a:t>
            </a:r>
            <a:r>
              <a:rPr lang="en-US" sz="3300" dirty="0"/>
              <a:t> </a:t>
            </a:r>
            <a:r>
              <a:rPr lang="en-US" sz="3300" dirty="0" err="1"/>
              <a:t>predmetne</a:t>
            </a:r>
            <a:r>
              <a:rPr lang="en-US" sz="3300" dirty="0"/>
              <a:t> </a:t>
            </a:r>
            <a:r>
              <a:rPr lang="en-US" sz="3300" dirty="0" err="1"/>
              <a:t>štete</a:t>
            </a:r>
            <a:r>
              <a:rPr lang="en-US" sz="3300" dirty="0"/>
              <a:t>.</a:t>
            </a:r>
          </a:p>
          <a:p>
            <a:pPr algn="just"/>
            <a:r>
              <a:rPr lang="en-US" sz="3300" dirty="0" err="1"/>
              <a:t>Prag</a:t>
            </a:r>
            <a:r>
              <a:rPr lang="en-US" sz="3300" dirty="0"/>
              <a:t> </a:t>
            </a:r>
            <a:r>
              <a:rPr lang="en-US" sz="3300" dirty="0" err="1"/>
              <a:t>koji</a:t>
            </a:r>
            <a:r>
              <a:rPr lang="en-US" sz="3300" dirty="0"/>
              <a:t> se </a:t>
            </a:r>
            <a:r>
              <a:rPr lang="en-US" sz="3300" dirty="0" err="1"/>
              <a:t>pomjeri</a:t>
            </a:r>
            <a:r>
              <a:rPr lang="en-US" sz="3300" dirty="0"/>
              <a:t> </a:t>
            </a:r>
            <a:r>
              <a:rPr lang="en-US" sz="3300" dirty="0" err="1"/>
              <a:t>tako</a:t>
            </a:r>
            <a:r>
              <a:rPr lang="en-US" sz="3300" dirty="0"/>
              <a:t> </a:t>
            </a:r>
            <a:r>
              <a:rPr lang="en-US" sz="3300" dirty="0" err="1"/>
              <a:t>što</a:t>
            </a:r>
            <a:r>
              <a:rPr lang="en-US" sz="3300" dirty="0"/>
              <a:t> je </a:t>
            </a:r>
            <a:r>
              <a:rPr lang="en-US" sz="3300" dirty="0" err="1"/>
              <a:t>tužiteljica</a:t>
            </a:r>
            <a:r>
              <a:rPr lang="en-US" sz="3300" dirty="0"/>
              <a:t> </a:t>
            </a:r>
            <a:r>
              <a:rPr lang="en-US" sz="3300" dirty="0" err="1"/>
              <a:t>stala</a:t>
            </a:r>
            <a:r>
              <a:rPr lang="en-US" sz="3300" dirty="0"/>
              <a:t> </a:t>
            </a:r>
            <a:r>
              <a:rPr lang="en-US" sz="3300" dirty="0" err="1"/>
              <a:t>na</a:t>
            </a:r>
            <a:r>
              <a:rPr lang="en-US" sz="3300" dirty="0"/>
              <a:t> </a:t>
            </a:r>
            <a:r>
              <a:rPr lang="en-US" sz="3300" dirty="0" err="1"/>
              <a:t>taj</a:t>
            </a:r>
            <a:r>
              <a:rPr lang="en-US" sz="3300" dirty="0"/>
              <a:t> </a:t>
            </a:r>
            <a:r>
              <a:rPr lang="en-US" sz="3300" dirty="0" err="1"/>
              <a:t>prag</a:t>
            </a:r>
            <a:r>
              <a:rPr lang="en-US" sz="3300" dirty="0"/>
              <a:t>, je </a:t>
            </a:r>
            <a:r>
              <a:rPr lang="en-US" sz="3300" dirty="0" err="1"/>
              <a:t>prag</a:t>
            </a:r>
            <a:r>
              <a:rPr lang="en-US" sz="3300" dirty="0"/>
              <a:t> </a:t>
            </a:r>
            <a:r>
              <a:rPr lang="en-US" sz="3300" dirty="0" err="1"/>
              <a:t>koji</a:t>
            </a:r>
            <a:r>
              <a:rPr lang="en-US" sz="3300" dirty="0"/>
              <a:t> </a:t>
            </a:r>
            <a:r>
              <a:rPr lang="en-US" sz="3300" dirty="0" err="1"/>
              <a:t>nije</a:t>
            </a:r>
            <a:r>
              <a:rPr lang="en-US" sz="3300" dirty="0"/>
              <a:t> </a:t>
            </a:r>
            <a:r>
              <a:rPr lang="en-US" sz="3300" dirty="0" err="1"/>
              <a:t>fiksiran</a:t>
            </a:r>
            <a:r>
              <a:rPr lang="en-US" sz="3300" dirty="0"/>
              <a:t> i </a:t>
            </a:r>
            <a:r>
              <a:rPr lang="en-US" sz="3300" dirty="0" err="1"/>
              <a:t>predstavlja</a:t>
            </a:r>
            <a:r>
              <a:rPr lang="en-US" sz="3300" dirty="0"/>
              <a:t> </a:t>
            </a:r>
            <a:r>
              <a:rPr lang="en-US" sz="3300" dirty="0" err="1"/>
              <a:t>opasnu</a:t>
            </a:r>
            <a:r>
              <a:rPr lang="en-US" sz="3300" dirty="0"/>
              <a:t> </a:t>
            </a:r>
            <a:r>
              <a:rPr lang="en-US" sz="3300" dirty="0" err="1"/>
              <a:t>stvar</a:t>
            </a:r>
            <a:r>
              <a:rPr lang="en-US" sz="3300" dirty="0"/>
              <a:t>. Za </a:t>
            </a:r>
            <a:r>
              <a:rPr lang="en-US" sz="3300" dirty="0" err="1"/>
              <a:t>štetu</a:t>
            </a:r>
            <a:r>
              <a:rPr lang="en-US" sz="3300" dirty="0"/>
              <a:t> </a:t>
            </a:r>
            <a:r>
              <a:rPr lang="en-US" sz="3300" dirty="0" err="1"/>
              <a:t>izazvanu</a:t>
            </a:r>
            <a:r>
              <a:rPr lang="en-US" sz="3300" dirty="0"/>
              <a:t> </a:t>
            </a:r>
            <a:r>
              <a:rPr lang="en-US" sz="3300" dirty="0" err="1"/>
              <a:t>opasnom</a:t>
            </a:r>
            <a:r>
              <a:rPr lang="en-US" sz="3300" dirty="0"/>
              <a:t> </a:t>
            </a:r>
            <a:r>
              <a:rPr lang="en-US" sz="3300" dirty="0" err="1"/>
              <a:t>stvari</a:t>
            </a:r>
            <a:r>
              <a:rPr lang="en-US" sz="3300" dirty="0"/>
              <a:t>, </a:t>
            </a:r>
            <a:r>
              <a:rPr lang="en-US" sz="3300" dirty="0" err="1"/>
              <a:t>odgovornost</a:t>
            </a:r>
            <a:r>
              <a:rPr lang="en-US" sz="3300" dirty="0"/>
              <a:t> se ne </a:t>
            </a:r>
            <a:r>
              <a:rPr lang="en-US" sz="3300" dirty="0" err="1"/>
              <a:t>zasniva</a:t>
            </a:r>
            <a:r>
              <a:rPr lang="en-US" sz="3300" dirty="0"/>
              <a:t> </a:t>
            </a:r>
            <a:r>
              <a:rPr lang="en-US" sz="3300" dirty="0" err="1"/>
              <a:t>na</a:t>
            </a:r>
            <a:r>
              <a:rPr lang="en-US" sz="3300" dirty="0"/>
              <a:t> </a:t>
            </a:r>
            <a:r>
              <a:rPr lang="en-US" sz="3300" dirty="0" err="1"/>
              <a:t>krivici</a:t>
            </a:r>
            <a:r>
              <a:rPr lang="en-US" sz="3300" dirty="0"/>
              <a:t>, </a:t>
            </a:r>
            <a:r>
              <a:rPr lang="en-US" sz="3300" dirty="0" err="1"/>
              <a:t>već</a:t>
            </a:r>
            <a:r>
              <a:rPr lang="en-US" sz="3300" dirty="0"/>
              <a:t> </a:t>
            </a:r>
            <a:r>
              <a:rPr lang="en-US" sz="3300" dirty="0" err="1"/>
              <a:t>na</a:t>
            </a:r>
            <a:r>
              <a:rPr lang="en-US" sz="3300" dirty="0"/>
              <a:t> </a:t>
            </a:r>
            <a:r>
              <a:rPr lang="en-US" sz="3300" dirty="0" err="1"/>
              <a:t>stvorenom</a:t>
            </a:r>
            <a:r>
              <a:rPr lang="en-US" sz="3300" dirty="0"/>
              <a:t> </a:t>
            </a:r>
            <a:r>
              <a:rPr lang="en-US" sz="3300" dirty="0" err="1"/>
              <a:t>riziku</a:t>
            </a:r>
            <a:r>
              <a:rPr lang="en-US" sz="3300" dirty="0"/>
              <a:t>. </a:t>
            </a:r>
            <a:r>
              <a:rPr lang="en-US" sz="3300" dirty="0" err="1"/>
              <a:t>Stoga</a:t>
            </a:r>
            <a:r>
              <a:rPr lang="en-US" sz="3300" dirty="0"/>
              <a:t>, da bi </a:t>
            </a:r>
            <a:r>
              <a:rPr lang="en-US" sz="3300" dirty="0" err="1"/>
              <a:t>oštećeni</a:t>
            </a:r>
            <a:r>
              <a:rPr lang="en-US" sz="3300" dirty="0"/>
              <a:t> </a:t>
            </a:r>
            <a:r>
              <a:rPr lang="en-US" sz="3300" dirty="0" err="1"/>
              <a:t>dokazao</a:t>
            </a:r>
            <a:r>
              <a:rPr lang="en-US" sz="3300" dirty="0"/>
              <a:t> </a:t>
            </a:r>
            <a:r>
              <a:rPr lang="en-US" sz="3300" dirty="0" err="1"/>
              <a:t>pravo</a:t>
            </a:r>
            <a:r>
              <a:rPr lang="en-US" sz="3300" dirty="0"/>
              <a:t> </a:t>
            </a:r>
            <a:r>
              <a:rPr lang="en-US" sz="3300" dirty="0" err="1"/>
              <a:t>na</a:t>
            </a:r>
            <a:r>
              <a:rPr lang="en-US" sz="3300" dirty="0"/>
              <a:t> </a:t>
            </a:r>
            <a:r>
              <a:rPr lang="en-US" sz="3300" dirty="0" err="1"/>
              <a:t>naknadu</a:t>
            </a:r>
            <a:r>
              <a:rPr lang="en-US" sz="3300" dirty="0"/>
              <a:t> </a:t>
            </a:r>
            <a:r>
              <a:rPr lang="en-US" sz="3300" dirty="0" err="1"/>
              <a:t>štete</a:t>
            </a:r>
            <a:r>
              <a:rPr lang="en-US" sz="3300" dirty="0"/>
              <a:t> </a:t>
            </a:r>
            <a:r>
              <a:rPr lang="en-US" sz="3300" dirty="0" err="1"/>
              <a:t>dovoljno</a:t>
            </a:r>
            <a:r>
              <a:rPr lang="en-US" sz="3300" dirty="0"/>
              <a:t> je da </a:t>
            </a:r>
            <a:r>
              <a:rPr lang="en-US" sz="3300" dirty="0" err="1"/>
              <a:t>dokaže</a:t>
            </a:r>
            <a:r>
              <a:rPr lang="en-US" sz="3300" dirty="0"/>
              <a:t> da je </a:t>
            </a:r>
            <a:r>
              <a:rPr lang="en-US" sz="3300" dirty="0" err="1"/>
              <a:t>pretrpio</a:t>
            </a:r>
            <a:r>
              <a:rPr lang="en-US" sz="3300" dirty="0"/>
              <a:t> </a:t>
            </a:r>
            <a:r>
              <a:rPr lang="en-US" sz="3300" dirty="0" err="1"/>
              <a:t>štetu</a:t>
            </a:r>
            <a:r>
              <a:rPr lang="en-US" sz="3300" dirty="0"/>
              <a:t> i da </a:t>
            </a:r>
            <a:r>
              <a:rPr lang="en-US" sz="3300" dirty="0" err="1"/>
              <a:t>ona</a:t>
            </a:r>
            <a:r>
              <a:rPr lang="en-US" sz="3300" dirty="0"/>
              <a:t> </a:t>
            </a:r>
            <a:r>
              <a:rPr lang="en-US" sz="3300" dirty="0" err="1"/>
              <a:t>potiče</a:t>
            </a:r>
            <a:r>
              <a:rPr lang="en-US" sz="3300" dirty="0"/>
              <a:t> od </a:t>
            </a:r>
            <a:r>
              <a:rPr lang="en-US" sz="3300" dirty="0" err="1"/>
              <a:t>opasne</a:t>
            </a:r>
            <a:r>
              <a:rPr lang="en-US" sz="3300" dirty="0"/>
              <a:t> </a:t>
            </a:r>
            <a:r>
              <a:rPr lang="en-US" sz="3300" dirty="0" err="1"/>
              <a:t>stvari</a:t>
            </a:r>
            <a:r>
              <a:rPr lang="en-US" sz="3300" dirty="0"/>
              <a:t>. Za </a:t>
            </a:r>
            <a:r>
              <a:rPr lang="en-US" sz="3300" dirty="0" err="1"/>
              <a:t>predmetnu</a:t>
            </a:r>
            <a:r>
              <a:rPr lang="en-US" sz="3300" dirty="0"/>
              <a:t> </a:t>
            </a:r>
            <a:r>
              <a:rPr lang="en-US" sz="3300" dirty="0" err="1"/>
              <a:t>štetu</a:t>
            </a:r>
            <a:r>
              <a:rPr lang="en-US" sz="3300" dirty="0"/>
              <a:t> </a:t>
            </a:r>
            <a:r>
              <a:rPr lang="en-US" sz="3300" dirty="0" err="1"/>
              <a:t>tuženi</a:t>
            </a:r>
            <a:r>
              <a:rPr lang="en-US" sz="3300" dirty="0"/>
              <a:t> </a:t>
            </a:r>
            <a:r>
              <a:rPr lang="en-US" sz="3300" dirty="0" err="1"/>
              <a:t>odgovara</a:t>
            </a:r>
            <a:r>
              <a:rPr lang="en-US" sz="3300" dirty="0"/>
              <a:t> </a:t>
            </a:r>
            <a:r>
              <a:rPr lang="en-US" sz="3300" dirty="0" err="1"/>
              <a:t>po</a:t>
            </a:r>
            <a:r>
              <a:rPr lang="en-US" sz="3300" dirty="0"/>
              <a:t> </a:t>
            </a:r>
            <a:r>
              <a:rPr lang="en-US" sz="3300" dirty="0" err="1"/>
              <a:t>pravilima</a:t>
            </a:r>
            <a:r>
              <a:rPr lang="en-US" sz="3300" dirty="0"/>
              <a:t> o </a:t>
            </a:r>
            <a:r>
              <a:rPr lang="en-US" sz="3300" dirty="0" err="1"/>
              <a:t>objektivnoj</a:t>
            </a:r>
            <a:r>
              <a:rPr lang="en-US" sz="3300" dirty="0"/>
              <a:t> </a:t>
            </a:r>
            <a:r>
              <a:rPr lang="en-US" sz="3300" dirty="0" err="1"/>
              <a:t>odgovornosti</a:t>
            </a:r>
            <a:r>
              <a:rPr lang="en-US" sz="3300" dirty="0"/>
              <a:t> </a:t>
            </a:r>
            <a:r>
              <a:rPr lang="en-US" sz="3300" dirty="0" err="1"/>
              <a:t>na</a:t>
            </a:r>
            <a:r>
              <a:rPr lang="en-US" sz="3300" dirty="0"/>
              <a:t> </a:t>
            </a:r>
            <a:r>
              <a:rPr lang="en-US" sz="3300" dirty="0" err="1"/>
              <a:t>osnovu</a:t>
            </a:r>
            <a:r>
              <a:rPr lang="en-US" sz="3300" dirty="0"/>
              <a:t> </a:t>
            </a:r>
            <a:r>
              <a:rPr lang="en-US" sz="3300" dirty="0" err="1"/>
              <a:t>odredbi</a:t>
            </a:r>
            <a:r>
              <a:rPr lang="en-US" sz="3300" dirty="0"/>
              <a:t> </a:t>
            </a:r>
            <a:r>
              <a:rPr lang="en-US" sz="3300" dirty="0" err="1"/>
              <a:t>člana</a:t>
            </a:r>
            <a:r>
              <a:rPr lang="en-US" sz="3300" dirty="0"/>
              <a:t> 173. i 174. ZOO u </a:t>
            </a:r>
            <a:r>
              <a:rPr lang="en-US" sz="3300" dirty="0" err="1"/>
              <a:t>vezi</a:t>
            </a:r>
            <a:r>
              <a:rPr lang="en-US" sz="3300" dirty="0"/>
              <a:t> sa </a:t>
            </a:r>
            <a:r>
              <a:rPr lang="en-US" sz="3300" dirty="0" err="1"/>
              <a:t>članom</a:t>
            </a:r>
            <a:r>
              <a:rPr lang="en-US" sz="3300" dirty="0"/>
              <a:t> 154. </a:t>
            </a:r>
            <a:r>
              <a:rPr lang="en-US" sz="3300" dirty="0" err="1"/>
              <a:t>stav</a:t>
            </a:r>
            <a:r>
              <a:rPr lang="en-US" sz="3300" dirty="0"/>
              <a:t> 2. ovog </a:t>
            </a:r>
            <a:r>
              <a:rPr lang="en-US" sz="3300" dirty="0" err="1"/>
              <a:t>Zakona</a:t>
            </a:r>
            <a:r>
              <a:rPr lang="en-US" sz="3300" dirty="0"/>
              <a:t>. </a:t>
            </a:r>
            <a:r>
              <a:rPr lang="en-US" sz="3300" dirty="0" err="1"/>
              <a:t>Tuženi</a:t>
            </a:r>
            <a:r>
              <a:rPr lang="en-US" sz="3300" dirty="0"/>
              <a:t> u </a:t>
            </a:r>
            <a:r>
              <a:rPr lang="en-US" sz="3300" dirty="0" err="1"/>
              <a:t>ovom</a:t>
            </a:r>
            <a:r>
              <a:rPr lang="en-US" sz="3300" dirty="0"/>
              <a:t> </a:t>
            </a:r>
            <a:r>
              <a:rPr lang="en-US" sz="3300" dirty="0" err="1"/>
              <a:t>postupku</a:t>
            </a:r>
            <a:r>
              <a:rPr lang="en-US" sz="3300" dirty="0"/>
              <a:t> </a:t>
            </a:r>
            <a:r>
              <a:rPr lang="en-US" sz="3300" dirty="0" err="1"/>
              <a:t>nije</a:t>
            </a:r>
            <a:r>
              <a:rPr lang="en-US" sz="3300" dirty="0"/>
              <a:t> </a:t>
            </a:r>
            <a:r>
              <a:rPr lang="en-US" sz="3300" dirty="0" err="1"/>
              <a:t>iznio</a:t>
            </a:r>
            <a:r>
              <a:rPr lang="en-US" sz="3300" dirty="0"/>
              <a:t> </a:t>
            </a:r>
            <a:r>
              <a:rPr lang="en-US" sz="3300" dirty="0" err="1"/>
              <a:t>činjenice</a:t>
            </a:r>
            <a:r>
              <a:rPr lang="en-US" sz="3300" dirty="0"/>
              <a:t>, </a:t>
            </a:r>
            <a:r>
              <a:rPr lang="en-US" sz="3300" dirty="0" err="1"/>
              <a:t>niti</a:t>
            </a:r>
            <a:r>
              <a:rPr lang="en-US" sz="3300" dirty="0"/>
              <a:t> </a:t>
            </a:r>
            <a:r>
              <a:rPr lang="en-US" sz="3300" dirty="0" err="1"/>
              <a:t>predložio</a:t>
            </a:r>
            <a:r>
              <a:rPr lang="en-US" sz="3300" dirty="0"/>
              <a:t> i </a:t>
            </a:r>
            <a:r>
              <a:rPr lang="en-US" sz="3300" dirty="0" err="1"/>
              <a:t>proveo</a:t>
            </a:r>
            <a:r>
              <a:rPr lang="en-US" sz="3300" dirty="0"/>
              <a:t> </a:t>
            </a:r>
            <a:r>
              <a:rPr lang="en-US" sz="3300" dirty="0" err="1"/>
              <a:t>dokaze</a:t>
            </a:r>
            <a:r>
              <a:rPr lang="en-US" sz="3300" dirty="0"/>
              <a:t>, </a:t>
            </a:r>
            <a:r>
              <a:rPr lang="en-US" sz="3300" dirty="0" err="1"/>
              <a:t>iz</a:t>
            </a:r>
            <a:r>
              <a:rPr lang="en-US" sz="3300" dirty="0"/>
              <a:t> </a:t>
            </a:r>
            <a:r>
              <a:rPr lang="en-US" sz="3300" dirty="0" err="1"/>
              <a:t>kojih</a:t>
            </a:r>
            <a:r>
              <a:rPr lang="en-US" sz="3300" dirty="0"/>
              <a:t> bi se </a:t>
            </a:r>
            <a:r>
              <a:rPr lang="en-US" sz="3300" dirty="0" err="1"/>
              <a:t>moglo</a:t>
            </a:r>
            <a:r>
              <a:rPr lang="en-US" sz="3300" dirty="0"/>
              <a:t> </a:t>
            </a:r>
            <a:r>
              <a:rPr lang="en-US" sz="3300" dirty="0" err="1"/>
              <a:t>zaključiti</a:t>
            </a:r>
            <a:r>
              <a:rPr lang="en-US" sz="3300" dirty="0"/>
              <a:t> da </a:t>
            </a:r>
            <a:r>
              <a:rPr lang="en-US" sz="3300" dirty="0" err="1"/>
              <a:t>postoje</a:t>
            </a:r>
            <a:r>
              <a:rPr lang="en-US" sz="3300" dirty="0"/>
              <a:t> </a:t>
            </a:r>
            <a:r>
              <a:rPr lang="en-US" sz="3300" dirty="0" err="1"/>
              <a:t>uslovi</a:t>
            </a:r>
            <a:r>
              <a:rPr lang="en-US" sz="3300" dirty="0"/>
              <a:t> za </a:t>
            </a:r>
            <a:r>
              <a:rPr lang="en-US" sz="3300" dirty="0" err="1"/>
              <a:t>isključenje</a:t>
            </a:r>
            <a:r>
              <a:rPr lang="en-US" sz="3300" dirty="0"/>
              <a:t> </a:t>
            </a:r>
            <a:r>
              <a:rPr lang="en-US" sz="3300" dirty="0" err="1"/>
              <a:t>ili</a:t>
            </a:r>
            <a:r>
              <a:rPr lang="en-US" sz="3300" dirty="0"/>
              <a:t> </a:t>
            </a:r>
            <a:r>
              <a:rPr lang="en-US" sz="3300" dirty="0" err="1"/>
              <a:t>ograničenje</a:t>
            </a:r>
            <a:r>
              <a:rPr lang="en-US" sz="3300" dirty="0"/>
              <a:t> </a:t>
            </a:r>
            <a:r>
              <a:rPr lang="en-US" sz="3300" dirty="0" err="1"/>
              <a:t>odgovornosti</a:t>
            </a:r>
            <a:r>
              <a:rPr lang="en-US" sz="3300" dirty="0"/>
              <a:t> </a:t>
            </a:r>
            <a:r>
              <a:rPr lang="en-US" sz="3300" dirty="0" err="1"/>
              <a:t>tuženog</a:t>
            </a:r>
            <a:r>
              <a:rPr lang="en-US" sz="3300" dirty="0"/>
              <a:t> u </a:t>
            </a:r>
            <a:r>
              <a:rPr lang="en-US" sz="3300" dirty="0" err="1"/>
              <a:t>smislu</a:t>
            </a:r>
            <a:r>
              <a:rPr lang="en-US" sz="3300" dirty="0"/>
              <a:t> </a:t>
            </a:r>
            <a:r>
              <a:rPr lang="en-US" sz="3300" dirty="0" err="1"/>
              <a:t>odredbe</a:t>
            </a:r>
            <a:r>
              <a:rPr lang="en-US" sz="3300" dirty="0"/>
              <a:t> </a:t>
            </a:r>
            <a:r>
              <a:rPr lang="en-US" sz="3300" dirty="0" err="1"/>
              <a:t>člana</a:t>
            </a:r>
            <a:r>
              <a:rPr lang="en-US" sz="3300" dirty="0"/>
              <a:t> 177. ZOO.</a:t>
            </a:r>
            <a:endParaRPr lang="en-US" dirty="0"/>
          </a:p>
          <a:p>
            <a:r>
              <a:rPr lang="en-US" b="1" dirty="0" err="1"/>
              <a:t>Presuda</a:t>
            </a:r>
            <a:r>
              <a:rPr lang="en-US" b="1" dirty="0"/>
              <a:t> </a:t>
            </a:r>
            <a:r>
              <a:rPr lang="en-US" b="1" dirty="0" err="1"/>
              <a:t>Okružnog</a:t>
            </a:r>
            <a:r>
              <a:rPr lang="en-US" b="1" dirty="0"/>
              <a:t> </a:t>
            </a:r>
            <a:r>
              <a:rPr lang="en-US" b="1" dirty="0" err="1"/>
              <a:t>suda</a:t>
            </a:r>
            <a:r>
              <a:rPr lang="en-US" b="1" dirty="0"/>
              <a:t> u </a:t>
            </a:r>
            <a:r>
              <a:rPr lang="en-US" b="1" dirty="0" err="1"/>
              <a:t>Banjaluci</a:t>
            </a:r>
            <a:r>
              <a:rPr lang="en-US" b="1" dirty="0"/>
              <a:t> </a:t>
            </a:r>
            <a:r>
              <a:rPr lang="en-US" b="1" dirty="0" err="1"/>
              <a:t>broj</a:t>
            </a:r>
            <a:r>
              <a:rPr lang="en-US" b="1" dirty="0"/>
              <a:t> 72 0 </a:t>
            </a:r>
            <a:r>
              <a:rPr lang="en-US" b="1" dirty="0" err="1"/>
              <a:t>Rs</a:t>
            </a:r>
            <a:r>
              <a:rPr lang="en-US" b="1" dirty="0"/>
              <a:t> 071478 21 </a:t>
            </a:r>
            <a:r>
              <a:rPr lang="en-US" b="1" dirty="0" err="1"/>
              <a:t>Rsž</a:t>
            </a:r>
            <a:r>
              <a:rPr lang="en-US" b="1" dirty="0"/>
              <a:t> 2 od 17.01.2022.godine.</a:t>
            </a:r>
          </a:p>
          <a:p>
            <a:endParaRPr lang="en-US" dirty="0"/>
          </a:p>
          <a:p>
            <a:endParaRPr lang="en-US" dirty="0"/>
          </a:p>
          <a:p>
            <a:endParaRPr lang="en-US" dirty="0"/>
          </a:p>
        </p:txBody>
      </p:sp>
    </p:spTree>
    <p:extLst>
      <p:ext uri="{BB962C8B-B14F-4D97-AF65-F5344CB8AC3E}">
        <p14:creationId xmlns:p14="http://schemas.microsoft.com/office/powerpoint/2010/main" val="4109453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2.</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92500" lnSpcReduction="10000"/>
          </a:bodyPr>
          <a:lstStyle/>
          <a:p>
            <a:pPr algn="just"/>
            <a:r>
              <a:rPr lang="en-US" dirty="0" err="1"/>
              <a:t>Šta</a:t>
            </a:r>
            <a:r>
              <a:rPr lang="en-US" dirty="0"/>
              <a:t> je </a:t>
            </a:r>
            <a:r>
              <a:rPr lang="en-US" dirty="0" err="1"/>
              <a:t>još</a:t>
            </a:r>
            <a:r>
              <a:rPr lang="en-US" dirty="0"/>
              <a:t> </a:t>
            </a:r>
            <a:r>
              <a:rPr lang="en-US" dirty="0" err="1"/>
              <a:t>opasna</a:t>
            </a:r>
            <a:r>
              <a:rPr lang="en-US" dirty="0"/>
              <a:t> </a:t>
            </a:r>
            <a:r>
              <a:rPr lang="en-US" dirty="0" err="1"/>
              <a:t>stvar</a:t>
            </a:r>
            <a:r>
              <a:rPr lang="en-US" dirty="0"/>
              <a:t>? </a:t>
            </a:r>
            <a:r>
              <a:rPr lang="en-US" dirty="0" err="1"/>
              <a:t>Primjeri</a:t>
            </a:r>
            <a:r>
              <a:rPr lang="sr-Latn-BA" dirty="0"/>
              <a:t>:</a:t>
            </a:r>
            <a:endParaRPr lang="en-US" dirty="0"/>
          </a:p>
          <a:p>
            <a:pPr algn="just"/>
            <a:r>
              <a:rPr lang="en-US" dirty="0"/>
              <a:t>„</a:t>
            </a:r>
            <a:r>
              <a:rPr lang="en-US" dirty="0" err="1"/>
              <a:t>Ako</a:t>
            </a:r>
            <a:r>
              <a:rPr lang="en-US" dirty="0"/>
              <a:t> je </a:t>
            </a:r>
            <a:r>
              <a:rPr lang="en-US" dirty="0" err="1"/>
              <a:t>radnik</a:t>
            </a:r>
            <a:r>
              <a:rPr lang="en-US" dirty="0"/>
              <a:t> </a:t>
            </a:r>
            <a:r>
              <a:rPr lang="en-US" dirty="0" err="1"/>
              <a:t>prilikom</a:t>
            </a:r>
            <a:r>
              <a:rPr lang="en-US" dirty="0"/>
              <a:t> </a:t>
            </a:r>
            <a:r>
              <a:rPr lang="en-US" dirty="0" err="1"/>
              <a:t>obavljanja</a:t>
            </a:r>
            <a:r>
              <a:rPr lang="en-US" dirty="0"/>
              <a:t> </a:t>
            </a:r>
            <a:r>
              <a:rPr lang="en-US" dirty="0" err="1"/>
              <a:t>posla</a:t>
            </a:r>
            <a:r>
              <a:rPr lang="en-US" dirty="0"/>
              <a:t> </a:t>
            </a:r>
            <a:r>
              <a:rPr lang="en-US" dirty="0" err="1"/>
              <a:t>povrijeđen</a:t>
            </a:r>
            <a:r>
              <a:rPr lang="en-US" dirty="0"/>
              <a:t> </a:t>
            </a:r>
            <a:r>
              <a:rPr lang="en-US" dirty="0" err="1"/>
              <a:t>nožem</a:t>
            </a:r>
            <a:r>
              <a:rPr lang="en-US" dirty="0"/>
              <a:t> za </a:t>
            </a:r>
            <a:r>
              <a:rPr lang="en-US" dirty="0" err="1"/>
              <a:t>obrezivanja</a:t>
            </a:r>
            <a:r>
              <a:rPr lang="en-US" dirty="0"/>
              <a:t> grana, za </a:t>
            </a:r>
            <a:r>
              <a:rPr lang="en-US" dirty="0" err="1"/>
              <a:t>štetu</a:t>
            </a:r>
            <a:r>
              <a:rPr lang="en-US" dirty="0"/>
              <a:t> </a:t>
            </a:r>
            <a:r>
              <a:rPr lang="en-US" dirty="0" err="1"/>
              <a:t>koja</a:t>
            </a:r>
            <a:r>
              <a:rPr lang="en-US" dirty="0"/>
              <a:t> mu je </a:t>
            </a:r>
            <a:r>
              <a:rPr lang="en-US" dirty="0" err="1"/>
              <a:t>tako</a:t>
            </a:r>
            <a:r>
              <a:rPr lang="en-US" dirty="0"/>
              <a:t> </a:t>
            </a:r>
            <a:r>
              <a:rPr lang="en-US" dirty="0" err="1"/>
              <a:t>nastala</a:t>
            </a:r>
            <a:r>
              <a:rPr lang="en-US" dirty="0"/>
              <a:t> </a:t>
            </a:r>
            <a:r>
              <a:rPr lang="en-US" dirty="0" err="1"/>
              <a:t>odgovar</a:t>
            </a:r>
            <a:r>
              <a:rPr lang="en-US" dirty="0"/>
              <a:t> </a:t>
            </a:r>
            <a:r>
              <a:rPr lang="en-US" dirty="0" err="1"/>
              <a:t>poslodavac</a:t>
            </a:r>
            <a:r>
              <a:rPr lang="en-US" dirty="0"/>
              <a:t> – </a:t>
            </a:r>
            <a:r>
              <a:rPr lang="en-US" dirty="0" err="1"/>
              <a:t>vlasnik</a:t>
            </a:r>
            <a:r>
              <a:rPr lang="en-US" dirty="0"/>
              <a:t> </a:t>
            </a:r>
            <a:r>
              <a:rPr lang="en-US" dirty="0" err="1"/>
              <a:t>noža</a:t>
            </a:r>
            <a:r>
              <a:rPr lang="en-US" dirty="0"/>
              <a:t>, </a:t>
            </a:r>
            <a:r>
              <a:rPr lang="en-US" dirty="0" err="1"/>
              <a:t>kao</a:t>
            </a:r>
            <a:r>
              <a:rPr lang="en-US" dirty="0"/>
              <a:t> i </a:t>
            </a:r>
            <a:r>
              <a:rPr lang="en-US" dirty="0" err="1"/>
              <a:t>vlasnik</a:t>
            </a:r>
            <a:r>
              <a:rPr lang="en-US" dirty="0"/>
              <a:t> pile za </a:t>
            </a:r>
            <a:r>
              <a:rPr lang="en-US" dirty="0" err="1"/>
              <a:t>rezanje</a:t>
            </a:r>
            <a:r>
              <a:rPr lang="en-US" dirty="0"/>
              <a:t> </a:t>
            </a:r>
            <a:r>
              <a:rPr lang="en-US" dirty="0" err="1"/>
              <a:t>drva</a:t>
            </a:r>
            <a:r>
              <a:rPr lang="en-US" dirty="0"/>
              <a:t> </a:t>
            </a:r>
            <a:r>
              <a:rPr lang="en-US" dirty="0" err="1"/>
              <a:t>kod</a:t>
            </a:r>
            <a:r>
              <a:rPr lang="en-US" dirty="0"/>
              <a:t> </a:t>
            </a:r>
            <a:r>
              <a:rPr lang="en-US" dirty="0" err="1"/>
              <a:t>kojeg</a:t>
            </a:r>
            <a:r>
              <a:rPr lang="en-US" dirty="0"/>
              <a:t> je </a:t>
            </a:r>
            <a:r>
              <a:rPr lang="en-US" dirty="0" err="1"/>
              <a:t>oštećeni</a:t>
            </a:r>
            <a:r>
              <a:rPr lang="en-US" dirty="0"/>
              <a:t> radio“. </a:t>
            </a:r>
          </a:p>
          <a:p>
            <a:pPr algn="just"/>
            <a:r>
              <a:rPr lang="en-US" dirty="0"/>
              <a:t>„</a:t>
            </a:r>
            <a:r>
              <a:rPr lang="en-US" dirty="0" err="1"/>
              <a:t>Otvor</a:t>
            </a:r>
            <a:r>
              <a:rPr lang="en-US" dirty="0"/>
              <a:t> </a:t>
            </a:r>
            <a:r>
              <a:rPr lang="en-US" dirty="0" err="1"/>
              <a:t>koje</a:t>
            </a:r>
            <a:r>
              <a:rPr lang="en-US" dirty="0"/>
              <a:t> </a:t>
            </a:r>
            <a:r>
              <a:rPr lang="en-US" dirty="0" err="1"/>
              <a:t>preduzeće</a:t>
            </a:r>
            <a:r>
              <a:rPr lang="en-US" dirty="0"/>
              <a:t> </a:t>
            </a:r>
            <a:r>
              <a:rPr lang="en-US" dirty="0" err="1"/>
              <a:t>izgradi</a:t>
            </a:r>
            <a:r>
              <a:rPr lang="en-US" dirty="0"/>
              <a:t> </a:t>
            </a:r>
            <a:r>
              <a:rPr lang="en-US" dirty="0" err="1"/>
              <a:t>radi</a:t>
            </a:r>
            <a:r>
              <a:rPr lang="en-US" dirty="0"/>
              <a:t> </a:t>
            </a:r>
            <a:r>
              <a:rPr lang="en-US" dirty="0" err="1"/>
              <a:t>unošenja</a:t>
            </a:r>
            <a:r>
              <a:rPr lang="en-US" dirty="0"/>
              <a:t> </a:t>
            </a:r>
            <a:r>
              <a:rPr lang="en-US" dirty="0" err="1"/>
              <a:t>kabastog</a:t>
            </a:r>
            <a:r>
              <a:rPr lang="en-US" dirty="0"/>
              <a:t> </a:t>
            </a:r>
            <a:r>
              <a:rPr lang="en-US" dirty="0" err="1"/>
              <a:t>materijala</a:t>
            </a:r>
            <a:r>
              <a:rPr lang="en-US" dirty="0"/>
              <a:t> u </a:t>
            </a:r>
            <a:r>
              <a:rPr lang="en-US" dirty="0" err="1"/>
              <a:t>magacin</a:t>
            </a:r>
            <a:r>
              <a:rPr lang="en-US" dirty="0"/>
              <a:t>, </a:t>
            </a:r>
            <a:r>
              <a:rPr lang="en-US" dirty="0" err="1"/>
              <a:t>ali</a:t>
            </a:r>
            <a:r>
              <a:rPr lang="en-US" dirty="0"/>
              <a:t> </a:t>
            </a:r>
            <a:r>
              <a:rPr lang="en-US" dirty="0" err="1"/>
              <a:t>ga</a:t>
            </a:r>
            <a:r>
              <a:rPr lang="en-US" dirty="0"/>
              <a:t> </a:t>
            </a:r>
            <a:r>
              <a:rPr lang="en-US" dirty="0" err="1"/>
              <a:t>nije</a:t>
            </a:r>
            <a:r>
              <a:rPr lang="en-US" dirty="0"/>
              <a:t> </a:t>
            </a:r>
            <a:r>
              <a:rPr lang="en-US" dirty="0" err="1"/>
              <a:t>zaštitio</a:t>
            </a:r>
            <a:r>
              <a:rPr lang="en-US" dirty="0"/>
              <a:t>, </a:t>
            </a:r>
            <a:r>
              <a:rPr lang="en-US" dirty="0" err="1"/>
              <a:t>predstavlja</a:t>
            </a:r>
            <a:r>
              <a:rPr lang="en-US" dirty="0"/>
              <a:t> </a:t>
            </a:r>
            <a:r>
              <a:rPr lang="en-US" dirty="0" err="1"/>
              <a:t>opasnu</a:t>
            </a:r>
            <a:r>
              <a:rPr lang="en-US" dirty="0"/>
              <a:t> </a:t>
            </a:r>
            <a:r>
              <a:rPr lang="en-US" dirty="0" err="1"/>
              <a:t>stvar</a:t>
            </a:r>
            <a:r>
              <a:rPr lang="en-US" dirty="0"/>
              <a:t>.“ </a:t>
            </a:r>
          </a:p>
          <a:p>
            <a:pPr marL="0" indent="0" algn="just">
              <a:buNone/>
            </a:pPr>
            <a:r>
              <a:rPr lang="en-US" dirty="0"/>
              <a:t>(Rev.5453/95 od 12.03.1996.godine)</a:t>
            </a:r>
          </a:p>
          <a:p>
            <a:pPr algn="just"/>
            <a:r>
              <a:rPr lang="en-US" dirty="0"/>
              <a:t>„</a:t>
            </a:r>
            <a:r>
              <a:rPr lang="en-US" dirty="0" err="1"/>
              <a:t>Mokar</a:t>
            </a:r>
            <a:r>
              <a:rPr lang="en-US" dirty="0"/>
              <a:t> pod u </a:t>
            </a:r>
            <a:r>
              <a:rPr lang="en-US" dirty="0" err="1"/>
              <a:t>trgovini</a:t>
            </a:r>
            <a:r>
              <a:rPr lang="en-US" dirty="0"/>
              <a:t> </a:t>
            </a:r>
            <a:r>
              <a:rPr lang="en-US" dirty="0" err="1"/>
              <a:t>gdje</a:t>
            </a:r>
            <a:r>
              <a:rPr lang="en-US" dirty="0"/>
              <a:t> se </a:t>
            </a:r>
            <a:r>
              <a:rPr lang="en-US" dirty="0" err="1"/>
              <a:t>kreću</a:t>
            </a:r>
            <a:r>
              <a:rPr lang="en-US" dirty="0"/>
              <a:t> </a:t>
            </a:r>
            <a:r>
              <a:rPr lang="en-US" dirty="0" err="1"/>
              <a:t>kupci</a:t>
            </a:r>
            <a:r>
              <a:rPr lang="en-US" dirty="0"/>
              <a:t> </a:t>
            </a:r>
            <a:r>
              <a:rPr lang="en-US" dirty="0" err="1"/>
              <a:t>predstavlja</a:t>
            </a:r>
            <a:r>
              <a:rPr lang="en-US" dirty="0"/>
              <a:t> </a:t>
            </a:r>
            <a:r>
              <a:rPr lang="en-US" dirty="0" err="1"/>
              <a:t>opasnu</a:t>
            </a:r>
            <a:r>
              <a:rPr lang="en-US" dirty="0"/>
              <a:t> </a:t>
            </a:r>
            <a:r>
              <a:rPr lang="en-US" dirty="0" err="1"/>
              <a:t>stvar</a:t>
            </a:r>
            <a:r>
              <a:rPr lang="en-US" dirty="0"/>
              <a:t>, pa </a:t>
            </a:r>
            <a:r>
              <a:rPr lang="en-US" dirty="0" err="1"/>
              <a:t>tuženi</a:t>
            </a:r>
            <a:r>
              <a:rPr lang="en-US" dirty="0"/>
              <a:t> za </a:t>
            </a:r>
            <a:r>
              <a:rPr lang="en-US" dirty="0" err="1"/>
              <a:t>naknadu</a:t>
            </a:r>
            <a:r>
              <a:rPr lang="en-US" dirty="0"/>
              <a:t> </a:t>
            </a:r>
            <a:r>
              <a:rPr lang="en-US" dirty="0" err="1"/>
              <a:t>štete</a:t>
            </a:r>
            <a:r>
              <a:rPr lang="en-US" dirty="0"/>
              <a:t> </a:t>
            </a:r>
            <a:r>
              <a:rPr lang="en-US" dirty="0" err="1"/>
              <a:t>odgovara</a:t>
            </a:r>
            <a:r>
              <a:rPr lang="en-US" dirty="0"/>
              <a:t> </a:t>
            </a:r>
            <a:r>
              <a:rPr lang="en-US" dirty="0" err="1"/>
              <a:t>po</a:t>
            </a:r>
            <a:r>
              <a:rPr lang="en-US" dirty="0"/>
              <a:t> </a:t>
            </a:r>
            <a:r>
              <a:rPr lang="en-US" dirty="0" err="1"/>
              <a:t>objektivnom</a:t>
            </a:r>
            <a:r>
              <a:rPr lang="en-US" dirty="0"/>
              <a:t> </a:t>
            </a:r>
            <a:r>
              <a:rPr lang="en-US" dirty="0" err="1"/>
              <a:t>kriterijumu</a:t>
            </a:r>
            <a:r>
              <a:rPr lang="en-US" dirty="0"/>
              <a:t>“</a:t>
            </a:r>
          </a:p>
          <a:p>
            <a:pPr marL="0" indent="0" algn="just">
              <a:buNone/>
            </a:pPr>
            <a:r>
              <a:rPr lang="en-US" dirty="0"/>
              <a:t>(Rev-1905/96 od 29.08.2000.godine)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88184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3.</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92500" lnSpcReduction="20000"/>
          </a:bodyPr>
          <a:lstStyle/>
          <a:p>
            <a:pPr algn="just"/>
            <a:r>
              <a:rPr lang="en-US" dirty="0" err="1"/>
              <a:t>Roditelji</a:t>
            </a:r>
            <a:r>
              <a:rPr lang="en-US" dirty="0"/>
              <a:t> </a:t>
            </a:r>
            <a:r>
              <a:rPr lang="en-US" dirty="0" err="1"/>
              <a:t>nastradalog</a:t>
            </a:r>
            <a:r>
              <a:rPr lang="en-US" dirty="0"/>
              <a:t> </a:t>
            </a:r>
            <a:r>
              <a:rPr lang="en-US" dirty="0" err="1"/>
              <a:t>radnika</a:t>
            </a:r>
            <a:r>
              <a:rPr lang="en-US" dirty="0"/>
              <a:t> </a:t>
            </a:r>
            <a:r>
              <a:rPr lang="en-US" dirty="0" err="1"/>
              <a:t>su</a:t>
            </a:r>
            <a:r>
              <a:rPr lang="en-US" dirty="0"/>
              <a:t> </a:t>
            </a:r>
            <a:r>
              <a:rPr lang="en-US" dirty="0" err="1"/>
              <a:t>podnijeli</a:t>
            </a:r>
            <a:r>
              <a:rPr lang="en-US" dirty="0"/>
              <a:t> </a:t>
            </a:r>
            <a:r>
              <a:rPr lang="en-US" dirty="0" err="1"/>
              <a:t>tužbu</a:t>
            </a:r>
            <a:r>
              <a:rPr lang="en-US" dirty="0"/>
              <a:t> </a:t>
            </a:r>
            <a:r>
              <a:rPr lang="en-US" dirty="0" err="1"/>
              <a:t>protiv</a:t>
            </a:r>
            <a:r>
              <a:rPr lang="en-US" dirty="0"/>
              <a:t> </a:t>
            </a:r>
            <a:r>
              <a:rPr lang="en-US" dirty="0" err="1"/>
              <a:t>tuženog</a:t>
            </a:r>
            <a:r>
              <a:rPr lang="en-US" dirty="0"/>
              <a:t>, </a:t>
            </a:r>
            <a:r>
              <a:rPr lang="en-US" dirty="0" err="1"/>
              <a:t>radi</a:t>
            </a:r>
            <a:r>
              <a:rPr lang="en-US" dirty="0"/>
              <a:t> </a:t>
            </a:r>
            <a:r>
              <a:rPr lang="en-US" dirty="0" err="1"/>
              <a:t>naknade</a:t>
            </a:r>
            <a:r>
              <a:rPr lang="en-US" dirty="0"/>
              <a:t> </a:t>
            </a:r>
            <a:r>
              <a:rPr lang="en-US" dirty="0" err="1"/>
              <a:t>štete</a:t>
            </a:r>
            <a:r>
              <a:rPr lang="en-US" dirty="0"/>
              <a:t> </a:t>
            </a:r>
            <a:r>
              <a:rPr lang="en-US" dirty="0" err="1"/>
              <a:t>na</a:t>
            </a:r>
            <a:r>
              <a:rPr lang="en-US" dirty="0"/>
              <a:t> </a:t>
            </a:r>
            <a:r>
              <a:rPr lang="en-US" dirty="0" err="1"/>
              <a:t>ime</a:t>
            </a:r>
            <a:r>
              <a:rPr lang="en-US" dirty="0"/>
              <a:t> </a:t>
            </a:r>
            <a:r>
              <a:rPr lang="en-US" dirty="0" err="1"/>
              <a:t>duševne</a:t>
            </a:r>
            <a:r>
              <a:rPr lang="en-US" dirty="0"/>
              <a:t> </a:t>
            </a:r>
            <a:r>
              <a:rPr lang="en-US" dirty="0" err="1"/>
              <a:t>boli</a:t>
            </a:r>
            <a:r>
              <a:rPr lang="en-US" dirty="0"/>
              <a:t> </a:t>
            </a:r>
            <a:r>
              <a:rPr lang="en-US" dirty="0" err="1"/>
              <a:t>zbog</a:t>
            </a:r>
            <a:r>
              <a:rPr lang="en-US" dirty="0"/>
              <a:t> </a:t>
            </a:r>
            <a:r>
              <a:rPr lang="en-US" dirty="0" err="1"/>
              <a:t>smrti</a:t>
            </a:r>
            <a:r>
              <a:rPr lang="en-US" dirty="0"/>
              <a:t> </a:t>
            </a:r>
            <a:r>
              <a:rPr lang="en-US" dirty="0" err="1"/>
              <a:t>sina</a:t>
            </a:r>
            <a:r>
              <a:rPr lang="en-US" dirty="0"/>
              <a:t>.</a:t>
            </a:r>
          </a:p>
          <a:p>
            <a:pPr algn="just"/>
            <a:r>
              <a:rPr lang="en-US" dirty="0"/>
              <a:t>U </a:t>
            </a:r>
            <a:r>
              <a:rPr lang="en-US" dirty="0" err="1"/>
              <a:t>ovoj</a:t>
            </a:r>
            <a:r>
              <a:rPr lang="en-US" dirty="0"/>
              <a:t> </a:t>
            </a:r>
            <a:r>
              <a:rPr lang="en-US" dirty="0" err="1"/>
              <a:t>pravnoj</a:t>
            </a:r>
            <a:r>
              <a:rPr lang="en-US" dirty="0"/>
              <a:t> </a:t>
            </a:r>
            <a:r>
              <a:rPr lang="en-US" dirty="0" err="1"/>
              <a:t>stvari</a:t>
            </a:r>
            <a:r>
              <a:rPr lang="en-US" dirty="0"/>
              <a:t> </a:t>
            </a:r>
            <a:r>
              <a:rPr lang="en-US" dirty="0" err="1"/>
              <a:t>tužba</a:t>
            </a:r>
            <a:r>
              <a:rPr lang="en-US" dirty="0"/>
              <a:t> je </a:t>
            </a:r>
            <a:r>
              <a:rPr lang="en-US" dirty="0" err="1"/>
              <a:t>podnesena</a:t>
            </a:r>
            <a:r>
              <a:rPr lang="en-US" dirty="0"/>
              <a:t> u </a:t>
            </a:r>
            <a:r>
              <a:rPr lang="en-US" dirty="0" err="1"/>
              <a:t>decembru</a:t>
            </a:r>
            <a:r>
              <a:rPr lang="en-US" dirty="0"/>
              <a:t> 2018.godine, a </a:t>
            </a:r>
            <a:r>
              <a:rPr lang="en-US" dirty="0" err="1"/>
              <a:t>štetni</a:t>
            </a:r>
            <a:r>
              <a:rPr lang="en-US" dirty="0"/>
              <a:t> </a:t>
            </a:r>
            <a:r>
              <a:rPr lang="en-US" dirty="0" err="1"/>
              <a:t>događaj</a:t>
            </a:r>
            <a:r>
              <a:rPr lang="en-US" dirty="0"/>
              <a:t> se </a:t>
            </a:r>
            <a:r>
              <a:rPr lang="en-US" dirty="0" err="1"/>
              <a:t>dogodio</a:t>
            </a:r>
            <a:r>
              <a:rPr lang="en-US" dirty="0"/>
              <a:t> u </a:t>
            </a:r>
            <a:r>
              <a:rPr lang="en-US" dirty="0" err="1"/>
              <a:t>februar</a:t>
            </a:r>
            <a:r>
              <a:rPr lang="sr-Latn-BA" dirty="0"/>
              <a:t>u</a:t>
            </a:r>
            <a:r>
              <a:rPr lang="en-US" dirty="0"/>
              <a:t> 2013.godine. </a:t>
            </a:r>
          </a:p>
          <a:p>
            <a:pPr algn="just"/>
            <a:r>
              <a:rPr lang="en-US" dirty="0"/>
              <a:t>U </a:t>
            </a:r>
            <a:r>
              <a:rPr lang="en-US" dirty="0" err="1"/>
              <a:t>toku</a:t>
            </a:r>
            <a:r>
              <a:rPr lang="en-US" dirty="0"/>
              <a:t> </a:t>
            </a:r>
            <a:r>
              <a:rPr lang="en-US" dirty="0" err="1"/>
              <a:t>postupka</a:t>
            </a:r>
            <a:r>
              <a:rPr lang="en-US" dirty="0"/>
              <a:t> je </a:t>
            </a:r>
            <a:r>
              <a:rPr lang="en-US" dirty="0" err="1"/>
              <a:t>nesporno</a:t>
            </a:r>
            <a:r>
              <a:rPr lang="en-US" dirty="0"/>
              <a:t> </a:t>
            </a:r>
            <a:r>
              <a:rPr lang="en-US" dirty="0" err="1"/>
              <a:t>utvrđeno</a:t>
            </a:r>
            <a:r>
              <a:rPr lang="en-US" dirty="0"/>
              <a:t> da je sin </a:t>
            </a:r>
            <a:r>
              <a:rPr lang="en-US" dirty="0" err="1"/>
              <a:t>tužitelja</a:t>
            </a:r>
            <a:r>
              <a:rPr lang="en-US" dirty="0"/>
              <a:t> </a:t>
            </a:r>
            <a:r>
              <a:rPr lang="en-US" dirty="0" err="1"/>
              <a:t>ubijen</a:t>
            </a:r>
            <a:r>
              <a:rPr lang="en-US" dirty="0"/>
              <a:t> </a:t>
            </a:r>
            <a:r>
              <a:rPr lang="en-US" dirty="0" err="1"/>
              <a:t>na</a:t>
            </a:r>
            <a:r>
              <a:rPr lang="en-US" dirty="0"/>
              <a:t> </a:t>
            </a:r>
            <a:r>
              <a:rPr lang="en-US" dirty="0" err="1"/>
              <a:t>svom</a:t>
            </a:r>
            <a:r>
              <a:rPr lang="en-US" dirty="0"/>
              <a:t> </a:t>
            </a:r>
            <a:r>
              <a:rPr lang="en-US" dirty="0" err="1"/>
              <a:t>radnom</a:t>
            </a:r>
            <a:r>
              <a:rPr lang="en-US" dirty="0"/>
              <a:t> </a:t>
            </a:r>
            <a:r>
              <a:rPr lang="en-US" dirty="0" err="1"/>
              <a:t>mjestu</a:t>
            </a:r>
            <a:r>
              <a:rPr lang="en-US" dirty="0"/>
              <a:t> i </a:t>
            </a:r>
            <a:r>
              <a:rPr lang="en-US" dirty="0" err="1"/>
              <a:t>pravosnažno</a:t>
            </a:r>
            <a:r>
              <a:rPr lang="en-US" dirty="0"/>
              <a:t> je </a:t>
            </a:r>
            <a:r>
              <a:rPr lang="en-US" dirty="0" err="1"/>
              <a:t>okončan</a:t>
            </a:r>
            <a:r>
              <a:rPr lang="en-US" dirty="0"/>
              <a:t> </a:t>
            </a:r>
            <a:r>
              <a:rPr lang="en-US" dirty="0" err="1"/>
              <a:t>krivični</a:t>
            </a:r>
            <a:r>
              <a:rPr lang="en-US" dirty="0"/>
              <a:t> </a:t>
            </a:r>
            <a:r>
              <a:rPr lang="en-US" dirty="0" err="1"/>
              <a:t>postupak</a:t>
            </a:r>
            <a:r>
              <a:rPr lang="en-US" dirty="0"/>
              <a:t> </a:t>
            </a:r>
            <a:r>
              <a:rPr lang="en-US" dirty="0" err="1"/>
              <a:t>protiv</a:t>
            </a:r>
            <a:r>
              <a:rPr lang="en-US" dirty="0"/>
              <a:t> tog </a:t>
            </a:r>
            <a:r>
              <a:rPr lang="en-US" dirty="0" err="1"/>
              <a:t>lica</a:t>
            </a:r>
            <a:r>
              <a:rPr lang="en-US" dirty="0"/>
              <a:t>. </a:t>
            </a:r>
            <a:r>
              <a:rPr lang="en-US" dirty="0" err="1"/>
              <a:t>Šteta</a:t>
            </a:r>
            <a:r>
              <a:rPr lang="en-US" dirty="0"/>
              <a:t> je </a:t>
            </a:r>
            <a:r>
              <a:rPr lang="en-US" dirty="0" err="1"/>
              <a:t>isplaćena</a:t>
            </a:r>
            <a:r>
              <a:rPr lang="en-US" dirty="0"/>
              <a:t> </a:t>
            </a:r>
            <a:r>
              <a:rPr lang="en-US" dirty="0" err="1"/>
              <a:t>porodici</a:t>
            </a:r>
            <a:r>
              <a:rPr lang="en-US" dirty="0"/>
              <a:t> (</a:t>
            </a:r>
            <a:r>
              <a:rPr lang="en-US" dirty="0" err="1"/>
              <a:t>ženi</a:t>
            </a:r>
            <a:r>
              <a:rPr lang="en-US" dirty="0"/>
              <a:t> i </a:t>
            </a:r>
            <a:r>
              <a:rPr lang="en-US" dirty="0" err="1"/>
              <a:t>dijeci</a:t>
            </a:r>
            <a:r>
              <a:rPr lang="en-US" dirty="0"/>
              <a:t>.)</a:t>
            </a:r>
          </a:p>
          <a:p>
            <a:pPr algn="just"/>
            <a:r>
              <a:rPr lang="en-US" dirty="0" err="1"/>
              <a:t>Tuženi</a:t>
            </a:r>
            <a:r>
              <a:rPr lang="en-US" dirty="0"/>
              <a:t> je </a:t>
            </a:r>
            <a:r>
              <a:rPr lang="en-US" dirty="0" err="1"/>
              <a:t>ovdje</a:t>
            </a:r>
            <a:r>
              <a:rPr lang="en-US" dirty="0"/>
              <a:t> </a:t>
            </a:r>
            <a:r>
              <a:rPr lang="en-US" dirty="0" err="1"/>
              <a:t>istakao</a:t>
            </a:r>
            <a:r>
              <a:rPr lang="en-US" dirty="0"/>
              <a:t> </a:t>
            </a:r>
            <a:r>
              <a:rPr lang="en-US" dirty="0" err="1"/>
              <a:t>prigovor</a:t>
            </a:r>
            <a:r>
              <a:rPr lang="en-US" dirty="0"/>
              <a:t> </a:t>
            </a:r>
            <a:r>
              <a:rPr lang="en-US" dirty="0" err="1"/>
              <a:t>zastare</a:t>
            </a:r>
            <a:r>
              <a:rPr lang="en-US" dirty="0"/>
              <a:t> </a:t>
            </a:r>
            <a:r>
              <a:rPr lang="en-US" dirty="0" err="1"/>
              <a:t>na</a:t>
            </a:r>
            <a:r>
              <a:rPr lang="en-US" dirty="0"/>
              <a:t> </a:t>
            </a:r>
            <a:r>
              <a:rPr lang="en-US" dirty="0" err="1"/>
              <a:t>osnovu</a:t>
            </a:r>
            <a:r>
              <a:rPr lang="en-US" dirty="0"/>
              <a:t> </a:t>
            </a:r>
            <a:r>
              <a:rPr lang="en-US" dirty="0" err="1"/>
              <a:t>odredbe</a:t>
            </a:r>
            <a:r>
              <a:rPr lang="en-US" dirty="0"/>
              <a:t> </a:t>
            </a:r>
            <a:r>
              <a:rPr lang="en-US" dirty="0" err="1"/>
              <a:t>člana</a:t>
            </a:r>
            <a:r>
              <a:rPr lang="en-US" dirty="0"/>
              <a:t> 376. ZOO.</a:t>
            </a:r>
          </a:p>
          <a:p>
            <a:pPr algn="just"/>
            <a:r>
              <a:rPr lang="en-US" dirty="0" err="1"/>
              <a:t>Prigovor</a:t>
            </a:r>
            <a:r>
              <a:rPr lang="en-US" dirty="0"/>
              <a:t> </a:t>
            </a:r>
            <a:r>
              <a:rPr lang="en-US" dirty="0" err="1"/>
              <a:t>zastare</a:t>
            </a:r>
            <a:r>
              <a:rPr lang="en-US" dirty="0"/>
              <a:t> je </a:t>
            </a:r>
            <a:r>
              <a:rPr lang="en-US" dirty="0" err="1"/>
              <a:t>materijalno</a:t>
            </a:r>
            <a:r>
              <a:rPr lang="en-US" dirty="0"/>
              <a:t> </a:t>
            </a:r>
            <a:r>
              <a:rPr lang="en-US" dirty="0" err="1"/>
              <a:t>pravne</a:t>
            </a:r>
            <a:r>
              <a:rPr lang="en-US" dirty="0"/>
              <a:t> </a:t>
            </a:r>
            <a:r>
              <a:rPr lang="en-US" dirty="0" err="1"/>
              <a:t>prirode</a:t>
            </a:r>
            <a:r>
              <a:rPr lang="en-US" dirty="0"/>
              <a:t> i </a:t>
            </a:r>
            <a:r>
              <a:rPr lang="en-US" dirty="0" err="1"/>
              <a:t>njegovo</a:t>
            </a:r>
            <a:r>
              <a:rPr lang="en-US" dirty="0"/>
              <a:t> </a:t>
            </a:r>
            <a:r>
              <a:rPr lang="en-US" dirty="0" err="1"/>
              <a:t>usvajanje</a:t>
            </a:r>
            <a:r>
              <a:rPr lang="en-US" dirty="0"/>
              <a:t> </a:t>
            </a:r>
            <a:r>
              <a:rPr lang="en-US" dirty="0" err="1"/>
              <a:t>vodi</a:t>
            </a:r>
            <a:r>
              <a:rPr lang="en-US" dirty="0"/>
              <a:t> </a:t>
            </a:r>
            <a:r>
              <a:rPr lang="en-US" dirty="0" err="1"/>
              <a:t>odbijanju</a:t>
            </a:r>
            <a:r>
              <a:rPr lang="en-US" dirty="0"/>
              <a:t> </a:t>
            </a:r>
            <a:r>
              <a:rPr lang="en-US" dirty="0" err="1"/>
              <a:t>tužbenog</a:t>
            </a:r>
            <a:r>
              <a:rPr lang="en-US" dirty="0"/>
              <a:t> </a:t>
            </a:r>
            <a:r>
              <a:rPr lang="en-US" dirty="0" err="1"/>
              <a:t>zahtjeva</a:t>
            </a:r>
            <a:r>
              <a:rPr lang="en-US" dirty="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21660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3.</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70000" lnSpcReduction="20000"/>
          </a:bodyPr>
          <a:lstStyle/>
          <a:p>
            <a:pPr algn="just"/>
            <a:r>
              <a:rPr lang="en-US" b="1" dirty="0" err="1"/>
              <a:t>Odredbom</a:t>
            </a:r>
            <a:r>
              <a:rPr lang="en-US" b="1" dirty="0"/>
              <a:t> </a:t>
            </a:r>
            <a:r>
              <a:rPr lang="en-US" b="1" dirty="0" err="1"/>
              <a:t>člana</a:t>
            </a:r>
            <a:r>
              <a:rPr lang="en-US" b="1" dirty="0"/>
              <a:t> 376. </a:t>
            </a:r>
            <a:r>
              <a:rPr lang="en-US" b="1" dirty="0" err="1"/>
              <a:t>stav</a:t>
            </a:r>
            <a:r>
              <a:rPr lang="en-US" b="1" dirty="0"/>
              <a:t> 1 i </a:t>
            </a:r>
            <a:r>
              <a:rPr lang="en-US" b="1" dirty="0" err="1"/>
              <a:t>stav</a:t>
            </a:r>
            <a:r>
              <a:rPr lang="en-US" b="1" dirty="0"/>
              <a:t> 2. ZOO je </a:t>
            </a:r>
            <a:r>
              <a:rPr lang="en-US" b="1" dirty="0" err="1"/>
              <a:t>regulisano</a:t>
            </a:r>
            <a:r>
              <a:rPr lang="en-US" b="1" dirty="0"/>
              <a:t> da </a:t>
            </a:r>
            <a:r>
              <a:rPr lang="en-US" b="1" dirty="0" err="1"/>
              <a:t>potraživanje</a:t>
            </a:r>
            <a:r>
              <a:rPr lang="en-US" b="1" dirty="0"/>
              <a:t> </a:t>
            </a:r>
            <a:r>
              <a:rPr lang="en-US" b="1" dirty="0" err="1"/>
              <a:t>naknade</a:t>
            </a:r>
            <a:r>
              <a:rPr lang="en-US" b="1" dirty="0"/>
              <a:t> </a:t>
            </a:r>
            <a:r>
              <a:rPr lang="en-US" b="1" dirty="0" err="1"/>
              <a:t>prouzrokovane</a:t>
            </a:r>
            <a:r>
              <a:rPr lang="en-US" b="1" dirty="0"/>
              <a:t> </a:t>
            </a:r>
            <a:r>
              <a:rPr lang="en-US" b="1" dirty="0" err="1"/>
              <a:t>štete</a:t>
            </a:r>
            <a:r>
              <a:rPr lang="en-US" b="1" dirty="0"/>
              <a:t> </a:t>
            </a:r>
            <a:r>
              <a:rPr lang="en-US" b="1" dirty="0" err="1"/>
              <a:t>zastarjeva</a:t>
            </a:r>
            <a:r>
              <a:rPr lang="en-US" b="1" dirty="0"/>
              <a:t> za tri </a:t>
            </a:r>
            <a:r>
              <a:rPr lang="en-US" b="1" dirty="0" err="1"/>
              <a:t>godine</a:t>
            </a:r>
            <a:r>
              <a:rPr lang="en-US" b="1" dirty="0"/>
              <a:t> od </a:t>
            </a:r>
            <a:r>
              <a:rPr lang="en-US" b="1" dirty="0" err="1"/>
              <a:t>kad</a:t>
            </a:r>
            <a:r>
              <a:rPr lang="en-US" b="1" dirty="0"/>
              <a:t> je </a:t>
            </a:r>
            <a:r>
              <a:rPr lang="en-US" b="1" dirty="0" err="1"/>
              <a:t>oštećenik</a:t>
            </a:r>
            <a:r>
              <a:rPr lang="en-US" b="1" dirty="0"/>
              <a:t> </a:t>
            </a:r>
            <a:r>
              <a:rPr lang="en-US" b="1" dirty="0" err="1"/>
              <a:t>doznao</a:t>
            </a:r>
            <a:r>
              <a:rPr lang="en-US" b="1" dirty="0"/>
              <a:t> za </a:t>
            </a:r>
            <a:r>
              <a:rPr lang="en-US" b="1" dirty="0" err="1"/>
              <a:t>štetu</a:t>
            </a:r>
            <a:r>
              <a:rPr lang="en-US" b="1" dirty="0"/>
              <a:t> i za lice </a:t>
            </a:r>
            <a:r>
              <a:rPr lang="en-US" b="1" dirty="0" err="1"/>
              <a:t>koje</a:t>
            </a:r>
            <a:r>
              <a:rPr lang="en-US" b="1" dirty="0"/>
              <a:t> je </a:t>
            </a:r>
            <a:r>
              <a:rPr lang="en-US" b="1" dirty="0" err="1"/>
              <a:t>štetu</a:t>
            </a:r>
            <a:r>
              <a:rPr lang="en-US" b="1" dirty="0"/>
              <a:t> </a:t>
            </a:r>
            <a:r>
              <a:rPr lang="en-US" b="1" dirty="0" err="1"/>
              <a:t>učinilo</a:t>
            </a:r>
            <a:r>
              <a:rPr lang="en-US" b="1" dirty="0"/>
              <a:t>, u </a:t>
            </a:r>
            <a:r>
              <a:rPr lang="en-US" b="1" dirty="0" err="1"/>
              <a:t>svakom</a:t>
            </a:r>
            <a:r>
              <a:rPr lang="en-US" b="1" dirty="0"/>
              <a:t> </a:t>
            </a:r>
            <a:r>
              <a:rPr lang="en-US" b="1" dirty="0" err="1"/>
              <a:t>slučaju</a:t>
            </a:r>
            <a:r>
              <a:rPr lang="en-US" b="1" dirty="0"/>
              <a:t> </a:t>
            </a:r>
            <a:r>
              <a:rPr lang="en-US" b="1" dirty="0" err="1"/>
              <a:t>ovo</a:t>
            </a:r>
            <a:r>
              <a:rPr lang="en-US" b="1" dirty="0"/>
              <a:t> </a:t>
            </a:r>
            <a:r>
              <a:rPr lang="en-US" b="1" dirty="0" err="1"/>
              <a:t>potraživanje</a:t>
            </a:r>
            <a:r>
              <a:rPr lang="en-US" b="1" dirty="0"/>
              <a:t> </a:t>
            </a:r>
            <a:r>
              <a:rPr lang="en-US" b="1" dirty="0" err="1"/>
              <a:t>zastarijeva</a:t>
            </a:r>
            <a:r>
              <a:rPr lang="en-US" b="1" dirty="0"/>
              <a:t> za pet </a:t>
            </a:r>
            <a:r>
              <a:rPr lang="en-US" b="1" dirty="0" err="1"/>
              <a:t>godina</a:t>
            </a:r>
            <a:r>
              <a:rPr lang="en-US" b="1" dirty="0"/>
              <a:t> od </a:t>
            </a:r>
            <a:r>
              <a:rPr lang="en-US" b="1" dirty="0" err="1"/>
              <a:t>kad</a:t>
            </a:r>
            <a:r>
              <a:rPr lang="en-US" b="1" dirty="0"/>
              <a:t> je </a:t>
            </a:r>
            <a:r>
              <a:rPr lang="en-US" b="1" dirty="0" err="1"/>
              <a:t>šteta</a:t>
            </a:r>
            <a:r>
              <a:rPr lang="en-US" b="1" dirty="0"/>
              <a:t> </a:t>
            </a:r>
            <a:r>
              <a:rPr lang="en-US" b="1" dirty="0" err="1"/>
              <a:t>nastala</a:t>
            </a:r>
            <a:r>
              <a:rPr lang="en-US" b="1" dirty="0"/>
              <a:t> .</a:t>
            </a:r>
            <a:endParaRPr lang="en-US" dirty="0"/>
          </a:p>
          <a:p>
            <a:pPr algn="just"/>
            <a:r>
              <a:rPr lang="en-US" dirty="0"/>
              <a:t>U </a:t>
            </a:r>
            <a:r>
              <a:rPr lang="en-US" dirty="0" err="1"/>
              <a:t>ovom</a:t>
            </a:r>
            <a:r>
              <a:rPr lang="en-US" dirty="0"/>
              <a:t> </a:t>
            </a:r>
            <a:r>
              <a:rPr lang="en-US" dirty="0" err="1"/>
              <a:t>postupku</a:t>
            </a:r>
            <a:r>
              <a:rPr lang="en-US" dirty="0"/>
              <a:t> </a:t>
            </a:r>
            <a:r>
              <a:rPr lang="en-US" dirty="0" err="1"/>
              <a:t>su</a:t>
            </a:r>
            <a:r>
              <a:rPr lang="en-US" dirty="0"/>
              <a:t> </a:t>
            </a:r>
            <a:r>
              <a:rPr lang="en-US" dirty="0" err="1"/>
              <a:t>tužitelji</a:t>
            </a:r>
            <a:r>
              <a:rPr lang="en-US" dirty="0"/>
              <a:t> </a:t>
            </a:r>
            <a:r>
              <a:rPr lang="en-US" dirty="0" err="1"/>
              <a:t>zahtjevali</a:t>
            </a:r>
            <a:r>
              <a:rPr lang="en-US" dirty="0"/>
              <a:t> da se </a:t>
            </a:r>
            <a:r>
              <a:rPr lang="en-US" dirty="0" err="1"/>
              <a:t>primjeni</a:t>
            </a:r>
            <a:r>
              <a:rPr lang="en-US" dirty="0"/>
              <a:t> </a:t>
            </a:r>
            <a:r>
              <a:rPr lang="en-US" dirty="0" err="1"/>
              <a:t>odredbe</a:t>
            </a:r>
            <a:r>
              <a:rPr lang="en-US" dirty="0"/>
              <a:t> </a:t>
            </a:r>
            <a:r>
              <a:rPr lang="en-US" dirty="0" err="1"/>
              <a:t>člana</a:t>
            </a:r>
            <a:r>
              <a:rPr lang="en-US" dirty="0"/>
              <a:t> 377. ZOO </a:t>
            </a:r>
            <a:r>
              <a:rPr lang="en-US" dirty="0" err="1"/>
              <a:t>kojim</a:t>
            </a:r>
            <a:r>
              <a:rPr lang="en-US" dirty="0"/>
              <a:t> </a:t>
            </a:r>
            <a:r>
              <a:rPr lang="en-US" dirty="0" err="1"/>
              <a:t>članom</a:t>
            </a:r>
            <a:r>
              <a:rPr lang="en-US" dirty="0"/>
              <a:t> je </a:t>
            </a:r>
            <a:r>
              <a:rPr lang="en-US" dirty="0" err="1"/>
              <a:t>propisano</a:t>
            </a:r>
            <a:r>
              <a:rPr lang="en-US" dirty="0"/>
              <a:t> </a:t>
            </a:r>
            <a:r>
              <a:rPr lang="en-US" dirty="0" err="1"/>
              <a:t>potraživanje</a:t>
            </a:r>
            <a:r>
              <a:rPr lang="en-US" dirty="0"/>
              <a:t> </a:t>
            </a:r>
            <a:r>
              <a:rPr lang="en-US" dirty="0" err="1"/>
              <a:t>naknade</a:t>
            </a:r>
            <a:r>
              <a:rPr lang="en-US" dirty="0"/>
              <a:t> </a:t>
            </a:r>
            <a:r>
              <a:rPr lang="en-US" dirty="0" err="1"/>
              <a:t>štete</a:t>
            </a:r>
            <a:r>
              <a:rPr lang="en-US" dirty="0"/>
              <a:t> </a:t>
            </a:r>
            <a:r>
              <a:rPr lang="en-US" dirty="0" err="1"/>
              <a:t>prouzrokovane</a:t>
            </a:r>
            <a:r>
              <a:rPr lang="en-US" dirty="0"/>
              <a:t> </a:t>
            </a:r>
            <a:r>
              <a:rPr lang="en-US" dirty="0" err="1"/>
              <a:t>krivičnim</a:t>
            </a:r>
            <a:r>
              <a:rPr lang="en-US" dirty="0"/>
              <a:t> </a:t>
            </a:r>
            <a:r>
              <a:rPr lang="en-US" dirty="0" err="1"/>
              <a:t>djelom</a:t>
            </a:r>
            <a:r>
              <a:rPr lang="en-US" dirty="0"/>
              <a:t>, </a:t>
            </a:r>
            <a:r>
              <a:rPr lang="en-US" dirty="0" err="1"/>
              <a:t>te</a:t>
            </a:r>
            <a:r>
              <a:rPr lang="en-US" dirty="0"/>
              <a:t> je </a:t>
            </a:r>
            <a:r>
              <a:rPr lang="en-US" dirty="0" err="1"/>
              <a:t>stavom</a:t>
            </a:r>
            <a:r>
              <a:rPr lang="en-US" dirty="0"/>
              <a:t> 1. </a:t>
            </a:r>
            <a:r>
              <a:rPr lang="en-US" dirty="0" err="1"/>
              <a:t>člana</a:t>
            </a:r>
            <a:r>
              <a:rPr lang="en-US" dirty="0"/>
              <a:t> </a:t>
            </a:r>
            <a:r>
              <a:rPr lang="en-US" dirty="0" err="1"/>
              <a:t>propisano</a:t>
            </a:r>
            <a:r>
              <a:rPr lang="en-US" dirty="0"/>
              <a:t> da “</a:t>
            </a:r>
            <a:r>
              <a:rPr lang="en-US" dirty="0" err="1"/>
              <a:t>kad</a:t>
            </a:r>
            <a:r>
              <a:rPr lang="en-US" dirty="0"/>
              <a:t> je </a:t>
            </a:r>
            <a:r>
              <a:rPr lang="en-US" dirty="0" err="1"/>
              <a:t>šteta</a:t>
            </a:r>
            <a:r>
              <a:rPr lang="en-US" dirty="0"/>
              <a:t> </a:t>
            </a:r>
            <a:r>
              <a:rPr lang="en-US" dirty="0" err="1"/>
              <a:t>prouzrokovana</a:t>
            </a:r>
            <a:r>
              <a:rPr lang="en-US" dirty="0"/>
              <a:t> </a:t>
            </a:r>
            <a:r>
              <a:rPr lang="en-US" dirty="0" err="1"/>
              <a:t>krivičnim</a:t>
            </a:r>
            <a:r>
              <a:rPr lang="en-US" dirty="0"/>
              <a:t> </a:t>
            </a:r>
            <a:r>
              <a:rPr lang="en-US" dirty="0" err="1"/>
              <a:t>djelom</a:t>
            </a:r>
            <a:r>
              <a:rPr lang="en-US" dirty="0"/>
              <a:t>, a za </a:t>
            </a:r>
            <a:r>
              <a:rPr lang="en-US" dirty="0" err="1"/>
              <a:t>krivično</a:t>
            </a:r>
            <a:r>
              <a:rPr lang="en-US" dirty="0"/>
              <a:t> </a:t>
            </a:r>
            <a:r>
              <a:rPr lang="en-US" dirty="0" err="1"/>
              <a:t>gonjenje</a:t>
            </a:r>
            <a:r>
              <a:rPr lang="en-US" dirty="0"/>
              <a:t> je </a:t>
            </a:r>
            <a:r>
              <a:rPr lang="en-US" dirty="0" err="1"/>
              <a:t>predviđen</a:t>
            </a:r>
            <a:r>
              <a:rPr lang="en-US" dirty="0"/>
              <a:t> </a:t>
            </a:r>
            <a:r>
              <a:rPr lang="en-US" dirty="0" err="1"/>
              <a:t>duži</a:t>
            </a:r>
            <a:r>
              <a:rPr lang="en-US" dirty="0"/>
              <a:t> </a:t>
            </a:r>
            <a:r>
              <a:rPr lang="en-US" dirty="0" err="1"/>
              <a:t>rok</a:t>
            </a:r>
            <a:r>
              <a:rPr lang="en-US" dirty="0"/>
              <a:t> </a:t>
            </a:r>
            <a:r>
              <a:rPr lang="en-US" dirty="0" err="1"/>
              <a:t>zastarjelosti</a:t>
            </a:r>
            <a:r>
              <a:rPr lang="en-US" dirty="0"/>
              <a:t>, </a:t>
            </a:r>
            <a:r>
              <a:rPr lang="en-US" dirty="0" err="1"/>
              <a:t>zahtjev</a:t>
            </a:r>
            <a:r>
              <a:rPr lang="en-US" dirty="0"/>
              <a:t> za </a:t>
            </a:r>
            <a:r>
              <a:rPr lang="en-US" dirty="0" err="1"/>
              <a:t>naknadu</a:t>
            </a:r>
            <a:r>
              <a:rPr lang="en-US" dirty="0"/>
              <a:t> </a:t>
            </a:r>
            <a:r>
              <a:rPr lang="en-US" dirty="0" err="1"/>
              <a:t>štete</a:t>
            </a:r>
            <a:r>
              <a:rPr lang="en-US" dirty="0"/>
              <a:t> </a:t>
            </a:r>
            <a:r>
              <a:rPr lang="en-US" dirty="0" err="1"/>
              <a:t>prema</a:t>
            </a:r>
            <a:r>
              <a:rPr lang="en-US" dirty="0"/>
              <a:t> </a:t>
            </a:r>
            <a:r>
              <a:rPr lang="en-US" dirty="0" err="1"/>
              <a:t>odgovornom</a:t>
            </a:r>
            <a:r>
              <a:rPr lang="en-US" dirty="0"/>
              <a:t> </a:t>
            </a:r>
            <a:r>
              <a:rPr lang="en-US" dirty="0" err="1"/>
              <a:t>licu</a:t>
            </a:r>
            <a:r>
              <a:rPr lang="en-US" dirty="0"/>
              <a:t> </a:t>
            </a:r>
            <a:r>
              <a:rPr lang="en-US" dirty="0" err="1"/>
              <a:t>zastarjeva</a:t>
            </a:r>
            <a:r>
              <a:rPr lang="en-US" dirty="0"/>
              <a:t> </a:t>
            </a:r>
            <a:r>
              <a:rPr lang="en-US" dirty="0" err="1"/>
              <a:t>kad</a:t>
            </a:r>
            <a:r>
              <a:rPr lang="en-US" dirty="0"/>
              <a:t> </a:t>
            </a:r>
            <a:r>
              <a:rPr lang="en-US" dirty="0" err="1"/>
              <a:t>istekne</a:t>
            </a:r>
            <a:r>
              <a:rPr lang="en-US" dirty="0"/>
              <a:t> </a:t>
            </a:r>
            <a:r>
              <a:rPr lang="en-US" dirty="0" err="1"/>
              <a:t>vrijeme</a:t>
            </a:r>
            <a:r>
              <a:rPr lang="en-US" dirty="0"/>
              <a:t> </a:t>
            </a:r>
            <a:r>
              <a:rPr lang="en-US" dirty="0" err="1"/>
              <a:t>određeno</a:t>
            </a:r>
            <a:r>
              <a:rPr lang="en-US" dirty="0"/>
              <a:t> za </a:t>
            </a:r>
            <a:r>
              <a:rPr lang="en-US" dirty="0" err="1"/>
              <a:t>zastarjelost</a:t>
            </a:r>
            <a:r>
              <a:rPr lang="en-US" dirty="0"/>
              <a:t> </a:t>
            </a:r>
            <a:r>
              <a:rPr lang="en-US" dirty="0" err="1"/>
              <a:t>krivičnog</a:t>
            </a:r>
            <a:r>
              <a:rPr lang="en-US" dirty="0"/>
              <a:t> </a:t>
            </a:r>
            <a:r>
              <a:rPr lang="en-US" dirty="0" err="1"/>
              <a:t>gonjenja</a:t>
            </a:r>
            <a:r>
              <a:rPr lang="en-US" dirty="0"/>
              <a:t>”.</a:t>
            </a:r>
          </a:p>
          <a:p>
            <a:pPr algn="just"/>
            <a:r>
              <a:rPr lang="en-US" dirty="0"/>
              <a:t>Da bi se </a:t>
            </a:r>
            <a:r>
              <a:rPr lang="en-US" dirty="0" err="1"/>
              <a:t>primjenila</a:t>
            </a:r>
            <a:r>
              <a:rPr lang="en-US" dirty="0"/>
              <a:t> ova </a:t>
            </a:r>
            <a:r>
              <a:rPr lang="en-US" dirty="0" err="1"/>
              <a:t>zakonska</a:t>
            </a:r>
            <a:r>
              <a:rPr lang="en-US" dirty="0"/>
              <a:t> </a:t>
            </a:r>
            <a:r>
              <a:rPr lang="en-US" dirty="0" err="1"/>
              <a:t>odredba</a:t>
            </a:r>
            <a:r>
              <a:rPr lang="en-US" dirty="0"/>
              <a:t> pored </a:t>
            </a:r>
            <a:r>
              <a:rPr lang="en-US" dirty="0" err="1"/>
              <a:t>uslova</a:t>
            </a:r>
            <a:r>
              <a:rPr lang="en-US" dirty="0"/>
              <a:t> da je za </a:t>
            </a:r>
            <a:r>
              <a:rPr lang="en-US" dirty="0" err="1"/>
              <a:t>krivično</a:t>
            </a:r>
            <a:r>
              <a:rPr lang="en-US" dirty="0"/>
              <a:t> </a:t>
            </a:r>
            <a:r>
              <a:rPr lang="en-US" dirty="0" err="1"/>
              <a:t>gonjenje</a:t>
            </a:r>
            <a:r>
              <a:rPr lang="en-US" dirty="0"/>
              <a:t> </a:t>
            </a:r>
            <a:r>
              <a:rPr lang="en-US" dirty="0" err="1"/>
              <a:t>propisan</a:t>
            </a:r>
            <a:r>
              <a:rPr lang="en-US" dirty="0"/>
              <a:t> </a:t>
            </a:r>
            <a:r>
              <a:rPr lang="en-US" dirty="0" err="1"/>
              <a:t>duži</a:t>
            </a:r>
            <a:r>
              <a:rPr lang="en-US" dirty="0"/>
              <a:t> </a:t>
            </a:r>
            <a:r>
              <a:rPr lang="en-US" dirty="0" err="1"/>
              <a:t>rok</a:t>
            </a:r>
            <a:r>
              <a:rPr lang="en-US" dirty="0"/>
              <a:t> </a:t>
            </a:r>
            <a:r>
              <a:rPr lang="en-US" dirty="0" err="1"/>
              <a:t>zastarjelosti</a:t>
            </a:r>
            <a:r>
              <a:rPr lang="en-US" dirty="0"/>
              <a:t>, </a:t>
            </a:r>
            <a:r>
              <a:rPr lang="en-US" dirty="0" err="1"/>
              <a:t>nužno</a:t>
            </a:r>
            <a:r>
              <a:rPr lang="en-US" dirty="0"/>
              <a:t> je </a:t>
            </a:r>
            <a:r>
              <a:rPr lang="en-US" dirty="0" err="1"/>
              <a:t>bilo</a:t>
            </a:r>
            <a:r>
              <a:rPr lang="en-US" dirty="0"/>
              <a:t> </a:t>
            </a:r>
            <a:r>
              <a:rPr lang="en-US" dirty="0" err="1"/>
              <a:t>tužbeni</a:t>
            </a:r>
            <a:r>
              <a:rPr lang="en-US" dirty="0"/>
              <a:t> </a:t>
            </a:r>
            <a:r>
              <a:rPr lang="en-US" dirty="0" err="1"/>
              <a:t>zahtjev</a:t>
            </a:r>
            <a:r>
              <a:rPr lang="en-US" dirty="0"/>
              <a:t> </a:t>
            </a:r>
            <a:r>
              <a:rPr lang="en-US" dirty="0" err="1"/>
              <a:t>usmjeriti</a:t>
            </a:r>
            <a:r>
              <a:rPr lang="en-US" dirty="0"/>
              <a:t> </a:t>
            </a:r>
            <a:r>
              <a:rPr lang="en-US" dirty="0" err="1"/>
              <a:t>tj</a:t>
            </a:r>
            <a:r>
              <a:rPr lang="en-US" dirty="0"/>
              <a:t>. </a:t>
            </a:r>
            <a:r>
              <a:rPr lang="en-US" dirty="0" err="1"/>
              <a:t>postaviti</a:t>
            </a:r>
            <a:r>
              <a:rPr lang="en-US" dirty="0"/>
              <a:t> </a:t>
            </a:r>
            <a:r>
              <a:rPr lang="en-US" dirty="0" err="1"/>
              <a:t>prema</a:t>
            </a:r>
            <a:r>
              <a:rPr lang="en-US" dirty="0"/>
              <a:t> </a:t>
            </a:r>
            <a:r>
              <a:rPr lang="en-US" dirty="0" err="1"/>
              <a:t>izvršiocu</a:t>
            </a:r>
            <a:r>
              <a:rPr lang="en-US" dirty="0"/>
              <a:t> </a:t>
            </a:r>
            <a:r>
              <a:rPr lang="en-US" dirty="0" err="1"/>
              <a:t>krivičnog</a:t>
            </a:r>
            <a:r>
              <a:rPr lang="en-US" dirty="0"/>
              <a:t> </a:t>
            </a:r>
            <a:r>
              <a:rPr lang="en-US" dirty="0" err="1"/>
              <a:t>djela</a:t>
            </a:r>
            <a:r>
              <a:rPr lang="en-US" dirty="0"/>
              <a:t> i da je to lice </a:t>
            </a:r>
            <a:r>
              <a:rPr lang="en-US" dirty="0" err="1"/>
              <a:t>pravosnažnom</a:t>
            </a:r>
            <a:r>
              <a:rPr lang="en-US" dirty="0"/>
              <a:t> </a:t>
            </a:r>
            <a:r>
              <a:rPr lang="en-US" dirty="0" err="1"/>
              <a:t>presudom</a:t>
            </a:r>
            <a:r>
              <a:rPr lang="en-US" dirty="0"/>
              <a:t> </a:t>
            </a:r>
            <a:r>
              <a:rPr lang="en-US" dirty="0" err="1"/>
              <a:t>oglašen</a:t>
            </a:r>
            <a:r>
              <a:rPr lang="en-US" dirty="0"/>
              <a:t> </a:t>
            </a:r>
            <a:r>
              <a:rPr lang="en-US" dirty="0" err="1"/>
              <a:t>krivim</a:t>
            </a:r>
            <a:r>
              <a:rPr lang="en-US" dirty="0"/>
              <a:t> za </a:t>
            </a:r>
            <a:r>
              <a:rPr lang="en-US" dirty="0" err="1"/>
              <a:t>krivično</a:t>
            </a:r>
            <a:r>
              <a:rPr lang="en-US" dirty="0"/>
              <a:t> </a:t>
            </a:r>
            <a:r>
              <a:rPr lang="en-US" dirty="0" err="1"/>
              <a:t>djelo</a:t>
            </a:r>
            <a:r>
              <a:rPr lang="en-US" dirty="0"/>
              <a:t> </a:t>
            </a:r>
            <a:r>
              <a:rPr lang="en-US" dirty="0" err="1"/>
              <a:t>koje</a:t>
            </a:r>
            <a:r>
              <a:rPr lang="en-US" dirty="0"/>
              <a:t> je za </a:t>
            </a:r>
            <a:r>
              <a:rPr lang="en-US" dirty="0" err="1"/>
              <a:t>posljedicu</a:t>
            </a:r>
            <a:r>
              <a:rPr lang="en-US" dirty="0"/>
              <a:t> </a:t>
            </a:r>
            <a:r>
              <a:rPr lang="en-US" dirty="0" err="1"/>
              <a:t>imalo</a:t>
            </a:r>
            <a:r>
              <a:rPr lang="en-US" dirty="0"/>
              <a:t> </a:t>
            </a:r>
            <a:r>
              <a:rPr lang="en-US" dirty="0" err="1"/>
              <a:t>nastanak</a:t>
            </a:r>
            <a:r>
              <a:rPr lang="en-US" dirty="0"/>
              <a:t> </a:t>
            </a:r>
            <a:r>
              <a:rPr lang="en-US" dirty="0" err="1"/>
              <a:t>štete</a:t>
            </a:r>
            <a:r>
              <a:rPr lang="en-US" dirty="0"/>
              <a:t>, a u </a:t>
            </a:r>
            <a:r>
              <a:rPr lang="en-US" dirty="0" err="1"/>
              <a:t>ovom</a:t>
            </a:r>
            <a:r>
              <a:rPr lang="en-US" dirty="0"/>
              <a:t> </a:t>
            </a:r>
            <a:r>
              <a:rPr lang="en-US" dirty="0" err="1"/>
              <a:t>slučaju</a:t>
            </a:r>
            <a:r>
              <a:rPr lang="en-US" dirty="0"/>
              <a:t> to </a:t>
            </a:r>
            <a:r>
              <a:rPr lang="en-US" dirty="0" err="1"/>
              <a:t>nije</a:t>
            </a:r>
            <a:r>
              <a:rPr lang="en-US" dirty="0"/>
              <a:t> </a:t>
            </a:r>
            <a:r>
              <a:rPr lang="en-US" dirty="0" err="1"/>
              <a:t>bilo</a:t>
            </a:r>
            <a:r>
              <a:rPr lang="en-US" dirty="0"/>
              <a:t>.</a:t>
            </a:r>
          </a:p>
          <a:p>
            <a:pPr algn="just"/>
            <a:r>
              <a:rPr lang="en-US" dirty="0"/>
              <a:t>U </a:t>
            </a:r>
            <a:r>
              <a:rPr lang="en-US" dirty="0" err="1"/>
              <a:t>ovom</a:t>
            </a:r>
            <a:r>
              <a:rPr lang="en-US" dirty="0"/>
              <a:t> </a:t>
            </a:r>
            <a:r>
              <a:rPr lang="en-US" dirty="0" err="1"/>
              <a:t>slučaju</a:t>
            </a:r>
            <a:r>
              <a:rPr lang="en-US" dirty="0"/>
              <a:t> </a:t>
            </a:r>
            <a:r>
              <a:rPr lang="en-US" dirty="0" err="1"/>
              <a:t>sud</a:t>
            </a:r>
            <a:r>
              <a:rPr lang="en-US" dirty="0"/>
              <a:t> je </a:t>
            </a:r>
            <a:r>
              <a:rPr lang="en-US" dirty="0" err="1"/>
              <a:t>usvojio</a:t>
            </a:r>
            <a:r>
              <a:rPr lang="en-US" dirty="0"/>
              <a:t> </a:t>
            </a:r>
            <a:r>
              <a:rPr lang="en-US" dirty="0" err="1"/>
              <a:t>prigovor</a:t>
            </a:r>
            <a:r>
              <a:rPr lang="en-US" dirty="0"/>
              <a:t> </a:t>
            </a:r>
            <a:r>
              <a:rPr lang="en-US" dirty="0" err="1"/>
              <a:t>zastare</a:t>
            </a:r>
            <a:r>
              <a:rPr lang="en-US" dirty="0"/>
              <a:t> </a:t>
            </a:r>
            <a:r>
              <a:rPr lang="en-US" dirty="0" err="1"/>
              <a:t>jer</a:t>
            </a:r>
            <a:r>
              <a:rPr lang="en-US" dirty="0"/>
              <a:t> je </a:t>
            </a:r>
            <a:r>
              <a:rPr lang="en-US" dirty="0" err="1"/>
              <a:t>protekao</a:t>
            </a:r>
            <a:r>
              <a:rPr lang="en-US" dirty="0"/>
              <a:t> </a:t>
            </a:r>
            <a:r>
              <a:rPr lang="en-US" dirty="0" err="1"/>
              <a:t>subjektivni</a:t>
            </a:r>
            <a:r>
              <a:rPr lang="en-US" dirty="0"/>
              <a:t> i </a:t>
            </a:r>
            <a:r>
              <a:rPr lang="en-US" dirty="0" err="1"/>
              <a:t>objektivni</a:t>
            </a:r>
            <a:r>
              <a:rPr lang="en-US" dirty="0"/>
              <a:t> </a:t>
            </a:r>
            <a:r>
              <a:rPr lang="en-US" dirty="0" err="1"/>
              <a:t>rok</a:t>
            </a:r>
            <a:r>
              <a:rPr lang="en-US" dirty="0"/>
              <a:t> za </a:t>
            </a:r>
            <a:r>
              <a:rPr lang="en-US" dirty="0" err="1"/>
              <a:t>podnošenje</a:t>
            </a:r>
            <a:r>
              <a:rPr lang="en-US" dirty="0"/>
              <a:t> </a:t>
            </a:r>
            <a:r>
              <a:rPr lang="en-US" dirty="0" err="1"/>
              <a:t>tužbe</a:t>
            </a:r>
            <a:r>
              <a:rPr lang="en-US" dirty="0"/>
              <a:t> i </a:t>
            </a:r>
            <a:r>
              <a:rPr lang="en-US" dirty="0" err="1"/>
              <a:t>odbio</a:t>
            </a:r>
            <a:r>
              <a:rPr lang="en-US" dirty="0"/>
              <a:t> je </a:t>
            </a:r>
            <a:r>
              <a:rPr lang="en-US" dirty="0" err="1"/>
              <a:t>tužbeni</a:t>
            </a:r>
            <a:r>
              <a:rPr lang="en-US" dirty="0"/>
              <a:t> </a:t>
            </a:r>
            <a:r>
              <a:rPr lang="en-US" dirty="0" err="1"/>
              <a:t>zahtjev</a:t>
            </a:r>
            <a:r>
              <a:rPr lang="en-US" dirty="0"/>
              <a:t>. </a:t>
            </a:r>
            <a:r>
              <a:rPr lang="en-US" dirty="0" err="1"/>
              <a:t>Znači</a:t>
            </a:r>
            <a:r>
              <a:rPr lang="en-US" dirty="0"/>
              <a:t> </a:t>
            </a:r>
            <a:r>
              <a:rPr lang="en-US" dirty="0" err="1"/>
              <a:t>tužba</a:t>
            </a:r>
            <a:r>
              <a:rPr lang="en-US" dirty="0"/>
              <a:t> se </a:t>
            </a:r>
            <a:r>
              <a:rPr lang="en-US" dirty="0" err="1"/>
              <a:t>protiv</a:t>
            </a:r>
            <a:r>
              <a:rPr lang="en-US" dirty="0"/>
              <a:t> </a:t>
            </a:r>
            <a:r>
              <a:rPr lang="en-US" dirty="0" err="1"/>
              <a:t>poslodavca</a:t>
            </a:r>
            <a:r>
              <a:rPr lang="en-US" dirty="0"/>
              <a:t> </a:t>
            </a:r>
            <a:r>
              <a:rPr lang="en-US" dirty="0" err="1"/>
              <a:t>mogla</a:t>
            </a:r>
            <a:r>
              <a:rPr lang="en-US" dirty="0"/>
              <a:t> </a:t>
            </a:r>
            <a:r>
              <a:rPr lang="en-US" dirty="0" err="1"/>
              <a:t>podnijeti</a:t>
            </a:r>
            <a:r>
              <a:rPr lang="en-US" dirty="0"/>
              <a:t> do </a:t>
            </a:r>
            <a:r>
              <a:rPr lang="en-US" dirty="0" err="1"/>
              <a:t>februara</a:t>
            </a:r>
            <a:r>
              <a:rPr lang="en-US" dirty="0"/>
              <a:t> 2018.godine</a:t>
            </a:r>
          </a:p>
          <a:p>
            <a:pPr algn="just"/>
            <a:r>
              <a:rPr lang="en-US" b="1" dirty="0" err="1"/>
              <a:t>Presuda</a:t>
            </a:r>
            <a:r>
              <a:rPr lang="en-US" b="1" dirty="0"/>
              <a:t> </a:t>
            </a:r>
            <a:r>
              <a:rPr lang="en-US" b="1" dirty="0" err="1"/>
              <a:t>Okružnog</a:t>
            </a:r>
            <a:r>
              <a:rPr lang="en-US" b="1" dirty="0"/>
              <a:t> </a:t>
            </a:r>
            <a:r>
              <a:rPr lang="en-US" b="1" dirty="0" err="1"/>
              <a:t>suda</a:t>
            </a:r>
            <a:r>
              <a:rPr lang="en-US" b="1" dirty="0"/>
              <a:t> u </a:t>
            </a:r>
            <a:r>
              <a:rPr lang="en-US" b="1" dirty="0" err="1"/>
              <a:t>Banjaluci</a:t>
            </a:r>
            <a:r>
              <a:rPr lang="en-US" b="1" dirty="0"/>
              <a:t> 71 0 P 298245 20 </a:t>
            </a:r>
            <a:r>
              <a:rPr lang="en-US" b="1" dirty="0" err="1"/>
              <a:t>Gž</a:t>
            </a:r>
            <a:r>
              <a:rPr lang="en-US" b="1" dirty="0"/>
              <a:t> od 28.01.2021.godine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15472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4.</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62500" lnSpcReduction="20000"/>
          </a:bodyPr>
          <a:lstStyle/>
          <a:p>
            <a:pPr algn="just"/>
            <a:r>
              <a:rPr lang="en-US" dirty="0" err="1"/>
              <a:t>Radnik</a:t>
            </a:r>
            <a:r>
              <a:rPr lang="en-US" dirty="0"/>
              <a:t> je </a:t>
            </a:r>
            <a:r>
              <a:rPr lang="en-US" dirty="0" err="1"/>
              <a:t>podnio</a:t>
            </a:r>
            <a:r>
              <a:rPr lang="en-US" dirty="0"/>
              <a:t> </a:t>
            </a:r>
            <a:r>
              <a:rPr lang="en-US" dirty="0" err="1"/>
              <a:t>tužbu</a:t>
            </a:r>
            <a:r>
              <a:rPr lang="en-US" dirty="0"/>
              <a:t> </a:t>
            </a:r>
            <a:r>
              <a:rPr lang="en-US" dirty="0" err="1"/>
              <a:t>protiv</a:t>
            </a:r>
            <a:r>
              <a:rPr lang="en-US" dirty="0"/>
              <a:t> </a:t>
            </a:r>
            <a:r>
              <a:rPr lang="en-US" dirty="0" err="1"/>
              <a:t>svoga</a:t>
            </a:r>
            <a:r>
              <a:rPr lang="en-US" dirty="0"/>
              <a:t> </a:t>
            </a:r>
            <a:r>
              <a:rPr lang="en-US" dirty="0" err="1"/>
              <a:t>poslodavca</a:t>
            </a:r>
            <a:r>
              <a:rPr lang="en-US" dirty="0"/>
              <a:t> </a:t>
            </a:r>
            <a:r>
              <a:rPr lang="en-US" dirty="0" err="1"/>
              <a:t>radi</a:t>
            </a:r>
            <a:r>
              <a:rPr lang="en-US" dirty="0"/>
              <a:t> </a:t>
            </a:r>
            <a:r>
              <a:rPr lang="en-US" dirty="0" err="1"/>
              <a:t>naknade</a:t>
            </a:r>
            <a:r>
              <a:rPr lang="en-US" dirty="0"/>
              <a:t> </a:t>
            </a:r>
            <a:r>
              <a:rPr lang="en-US" dirty="0" err="1"/>
              <a:t>nematerijalne</a:t>
            </a:r>
            <a:r>
              <a:rPr lang="en-US" dirty="0"/>
              <a:t> i </a:t>
            </a:r>
            <a:r>
              <a:rPr lang="en-US" dirty="0" err="1"/>
              <a:t>materijalne</a:t>
            </a:r>
            <a:r>
              <a:rPr lang="en-US" dirty="0"/>
              <a:t> </a:t>
            </a:r>
            <a:r>
              <a:rPr lang="en-US" dirty="0" err="1"/>
              <a:t>štete</a:t>
            </a:r>
            <a:r>
              <a:rPr lang="en-US" dirty="0"/>
              <a:t>, a </a:t>
            </a:r>
            <a:r>
              <a:rPr lang="en-US" dirty="0" err="1"/>
              <a:t>povodom</a:t>
            </a:r>
            <a:r>
              <a:rPr lang="en-US" dirty="0"/>
              <a:t> </a:t>
            </a:r>
            <a:r>
              <a:rPr lang="en-US" dirty="0" err="1"/>
              <a:t>štetnog</a:t>
            </a:r>
            <a:r>
              <a:rPr lang="en-US" dirty="0"/>
              <a:t> </a:t>
            </a:r>
            <a:r>
              <a:rPr lang="en-US" dirty="0" err="1"/>
              <a:t>događa</a:t>
            </a:r>
            <a:r>
              <a:rPr lang="en-US" dirty="0"/>
              <a:t> </a:t>
            </a:r>
            <a:r>
              <a:rPr lang="en-US" dirty="0" err="1"/>
              <a:t>iz</a:t>
            </a:r>
            <a:r>
              <a:rPr lang="en-US" dirty="0"/>
              <a:t> 2015.godine, </a:t>
            </a:r>
            <a:r>
              <a:rPr lang="en-US" dirty="0" err="1"/>
              <a:t>odnosno</a:t>
            </a:r>
            <a:r>
              <a:rPr lang="en-US" dirty="0"/>
              <a:t> radio je </a:t>
            </a:r>
            <a:r>
              <a:rPr lang="en-US" dirty="0" err="1"/>
              <a:t>na</a:t>
            </a:r>
            <a:r>
              <a:rPr lang="en-US" dirty="0"/>
              <a:t> </a:t>
            </a:r>
            <a:r>
              <a:rPr lang="en-US" dirty="0" err="1"/>
              <a:t>poslovima</a:t>
            </a:r>
            <a:r>
              <a:rPr lang="en-US" dirty="0"/>
              <a:t> </a:t>
            </a:r>
            <a:r>
              <a:rPr lang="en-US" dirty="0" err="1"/>
              <a:t>fizičkog</a:t>
            </a:r>
            <a:r>
              <a:rPr lang="en-US" dirty="0"/>
              <a:t> </a:t>
            </a:r>
            <a:r>
              <a:rPr lang="en-US" dirty="0" err="1"/>
              <a:t>obezbjeđenja</a:t>
            </a:r>
            <a:r>
              <a:rPr lang="en-US" dirty="0"/>
              <a:t> i </a:t>
            </a:r>
            <a:r>
              <a:rPr lang="en-US" dirty="0" err="1"/>
              <a:t>povrijeđen</a:t>
            </a:r>
            <a:r>
              <a:rPr lang="en-US" dirty="0"/>
              <a:t> je za </a:t>
            </a:r>
            <a:r>
              <a:rPr lang="en-US" dirty="0" err="1"/>
              <a:t>vrijeme</a:t>
            </a:r>
            <a:r>
              <a:rPr lang="en-US" dirty="0"/>
              <a:t> </a:t>
            </a:r>
            <a:r>
              <a:rPr lang="en-US" dirty="0" err="1"/>
              <a:t>obavljanja</a:t>
            </a:r>
            <a:r>
              <a:rPr lang="en-US" dirty="0"/>
              <a:t> </a:t>
            </a:r>
            <a:r>
              <a:rPr lang="en-US" dirty="0" err="1"/>
              <a:t>te</a:t>
            </a:r>
            <a:r>
              <a:rPr lang="en-US" dirty="0"/>
              <a:t> </a:t>
            </a:r>
            <a:r>
              <a:rPr lang="en-US" dirty="0" err="1"/>
              <a:t>dužnosti</a:t>
            </a:r>
            <a:r>
              <a:rPr lang="en-US" dirty="0"/>
              <a:t>, a </a:t>
            </a:r>
            <a:r>
              <a:rPr lang="en-US" dirty="0" err="1"/>
              <a:t>na</a:t>
            </a:r>
            <a:r>
              <a:rPr lang="en-US" dirty="0"/>
              <a:t> </a:t>
            </a:r>
            <a:r>
              <a:rPr lang="en-US" dirty="0" err="1"/>
              <a:t>način</a:t>
            </a:r>
            <a:r>
              <a:rPr lang="en-US" dirty="0"/>
              <a:t> da </a:t>
            </a:r>
            <a:r>
              <a:rPr lang="en-US" dirty="0" err="1"/>
              <a:t>su</a:t>
            </a:r>
            <a:r>
              <a:rPr lang="en-US" dirty="0"/>
              <a:t> </a:t>
            </a:r>
            <a:r>
              <a:rPr lang="en-US" dirty="0" err="1"/>
              <a:t>druga</a:t>
            </a:r>
            <a:r>
              <a:rPr lang="en-US" dirty="0"/>
              <a:t> </a:t>
            </a:r>
            <a:r>
              <a:rPr lang="en-US" dirty="0" err="1"/>
              <a:t>dva</a:t>
            </a:r>
            <a:r>
              <a:rPr lang="en-US" dirty="0"/>
              <a:t> </a:t>
            </a:r>
            <a:r>
              <a:rPr lang="en-US" dirty="0" err="1"/>
              <a:t>radnika</a:t>
            </a:r>
            <a:r>
              <a:rPr lang="en-US" dirty="0"/>
              <a:t>, </a:t>
            </a:r>
            <a:r>
              <a:rPr lang="en-US" dirty="0" err="1"/>
              <a:t>koja</a:t>
            </a:r>
            <a:r>
              <a:rPr lang="en-US" dirty="0"/>
              <a:t> </a:t>
            </a:r>
            <a:r>
              <a:rPr lang="en-US" dirty="0" err="1"/>
              <a:t>su</a:t>
            </a:r>
            <a:r>
              <a:rPr lang="en-US" dirty="0"/>
              <a:t> </a:t>
            </a:r>
            <a:r>
              <a:rPr lang="en-US" dirty="0" err="1"/>
              <a:t>bila</a:t>
            </a:r>
            <a:r>
              <a:rPr lang="en-US" dirty="0"/>
              <a:t> </a:t>
            </a:r>
            <a:r>
              <a:rPr lang="en-US" dirty="0" err="1"/>
              <a:t>takođe</a:t>
            </a:r>
            <a:r>
              <a:rPr lang="en-US" dirty="0"/>
              <a:t> sa </a:t>
            </a:r>
            <a:r>
              <a:rPr lang="en-US" dirty="0" err="1"/>
              <a:t>njim</a:t>
            </a:r>
            <a:r>
              <a:rPr lang="en-US" dirty="0"/>
              <a:t>, </a:t>
            </a:r>
            <a:r>
              <a:rPr lang="en-US" dirty="0" err="1"/>
              <a:t>otišla</a:t>
            </a:r>
            <a:r>
              <a:rPr lang="en-US" dirty="0"/>
              <a:t> </a:t>
            </a:r>
            <a:r>
              <a:rPr lang="en-US" dirty="0" err="1"/>
              <a:t>po</a:t>
            </a:r>
            <a:r>
              <a:rPr lang="en-US" dirty="0"/>
              <a:t> </a:t>
            </a:r>
            <a:r>
              <a:rPr lang="en-US" dirty="0" err="1"/>
              <a:t>obrok</a:t>
            </a:r>
            <a:r>
              <a:rPr lang="en-US" dirty="0"/>
              <a:t> u </a:t>
            </a:r>
            <a:r>
              <a:rPr lang="en-US" dirty="0" err="1"/>
              <a:t>pekaru</a:t>
            </a:r>
            <a:r>
              <a:rPr lang="en-US" dirty="0"/>
              <a:t>, a </a:t>
            </a:r>
            <a:r>
              <a:rPr lang="en-US" dirty="0" err="1"/>
              <a:t>njega</a:t>
            </a:r>
            <a:r>
              <a:rPr lang="en-US" dirty="0"/>
              <a:t> je </a:t>
            </a:r>
            <a:r>
              <a:rPr lang="en-US" dirty="0" err="1"/>
              <a:t>napalo</a:t>
            </a:r>
            <a:r>
              <a:rPr lang="en-US" dirty="0"/>
              <a:t> </a:t>
            </a:r>
            <a:r>
              <a:rPr lang="en-US" dirty="0" err="1"/>
              <a:t>nekoliko</a:t>
            </a:r>
            <a:r>
              <a:rPr lang="en-US" dirty="0"/>
              <a:t> </a:t>
            </a:r>
            <a:r>
              <a:rPr lang="en-US" dirty="0" err="1"/>
              <a:t>nepoznatih</a:t>
            </a:r>
            <a:r>
              <a:rPr lang="en-US" dirty="0"/>
              <a:t> </a:t>
            </a:r>
            <a:r>
              <a:rPr lang="en-US" dirty="0" err="1"/>
              <a:t>lica</a:t>
            </a:r>
            <a:r>
              <a:rPr lang="en-US" dirty="0"/>
              <a:t>, </a:t>
            </a:r>
            <a:r>
              <a:rPr lang="en-US" dirty="0" err="1"/>
              <a:t>nanijeli</a:t>
            </a:r>
            <a:r>
              <a:rPr lang="en-US" dirty="0"/>
              <a:t> mu </a:t>
            </a:r>
            <a:r>
              <a:rPr lang="en-US" dirty="0" err="1"/>
              <a:t>teške</a:t>
            </a:r>
            <a:r>
              <a:rPr lang="en-US" dirty="0"/>
              <a:t> </a:t>
            </a:r>
            <a:r>
              <a:rPr lang="en-US" dirty="0" err="1"/>
              <a:t>tjelesne</a:t>
            </a:r>
            <a:r>
              <a:rPr lang="en-US" dirty="0"/>
              <a:t> </a:t>
            </a:r>
            <a:r>
              <a:rPr lang="en-US" dirty="0" err="1"/>
              <a:t>povrede</a:t>
            </a:r>
            <a:r>
              <a:rPr lang="en-US" dirty="0"/>
              <a:t>, </a:t>
            </a:r>
            <a:r>
              <a:rPr lang="en-US" dirty="0" err="1"/>
              <a:t>gubitak</a:t>
            </a:r>
            <a:r>
              <a:rPr lang="en-US" dirty="0"/>
              <a:t> </a:t>
            </a:r>
            <a:r>
              <a:rPr lang="en-US" dirty="0" err="1"/>
              <a:t>vida</a:t>
            </a:r>
            <a:r>
              <a:rPr lang="en-US" dirty="0"/>
              <a:t> </a:t>
            </a:r>
            <a:r>
              <a:rPr lang="en-US" dirty="0" err="1"/>
              <a:t>na</a:t>
            </a:r>
            <a:r>
              <a:rPr lang="en-US" dirty="0"/>
              <a:t> </a:t>
            </a:r>
            <a:r>
              <a:rPr lang="en-US" dirty="0" err="1"/>
              <a:t>jedno</a:t>
            </a:r>
            <a:r>
              <a:rPr lang="en-US" dirty="0"/>
              <a:t> </a:t>
            </a:r>
            <a:r>
              <a:rPr lang="en-US" dirty="0" err="1"/>
              <a:t>oko</a:t>
            </a:r>
            <a:r>
              <a:rPr lang="en-US" dirty="0"/>
              <a:t>, </a:t>
            </a:r>
            <a:r>
              <a:rPr lang="en-US" dirty="0" err="1"/>
              <a:t>oslabljen</a:t>
            </a:r>
            <a:r>
              <a:rPr lang="en-US" dirty="0"/>
              <a:t> mu je vid i </a:t>
            </a:r>
            <a:r>
              <a:rPr lang="en-US" dirty="0" err="1"/>
              <a:t>na</a:t>
            </a:r>
            <a:r>
              <a:rPr lang="en-US" dirty="0"/>
              <a:t> </a:t>
            </a:r>
            <a:r>
              <a:rPr lang="en-US" dirty="0" err="1"/>
              <a:t>drugom</a:t>
            </a:r>
            <a:r>
              <a:rPr lang="en-US" dirty="0"/>
              <a:t> </a:t>
            </a:r>
            <a:r>
              <a:rPr lang="en-US" dirty="0" err="1"/>
              <a:t>oku</a:t>
            </a:r>
            <a:r>
              <a:rPr lang="en-US" dirty="0"/>
              <a:t>, </a:t>
            </a:r>
            <a:r>
              <a:rPr lang="en-US" dirty="0" err="1"/>
              <a:t>imao</a:t>
            </a:r>
            <a:r>
              <a:rPr lang="en-US" dirty="0"/>
              <a:t> je i epi </a:t>
            </a:r>
            <a:r>
              <a:rPr lang="en-US" dirty="0" err="1"/>
              <a:t>napade</a:t>
            </a:r>
            <a:r>
              <a:rPr lang="en-US" dirty="0"/>
              <a:t> </a:t>
            </a:r>
            <a:r>
              <a:rPr lang="en-US" dirty="0" err="1"/>
              <a:t>poslije</a:t>
            </a:r>
            <a:r>
              <a:rPr lang="en-US" dirty="0"/>
              <a:t> </a:t>
            </a:r>
            <a:r>
              <a:rPr lang="en-US" dirty="0" err="1"/>
              <a:t>povređivanja</a:t>
            </a:r>
            <a:r>
              <a:rPr lang="en-US" dirty="0"/>
              <a:t>. </a:t>
            </a:r>
            <a:r>
              <a:rPr lang="en-US" dirty="0" err="1"/>
              <a:t>Protiv</a:t>
            </a:r>
            <a:r>
              <a:rPr lang="en-US" dirty="0"/>
              <a:t> </a:t>
            </a:r>
            <a:r>
              <a:rPr lang="en-US" dirty="0" err="1"/>
              <a:t>tužitelja</a:t>
            </a:r>
            <a:r>
              <a:rPr lang="en-US" dirty="0"/>
              <a:t> je </a:t>
            </a:r>
            <a:r>
              <a:rPr lang="en-US" dirty="0" err="1"/>
              <a:t>vođen</a:t>
            </a:r>
            <a:r>
              <a:rPr lang="en-US" dirty="0"/>
              <a:t> </a:t>
            </a:r>
            <a:r>
              <a:rPr lang="en-US" dirty="0" err="1"/>
              <a:t>disciplinski</a:t>
            </a:r>
            <a:r>
              <a:rPr lang="en-US" dirty="0"/>
              <a:t> </a:t>
            </a:r>
            <a:r>
              <a:rPr lang="en-US" dirty="0" err="1"/>
              <a:t>postupak</a:t>
            </a:r>
            <a:r>
              <a:rPr lang="en-US" dirty="0"/>
              <a:t>, </a:t>
            </a:r>
            <a:r>
              <a:rPr lang="en-US" dirty="0" err="1"/>
              <a:t>kao</a:t>
            </a:r>
            <a:r>
              <a:rPr lang="en-US" dirty="0"/>
              <a:t> i </a:t>
            </a:r>
            <a:r>
              <a:rPr lang="en-US" dirty="0" err="1"/>
              <a:t>protiv</a:t>
            </a:r>
            <a:r>
              <a:rPr lang="en-US" dirty="0"/>
              <a:t> </a:t>
            </a:r>
            <a:r>
              <a:rPr lang="en-US" dirty="0" err="1"/>
              <a:t>druga</a:t>
            </a:r>
            <a:r>
              <a:rPr lang="en-US" dirty="0"/>
              <a:t> </a:t>
            </a:r>
            <a:r>
              <a:rPr lang="en-US" dirty="0" err="1"/>
              <a:t>dva</a:t>
            </a:r>
            <a:r>
              <a:rPr lang="en-US" dirty="0"/>
              <a:t> </a:t>
            </a:r>
            <a:r>
              <a:rPr lang="en-US" dirty="0" err="1"/>
              <a:t>radnika</a:t>
            </a:r>
            <a:r>
              <a:rPr lang="en-US" dirty="0"/>
              <a:t> i </a:t>
            </a:r>
            <a:r>
              <a:rPr lang="en-US" dirty="0" err="1"/>
              <a:t>izrečena</a:t>
            </a:r>
            <a:r>
              <a:rPr lang="en-US" dirty="0"/>
              <a:t> </a:t>
            </a:r>
            <a:r>
              <a:rPr lang="en-US" dirty="0" err="1"/>
              <a:t>im</a:t>
            </a:r>
            <a:r>
              <a:rPr lang="en-US" dirty="0"/>
              <a:t> je </a:t>
            </a:r>
            <a:r>
              <a:rPr lang="en-US" dirty="0" err="1"/>
              <a:t>opomena</a:t>
            </a:r>
            <a:r>
              <a:rPr lang="en-US" dirty="0"/>
              <a:t>. </a:t>
            </a:r>
          </a:p>
          <a:p>
            <a:pPr algn="just"/>
            <a:r>
              <a:rPr lang="en-US" dirty="0" err="1"/>
              <a:t>Tužitelj</a:t>
            </a:r>
            <a:r>
              <a:rPr lang="en-US" dirty="0"/>
              <a:t> je </a:t>
            </a:r>
            <a:r>
              <a:rPr lang="en-US" dirty="0" err="1"/>
              <a:t>ostvario</a:t>
            </a:r>
            <a:r>
              <a:rPr lang="en-US" dirty="0"/>
              <a:t> </a:t>
            </a:r>
            <a:r>
              <a:rPr lang="en-US" dirty="0" err="1"/>
              <a:t>naknadu</a:t>
            </a:r>
            <a:r>
              <a:rPr lang="en-US" dirty="0"/>
              <a:t> </a:t>
            </a:r>
            <a:r>
              <a:rPr lang="en-US" dirty="0" err="1"/>
              <a:t>po</a:t>
            </a:r>
            <a:r>
              <a:rPr lang="en-US" dirty="0"/>
              <a:t> </a:t>
            </a:r>
            <a:r>
              <a:rPr lang="en-US" dirty="0" err="1"/>
              <a:t>zaključenoj</a:t>
            </a:r>
            <a:r>
              <a:rPr lang="en-US" dirty="0"/>
              <a:t> </a:t>
            </a:r>
            <a:r>
              <a:rPr lang="en-US" dirty="0" err="1"/>
              <a:t>polisi</a:t>
            </a:r>
            <a:r>
              <a:rPr lang="en-US" dirty="0"/>
              <a:t> o </a:t>
            </a:r>
            <a:r>
              <a:rPr lang="en-US" dirty="0" err="1"/>
              <a:t>obaveznom</a:t>
            </a:r>
            <a:r>
              <a:rPr lang="en-US" dirty="0"/>
              <a:t> </a:t>
            </a:r>
            <a:r>
              <a:rPr lang="en-US" dirty="0" err="1"/>
              <a:t>osiguranju</a:t>
            </a:r>
            <a:r>
              <a:rPr lang="en-US" dirty="0"/>
              <a:t> </a:t>
            </a:r>
            <a:r>
              <a:rPr lang="en-US" dirty="0" err="1"/>
              <a:t>radnika</a:t>
            </a:r>
            <a:r>
              <a:rPr lang="en-US" dirty="0"/>
              <a:t> od </a:t>
            </a:r>
            <a:r>
              <a:rPr lang="en-US" dirty="0" err="1"/>
              <a:t>posljedica</a:t>
            </a:r>
            <a:r>
              <a:rPr lang="en-US" dirty="0"/>
              <a:t> </a:t>
            </a:r>
            <a:r>
              <a:rPr lang="en-US" dirty="0" err="1"/>
              <a:t>nesrećnog</a:t>
            </a:r>
            <a:r>
              <a:rPr lang="en-US" dirty="0"/>
              <a:t> </a:t>
            </a:r>
            <a:r>
              <a:rPr lang="en-US" dirty="0" err="1"/>
              <a:t>slučaja</a:t>
            </a:r>
            <a:r>
              <a:rPr lang="en-US" dirty="0"/>
              <a:t>. </a:t>
            </a:r>
            <a:r>
              <a:rPr lang="en-US" dirty="0" err="1"/>
              <a:t>Prije</a:t>
            </a:r>
            <a:r>
              <a:rPr lang="en-US" dirty="0"/>
              <a:t> </a:t>
            </a:r>
            <a:r>
              <a:rPr lang="en-US" dirty="0" err="1"/>
              <a:t>ovoga</a:t>
            </a:r>
            <a:r>
              <a:rPr lang="en-US" dirty="0"/>
              <a:t> </a:t>
            </a:r>
            <a:r>
              <a:rPr lang="en-US" dirty="0" err="1"/>
              <a:t>štetnog</a:t>
            </a:r>
            <a:r>
              <a:rPr lang="en-US" dirty="0"/>
              <a:t> </a:t>
            </a:r>
            <a:r>
              <a:rPr lang="en-US" dirty="0" err="1"/>
              <a:t>događaja</a:t>
            </a:r>
            <a:r>
              <a:rPr lang="en-US" dirty="0"/>
              <a:t> </a:t>
            </a:r>
            <a:r>
              <a:rPr lang="en-US" dirty="0" err="1"/>
              <a:t>tužitelj</a:t>
            </a:r>
            <a:r>
              <a:rPr lang="en-US" dirty="0"/>
              <a:t> je </a:t>
            </a:r>
            <a:r>
              <a:rPr lang="en-US" dirty="0" err="1"/>
              <a:t>imao</a:t>
            </a:r>
            <a:r>
              <a:rPr lang="en-US" dirty="0"/>
              <a:t> </a:t>
            </a:r>
            <a:r>
              <a:rPr lang="en-US" dirty="0" err="1"/>
              <a:t>ugovor</a:t>
            </a:r>
            <a:r>
              <a:rPr lang="en-US" dirty="0"/>
              <a:t> o </a:t>
            </a:r>
            <a:r>
              <a:rPr lang="en-US" dirty="0" err="1"/>
              <a:t>radu</a:t>
            </a:r>
            <a:r>
              <a:rPr lang="en-US" dirty="0"/>
              <a:t> </a:t>
            </a:r>
            <a:r>
              <a:rPr lang="en-US" dirty="0" err="1"/>
              <a:t>na</a:t>
            </a:r>
            <a:r>
              <a:rPr lang="en-US" dirty="0"/>
              <a:t> </a:t>
            </a:r>
            <a:r>
              <a:rPr lang="en-US" dirty="0" err="1"/>
              <a:t>određeno</a:t>
            </a:r>
            <a:r>
              <a:rPr lang="en-US" dirty="0"/>
              <a:t> </a:t>
            </a:r>
            <a:r>
              <a:rPr lang="en-US" dirty="0" err="1"/>
              <a:t>vrijeme</a:t>
            </a:r>
            <a:r>
              <a:rPr lang="en-US" dirty="0"/>
              <a:t> i </a:t>
            </a:r>
            <a:r>
              <a:rPr lang="en-US" dirty="0" err="1"/>
              <a:t>nakon</a:t>
            </a:r>
            <a:r>
              <a:rPr lang="en-US" dirty="0"/>
              <a:t> </a:t>
            </a:r>
            <a:r>
              <a:rPr lang="en-US" dirty="0" err="1"/>
              <a:t>štetnog</a:t>
            </a:r>
            <a:r>
              <a:rPr lang="en-US" dirty="0"/>
              <a:t> </a:t>
            </a:r>
            <a:r>
              <a:rPr lang="en-US" dirty="0" err="1"/>
              <a:t>događaja</a:t>
            </a:r>
            <a:r>
              <a:rPr lang="en-US" dirty="0"/>
              <a:t>  je sa </a:t>
            </a:r>
            <a:r>
              <a:rPr lang="en-US" dirty="0" err="1"/>
              <a:t>tuženim</a:t>
            </a:r>
            <a:r>
              <a:rPr lang="en-US" dirty="0"/>
              <a:t> </a:t>
            </a:r>
            <a:r>
              <a:rPr lang="en-US" dirty="0" err="1"/>
              <a:t>zaključivao</a:t>
            </a:r>
            <a:r>
              <a:rPr lang="en-US" dirty="0"/>
              <a:t> </a:t>
            </a:r>
            <a:r>
              <a:rPr lang="en-US" dirty="0" err="1"/>
              <a:t>ugovore</a:t>
            </a:r>
            <a:r>
              <a:rPr lang="en-US" dirty="0"/>
              <a:t> o </a:t>
            </a:r>
            <a:r>
              <a:rPr lang="en-US" dirty="0" err="1"/>
              <a:t>radu</a:t>
            </a:r>
            <a:r>
              <a:rPr lang="en-US" dirty="0"/>
              <a:t> </a:t>
            </a:r>
            <a:r>
              <a:rPr lang="en-US" dirty="0" err="1"/>
              <a:t>na</a:t>
            </a:r>
            <a:r>
              <a:rPr lang="en-US" dirty="0"/>
              <a:t> </a:t>
            </a:r>
            <a:r>
              <a:rPr lang="en-US" dirty="0" err="1"/>
              <a:t>određeno</a:t>
            </a:r>
            <a:r>
              <a:rPr lang="en-US" dirty="0"/>
              <a:t> </a:t>
            </a:r>
            <a:r>
              <a:rPr lang="en-US" dirty="0" err="1"/>
              <a:t>vrijeme</a:t>
            </a:r>
            <a:r>
              <a:rPr lang="en-US" dirty="0"/>
              <a:t> i to </a:t>
            </a:r>
            <a:r>
              <a:rPr lang="en-US" dirty="0" err="1"/>
              <a:t>sve</a:t>
            </a:r>
            <a:r>
              <a:rPr lang="en-US" dirty="0"/>
              <a:t> do </a:t>
            </a:r>
            <a:r>
              <a:rPr lang="en-US" dirty="0" err="1"/>
              <a:t>potpunog</a:t>
            </a:r>
            <a:r>
              <a:rPr lang="en-US" dirty="0"/>
              <a:t> </a:t>
            </a:r>
            <a:r>
              <a:rPr lang="en-US" dirty="0" err="1"/>
              <a:t>gubitka</a:t>
            </a:r>
            <a:r>
              <a:rPr lang="en-US" dirty="0"/>
              <a:t> </a:t>
            </a:r>
            <a:r>
              <a:rPr lang="en-US" dirty="0" err="1"/>
              <a:t>radne</a:t>
            </a:r>
            <a:r>
              <a:rPr lang="en-US" dirty="0"/>
              <a:t> </a:t>
            </a:r>
            <a:r>
              <a:rPr lang="en-US" dirty="0" err="1"/>
              <a:t>sposobnosti</a:t>
            </a:r>
            <a:r>
              <a:rPr lang="en-US" dirty="0"/>
              <a:t> i </a:t>
            </a:r>
            <a:r>
              <a:rPr lang="en-US" dirty="0" err="1"/>
              <a:t>ostvarivanja</a:t>
            </a:r>
            <a:r>
              <a:rPr lang="en-US" dirty="0"/>
              <a:t> prava </a:t>
            </a:r>
            <a:r>
              <a:rPr lang="en-US" dirty="0" err="1"/>
              <a:t>na</a:t>
            </a:r>
            <a:r>
              <a:rPr lang="en-US" dirty="0"/>
              <a:t> </a:t>
            </a:r>
            <a:r>
              <a:rPr lang="en-US" dirty="0" err="1"/>
              <a:t>invalidsku</a:t>
            </a:r>
            <a:r>
              <a:rPr lang="en-US" dirty="0"/>
              <a:t> </a:t>
            </a:r>
            <a:r>
              <a:rPr lang="en-US" dirty="0" err="1"/>
              <a:t>penziju</a:t>
            </a:r>
            <a:r>
              <a:rPr lang="en-US" dirty="0"/>
              <a:t> 2017.godine.</a:t>
            </a:r>
          </a:p>
          <a:p>
            <a:pPr algn="just"/>
            <a:r>
              <a:rPr lang="en-US" dirty="0" err="1"/>
              <a:t>Tužitelju</a:t>
            </a:r>
            <a:r>
              <a:rPr lang="en-US" dirty="0"/>
              <a:t> je u </a:t>
            </a:r>
            <a:r>
              <a:rPr lang="en-US" dirty="0" err="1"/>
              <a:t>ovom</a:t>
            </a:r>
            <a:r>
              <a:rPr lang="en-US" dirty="0"/>
              <a:t> </a:t>
            </a:r>
            <a:r>
              <a:rPr lang="en-US" dirty="0" err="1"/>
              <a:t>slučaju</a:t>
            </a:r>
            <a:r>
              <a:rPr lang="en-US" dirty="0"/>
              <a:t> </a:t>
            </a:r>
            <a:r>
              <a:rPr lang="en-US" dirty="0" err="1"/>
              <a:t>dosuđena</a:t>
            </a:r>
            <a:r>
              <a:rPr lang="en-US" dirty="0"/>
              <a:t> i </a:t>
            </a:r>
            <a:r>
              <a:rPr lang="en-US" dirty="0" err="1"/>
              <a:t>nematerijalna</a:t>
            </a:r>
            <a:r>
              <a:rPr lang="en-US" dirty="0"/>
              <a:t> i </a:t>
            </a:r>
            <a:r>
              <a:rPr lang="en-US" dirty="0" err="1"/>
              <a:t>materijalna</a:t>
            </a:r>
            <a:r>
              <a:rPr lang="en-US" dirty="0"/>
              <a:t> </a:t>
            </a:r>
            <a:r>
              <a:rPr lang="en-US" dirty="0" err="1"/>
              <a:t>šteta</a:t>
            </a:r>
            <a:r>
              <a:rPr lang="en-US" dirty="0"/>
              <a:t>, a </a:t>
            </a:r>
            <a:r>
              <a:rPr lang="en-US" dirty="0" err="1"/>
              <a:t>odlučujući</a:t>
            </a:r>
            <a:r>
              <a:rPr lang="en-US" dirty="0"/>
              <a:t> </a:t>
            </a:r>
            <a:r>
              <a:rPr lang="en-US" dirty="0" err="1"/>
              <a:t>po</a:t>
            </a:r>
            <a:r>
              <a:rPr lang="en-US" dirty="0"/>
              <a:t> </a:t>
            </a:r>
            <a:r>
              <a:rPr lang="en-US" dirty="0" err="1"/>
              <a:t>prigovoru</a:t>
            </a:r>
            <a:r>
              <a:rPr lang="en-US" dirty="0"/>
              <a:t> </a:t>
            </a:r>
            <a:r>
              <a:rPr lang="en-US" dirty="0" err="1"/>
              <a:t>tuženog</a:t>
            </a:r>
            <a:r>
              <a:rPr lang="en-US" dirty="0"/>
              <a:t> </a:t>
            </a:r>
            <a:r>
              <a:rPr lang="en-US" dirty="0" err="1"/>
              <a:t>tj</a:t>
            </a:r>
            <a:r>
              <a:rPr lang="en-US" dirty="0"/>
              <a:t>. </a:t>
            </a:r>
            <a:r>
              <a:rPr lang="en-US" dirty="0" err="1"/>
              <a:t>poslodavca</a:t>
            </a:r>
            <a:r>
              <a:rPr lang="en-US" dirty="0"/>
              <a:t>, </a:t>
            </a:r>
            <a:r>
              <a:rPr lang="en-US" dirty="0" err="1"/>
              <a:t>sud</a:t>
            </a:r>
            <a:r>
              <a:rPr lang="en-US" dirty="0"/>
              <a:t> je </a:t>
            </a:r>
            <a:r>
              <a:rPr lang="en-US" dirty="0" err="1"/>
              <a:t>utvrdio</a:t>
            </a:r>
            <a:r>
              <a:rPr lang="en-US" dirty="0"/>
              <a:t> </a:t>
            </a:r>
            <a:r>
              <a:rPr lang="en-US" dirty="0" err="1"/>
              <a:t>te</a:t>
            </a:r>
            <a:r>
              <a:rPr lang="en-US" dirty="0"/>
              <a:t> se ne </a:t>
            </a:r>
            <a:r>
              <a:rPr lang="en-US" dirty="0" err="1"/>
              <a:t>radi</a:t>
            </a:r>
            <a:r>
              <a:rPr lang="en-US" dirty="0"/>
              <a:t> o </a:t>
            </a:r>
            <a:r>
              <a:rPr lang="en-US" dirty="0" err="1"/>
              <a:t>neblagovremenoj</a:t>
            </a:r>
            <a:r>
              <a:rPr lang="en-US" dirty="0"/>
              <a:t> </a:t>
            </a:r>
            <a:r>
              <a:rPr lang="en-US" dirty="0" err="1"/>
              <a:t>tužbi</a:t>
            </a:r>
            <a:r>
              <a:rPr lang="en-US" dirty="0"/>
              <a:t> u </a:t>
            </a:r>
            <a:r>
              <a:rPr lang="en-US" dirty="0" err="1"/>
              <a:t>pogledu</a:t>
            </a:r>
            <a:r>
              <a:rPr lang="en-US" dirty="0"/>
              <a:t> </a:t>
            </a:r>
            <a:r>
              <a:rPr lang="en-US" dirty="0" err="1"/>
              <a:t>materijalne</a:t>
            </a:r>
            <a:r>
              <a:rPr lang="en-US" dirty="0"/>
              <a:t> </a:t>
            </a:r>
            <a:r>
              <a:rPr lang="en-US" dirty="0" err="1"/>
              <a:t>štete</a:t>
            </a:r>
            <a:r>
              <a:rPr lang="en-US" dirty="0"/>
              <a:t>, </a:t>
            </a:r>
            <a:r>
              <a:rPr lang="en-US" dirty="0" err="1"/>
              <a:t>jer</a:t>
            </a:r>
            <a:r>
              <a:rPr lang="en-US" dirty="0"/>
              <a:t> je </a:t>
            </a:r>
            <a:r>
              <a:rPr lang="en-US" dirty="0" err="1"/>
              <a:t>tužba</a:t>
            </a:r>
            <a:r>
              <a:rPr lang="en-US" dirty="0"/>
              <a:t> </a:t>
            </a:r>
            <a:r>
              <a:rPr lang="en-US" dirty="0" err="1"/>
              <a:t>podnesena</a:t>
            </a:r>
            <a:r>
              <a:rPr lang="en-US" dirty="0"/>
              <a:t> u </a:t>
            </a:r>
            <a:r>
              <a:rPr lang="en-US" dirty="0" err="1"/>
              <a:t>zastarom</a:t>
            </a:r>
            <a:r>
              <a:rPr lang="en-US" dirty="0"/>
              <a:t> </a:t>
            </a:r>
            <a:r>
              <a:rPr lang="en-US" dirty="0" err="1"/>
              <a:t>roku</a:t>
            </a:r>
            <a:r>
              <a:rPr lang="en-US" dirty="0"/>
              <a:t> </a:t>
            </a:r>
            <a:r>
              <a:rPr lang="en-US" dirty="0" err="1"/>
              <a:t>iz</a:t>
            </a:r>
            <a:r>
              <a:rPr lang="en-US" dirty="0"/>
              <a:t> </a:t>
            </a:r>
            <a:r>
              <a:rPr lang="en-US" dirty="0" err="1"/>
              <a:t>odredbe</a:t>
            </a:r>
            <a:r>
              <a:rPr lang="en-US" dirty="0"/>
              <a:t> </a:t>
            </a:r>
            <a:r>
              <a:rPr lang="en-US" dirty="0" err="1"/>
              <a:t>člana</a:t>
            </a:r>
            <a:r>
              <a:rPr lang="en-US" dirty="0"/>
              <a:t> 376. ZOO, a u </a:t>
            </a:r>
            <a:r>
              <a:rPr lang="en-US" dirty="0" err="1"/>
              <a:t>vezi</a:t>
            </a:r>
            <a:r>
              <a:rPr lang="en-US" dirty="0"/>
              <a:t> sa </a:t>
            </a:r>
            <a:r>
              <a:rPr lang="en-US" dirty="0" err="1"/>
              <a:t>članom</a:t>
            </a:r>
            <a:r>
              <a:rPr lang="en-US" dirty="0"/>
              <a:t> 106. </a:t>
            </a:r>
            <a:r>
              <a:rPr lang="en-US" dirty="0" err="1"/>
              <a:t>tada</a:t>
            </a:r>
            <a:r>
              <a:rPr lang="en-US" dirty="0"/>
              <a:t> </a:t>
            </a:r>
            <a:r>
              <a:rPr lang="en-US" dirty="0" err="1"/>
              <a:t>važećeg</a:t>
            </a:r>
            <a:r>
              <a:rPr lang="en-US" dirty="0"/>
              <a:t> </a:t>
            </a:r>
            <a:r>
              <a:rPr lang="en-US" dirty="0" err="1"/>
              <a:t>Zakona</a:t>
            </a:r>
            <a:r>
              <a:rPr lang="en-US" dirty="0"/>
              <a:t> o </a:t>
            </a:r>
            <a:r>
              <a:rPr lang="en-US" dirty="0" err="1"/>
              <a:t>radu</a:t>
            </a:r>
            <a:r>
              <a:rPr lang="en-US" dirty="0"/>
              <a:t>, </a:t>
            </a:r>
            <a:r>
              <a:rPr lang="en-US" dirty="0" err="1"/>
              <a:t>odnosno</a:t>
            </a:r>
            <a:r>
              <a:rPr lang="en-US" dirty="0"/>
              <a:t> </a:t>
            </a:r>
            <a:r>
              <a:rPr lang="en-US" dirty="0" err="1"/>
              <a:t>sada</a:t>
            </a:r>
            <a:r>
              <a:rPr lang="en-US" dirty="0"/>
              <a:t> </a:t>
            </a:r>
            <a:r>
              <a:rPr lang="en-US" dirty="0" err="1"/>
              <a:t>odredbom</a:t>
            </a:r>
            <a:r>
              <a:rPr lang="en-US" dirty="0"/>
              <a:t> </a:t>
            </a:r>
            <a:r>
              <a:rPr lang="en-US" dirty="0" err="1"/>
              <a:t>člana</a:t>
            </a:r>
            <a:r>
              <a:rPr lang="en-US" dirty="0"/>
              <a:t> 148. </a:t>
            </a:r>
            <a:r>
              <a:rPr lang="en-US" dirty="0" err="1"/>
              <a:t>sada</a:t>
            </a:r>
            <a:r>
              <a:rPr lang="en-US" dirty="0"/>
              <a:t> </a:t>
            </a:r>
            <a:r>
              <a:rPr lang="en-US" dirty="0" err="1"/>
              <a:t>važećeg</a:t>
            </a:r>
            <a:r>
              <a:rPr lang="en-US" dirty="0"/>
              <a:t> </a:t>
            </a:r>
            <a:r>
              <a:rPr lang="en-US" dirty="0" err="1"/>
              <a:t>Zakona</a:t>
            </a:r>
            <a:r>
              <a:rPr lang="en-US" dirty="0"/>
              <a:t> o </a:t>
            </a:r>
            <a:r>
              <a:rPr lang="en-US" dirty="0" err="1"/>
              <a:t>radu</a:t>
            </a:r>
            <a:r>
              <a:rPr lang="en-US" dirty="0"/>
              <a:t>.</a:t>
            </a:r>
          </a:p>
          <a:p>
            <a:pPr algn="just"/>
            <a:r>
              <a:rPr lang="en-US" dirty="0"/>
              <a:t>U </a:t>
            </a:r>
            <a:r>
              <a:rPr lang="en-US" dirty="0" err="1"/>
              <a:t>ovom</a:t>
            </a:r>
            <a:r>
              <a:rPr lang="en-US" dirty="0"/>
              <a:t> </a:t>
            </a:r>
            <a:r>
              <a:rPr lang="en-US" dirty="0" err="1"/>
              <a:t>predmetu</a:t>
            </a:r>
            <a:r>
              <a:rPr lang="en-US" dirty="0"/>
              <a:t> je </a:t>
            </a:r>
            <a:r>
              <a:rPr lang="en-US" dirty="0" err="1"/>
              <a:t>specifično</a:t>
            </a:r>
            <a:r>
              <a:rPr lang="en-US" dirty="0"/>
              <a:t> to </a:t>
            </a:r>
            <a:r>
              <a:rPr lang="en-US" dirty="0" err="1"/>
              <a:t>što</a:t>
            </a:r>
            <a:r>
              <a:rPr lang="en-US" dirty="0"/>
              <a:t> je </a:t>
            </a:r>
            <a:r>
              <a:rPr lang="en-US" dirty="0" err="1"/>
              <a:t>tuženom</a:t>
            </a:r>
            <a:r>
              <a:rPr lang="en-US" dirty="0"/>
              <a:t> </a:t>
            </a:r>
            <a:r>
              <a:rPr lang="en-US" dirty="0" err="1"/>
              <a:t>dosuđena</a:t>
            </a:r>
            <a:r>
              <a:rPr lang="en-US" dirty="0"/>
              <a:t> i </a:t>
            </a:r>
            <a:r>
              <a:rPr lang="en-US" dirty="0" err="1"/>
              <a:t>naknada</a:t>
            </a:r>
            <a:r>
              <a:rPr lang="en-US" dirty="0"/>
              <a:t> </a:t>
            </a:r>
            <a:r>
              <a:rPr lang="en-US" dirty="0" err="1"/>
              <a:t>materijalne</a:t>
            </a:r>
            <a:r>
              <a:rPr lang="en-US" dirty="0"/>
              <a:t> </a:t>
            </a:r>
            <a:r>
              <a:rPr lang="en-US" dirty="0" err="1"/>
              <a:t>štete</a:t>
            </a:r>
            <a:r>
              <a:rPr lang="en-US" dirty="0"/>
              <a:t> </a:t>
            </a:r>
            <a:r>
              <a:rPr lang="en-US" dirty="0" err="1"/>
              <a:t>zbog</a:t>
            </a:r>
            <a:r>
              <a:rPr lang="en-US" dirty="0"/>
              <a:t> </a:t>
            </a:r>
            <a:r>
              <a:rPr lang="en-US" dirty="0" err="1"/>
              <a:t>izgubljene</a:t>
            </a:r>
            <a:r>
              <a:rPr lang="en-US" dirty="0"/>
              <a:t> </a:t>
            </a:r>
            <a:r>
              <a:rPr lang="en-US" dirty="0" err="1"/>
              <a:t>zarade</a:t>
            </a:r>
            <a:r>
              <a:rPr lang="en-US" dirty="0"/>
              <a:t> za period od 2017.godine do 2019.godine i to u </a:t>
            </a:r>
            <a:r>
              <a:rPr lang="en-US" dirty="0" err="1"/>
              <a:t>jednokratnom</a:t>
            </a:r>
            <a:r>
              <a:rPr lang="en-US" dirty="0"/>
              <a:t> </a:t>
            </a:r>
            <a:r>
              <a:rPr lang="en-US" dirty="0" err="1"/>
              <a:t>novčanom</a:t>
            </a:r>
            <a:r>
              <a:rPr lang="en-US" dirty="0"/>
              <a:t> </a:t>
            </a:r>
            <a:r>
              <a:rPr lang="en-US" dirty="0" err="1"/>
              <a:t>iznosu</a:t>
            </a:r>
            <a:r>
              <a:rPr lang="en-US" dirty="0"/>
              <a:t>, a </a:t>
            </a:r>
            <a:r>
              <a:rPr lang="en-US" dirty="0" err="1"/>
              <a:t>ubuduće</a:t>
            </a:r>
            <a:r>
              <a:rPr lang="en-US" dirty="0"/>
              <a:t> mu se </a:t>
            </a:r>
            <a:r>
              <a:rPr lang="en-US" dirty="0" err="1"/>
              <a:t>ima</a:t>
            </a:r>
            <a:r>
              <a:rPr lang="en-US" dirty="0"/>
              <a:t> </a:t>
            </a:r>
            <a:r>
              <a:rPr lang="en-US" dirty="0" err="1"/>
              <a:t>isplaćivati</a:t>
            </a:r>
            <a:r>
              <a:rPr lang="en-US" dirty="0"/>
              <a:t> u </a:t>
            </a:r>
            <a:r>
              <a:rPr lang="en-US" dirty="0" err="1"/>
              <a:t>mjesečnim</a:t>
            </a:r>
            <a:r>
              <a:rPr lang="en-US" dirty="0"/>
              <a:t> </a:t>
            </a:r>
            <a:r>
              <a:rPr lang="en-US" dirty="0" err="1"/>
              <a:t>iznosima</a:t>
            </a:r>
            <a:r>
              <a:rPr lang="en-US" dirty="0"/>
              <a:t> od </a:t>
            </a:r>
            <a:r>
              <a:rPr lang="en-US" dirty="0" err="1"/>
              <a:t>po</a:t>
            </a:r>
            <a:r>
              <a:rPr lang="en-US" dirty="0"/>
              <a:t>  – KM </a:t>
            </a:r>
            <a:r>
              <a:rPr lang="en-US" dirty="0" err="1"/>
              <a:t>počev</a:t>
            </a:r>
            <a:r>
              <a:rPr lang="en-US" dirty="0"/>
              <a:t> od </a:t>
            </a:r>
            <a:r>
              <a:rPr lang="en-US" dirty="0" err="1"/>
              <a:t>presuđenja</a:t>
            </a:r>
            <a:r>
              <a:rPr lang="en-US" dirty="0"/>
              <a:t> do </a:t>
            </a:r>
            <a:r>
              <a:rPr lang="en-US" dirty="0" err="1"/>
              <a:t>navršenih</a:t>
            </a:r>
            <a:r>
              <a:rPr lang="en-US" dirty="0"/>
              <a:t> 65 </a:t>
            </a:r>
            <a:r>
              <a:rPr lang="en-US" dirty="0" err="1"/>
              <a:t>godina</a:t>
            </a:r>
            <a:r>
              <a:rPr lang="en-US" dirty="0"/>
              <a:t> </a:t>
            </a:r>
            <a:r>
              <a:rPr lang="en-US" dirty="0" err="1"/>
              <a:t>života</a:t>
            </a:r>
            <a:r>
              <a:rPr lang="en-US" dirty="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4684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8B6146-49D7-1351-04AB-106086F201A8}"/>
              </a:ext>
            </a:extLst>
          </p:cNvPr>
          <p:cNvSpPr>
            <a:spLocks noGrp="1"/>
          </p:cNvSpPr>
          <p:nvPr>
            <p:ph idx="1"/>
          </p:nvPr>
        </p:nvSpPr>
        <p:spPr>
          <a:xfrm>
            <a:off x="428625" y="1825625"/>
            <a:ext cx="8086725" cy="4351338"/>
          </a:xfrm>
        </p:spPr>
        <p:txBody>
          <a:bodyPr>
            <a:noAutofit/>
          </a:bodyPr>
          <a:lstStyle/>
          <a:p>
            <a:pPr algn="just"/>
            <a:r>
              <a:rPr lang="bs-Latn-BA" sz="2400" dirty="0">
                <a:effectLst/>
                <a:ea typeface="Calibri" panose="020F0502020204030204" pitchFamily="34" charset="0"/>
                <a:cs typeface="Times New Roman" panose="02020603050405020304" pitchFamily="18" charset="0"/>
              </a:rPr>
              <a:t>Zakon o radu Republike Srpske (</a:t>
            </a:r>
            <a:r>
              <a:rPr lang="sr-Latn-CS" sz="2400" dirty="0">
                <a:effectLst/>
                <a:ea typeface="Times New Roman" panose="02020603050405020304" pitchFamily="18" charset="0"/>
                <a:cs typeface="Times New Roman" panose="02020603050405020304" pitchFamily="18" charset="0"/>
              </a:rPr>
              <a:t>Službeni glasnik Republike Srpske broj: br. 1/2016, 66/2018 i 91/2021 - odluka Ustavnog suda Republike Srpske broj: U-66/20 od 29.septembra.2021g. 119/2021 i 112/2023) </a:t>
            </a:r>
            <a:endParaRPr lang="en-US" sz="2400" dirty="0">
              <a:effectLst/>
              <a:ea typeface="Calibri" panose="020F0502020204030204" pitchFamily="34" charset="0"/>
              <a:cs typeface="Times New Roman" panose="02020603050405020304" pitchFamily="18" charset="0"/>
            </a:endParaRPr>
          </a:p>
          <a:p>
            <a:pPr algn="just"/>
            <a:r>
              <a:rPr lang="bs-Latn-BA" sz="2400" dirty="0">
                <a:effectLst/>
                <a:ea typeface="Calibri" panose="020F0502020204030204" pitchFamily="34" charset="0"/>
                <a:cs typeface="Times New Roman" panose="02020603050405020304" pitchFamily="18" charset="0"/>
              </a:rPr>
              <a:t>Zakona o zabrani diskriminacije (Sl.glasnik BiH broj 59/09, 66/16)</a:t>
            </a:r>
            <a:endParaRPr lang="en-US" sz="2400" dirty="0">
              <a:effectLst/>
              <a:ea typeface="Calibri" panose="020F0502020204030204" pitchFamily="34" charset="0"/>
              <a:cs typeface="Times New Roman" panose="02020603050405020304" pitchFamily="18" charset="0"/>
            </a:endParaRPr>
          </a:p>
          <a:p>
            <a:pPr algn="just"/>
            <a:r>
              <a:rPr lang="sr-Latn-CS" sz="2400" dirty="0">
                <a:effectLst/>
                <a:ea typeface="Times New Roman" panose="02020603050405020304" pitchFamily="18" charset="0"/>
                <a:cs typeface="Times New Roman" panose="02020603050405020304" pitchFamily="18" charset="0"/>
              </a:rPr>
              <a:t>Zakon </a:t>
            </a:r>
            <a:r>
              <a:rPr lang="bs-Latn-BA" sz="2400" dirty="0">
                <a:effectLst/>
                <a:ea typeface="Calibri" panose="020F0502020204030204" pitchFamily="34" charset="0"/>
                <a:cs typeface="Times New Roman" panose="02020603050405020304" pitchFamily="18" charset="0"/>
              </a:rPr>
              <a:t>o zaštiti od uznemiravanja na radu (Službeni glasnik RS broj 90/221)</a:t>
            </a:r>
            <a:endParaRPr lang="en-US" sz="2400" dirty="0">
              <a:effectLst/>
              <a:ea typeface="Calibri" panose="020F0502020204030204" pitchFamily="34" charset="0"/>
              <a:cs typeface="Times New Roman" panose="02020603050405020304" pitchFamily="18" charset="0"/>
            </a:endParaRPr>
          </a:p>
          <a:p>
            <a:pPr algn="just"/>
            <a:r>
              <a:rPr lang="bs-Latn-BA" sz="2400" dirty="0">
                <a:effectLst/>
                <a:ea typeface="Calibri" panose="020F0502020204030204" pitchFamily="34" charset="0"/>
              </a:rPr>
              <a:t>Zakona o obligacionim odnosima Republike Srpske </a:t>
            </a:r>
            <a:r>
              <a:rPr lang="sr-Latn-CS" sz="2400" dirty="0">
                <a:effectLst/>
                <a:ea typeface="Calibri" panose="020F0502020204030204" pitchFamily="34" charset="0"/>
              </a:rPr>
              <a:t>(Službeni list SFRJ, broj 29/78,39/85, 45/89, 57/89, Službeni glasnik Republika Srpske, broj 17/93, 3/96 i 39/04</a:t>
            </a:r>
            <a:endParaRPr lang="en-US" sz="3600" dirty="0"/>
          </a:p>
        </p:txBody>
      </p:sp>
    </p:spTree>
    <p:extLst>
      <p:ext uri="{BB962C8B-B14F-4D97-AF65-F5344CB8AC3E}">
        <p14:creationId xmlns:p14="http://schemas.microsoft.com/office/powerpoint/2010/main" val="391962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13905"/>
            <a:ext cx="7886700" cy="576784"/>
          </a:xfrm>
        </p:spPr>
        <p:txBody>
          <a:bodyPr>
            <a:normAutofit fontScale="90000"/>
          </a:bodyPr>
          <a:lstStyle/>
          <a:p>
            <a:pPr algn="ctr"/>
            <a:r>
              <a:rPr lang="sv-SE" b="1" dirty="0">
                <a:solidFill>
                  <a:srgbClr val="FF0000"/>
                </a:solidFill>
              </a:rPr>
              <a:t>Primjer br. </a:t>
            </a:r>
            <a:r>
              <a:rPr lang="sr-Latn-BA" b="1" dirty="0">
                <a:solidFill>
                  <a:srgbClr val="FF0000"/>
                </a:solidFill>
              </a:rPr>
              <a:t>4.</a:t>
            </a:r>
            <a:r>
              <a:rPr lang="sv-SE" b="1" dirty="0">
                <a:solidFill>
                  <a:srgbClr val="FF0000"/>
                </a:solidFill>
              </a:rPr>
              <a:t> - sudska praksa </a:t>
            </a:r>
            <a:endParaRPr lang="en-US" b="1" dirty="0">
              <a:solidFill>
                <a:srgbClr val="FF0000"/>
              </a:solidFill>
            </a:endParaRPr>
          </a:p>
        </p:txBody>
      </p:sp>
      <p:sp>
        <p:nvSpPr>
          <p:cNvPr id="3" name="Content Placeholder 2"/>
          <p:cNvSpPr>
            <a:spLocks noGrp="1"/>
          </p:cNvSpPr>
          <p:nvPr>
            <p:ph idx="1"/>
          </p:nvPr>
        </p:nvSpPr>
        <p:spPr>
          <a:xfrm>
            <a:off x="315884" y="1690689"/>
            <a:ext cx="8595360" cy="4992744"/>
          </a:xfrm>
        </p:spPr>
        <p:txBody>
          <a:bodyPr>
            <a:normAutofit fontScale="70000" lnSpcReduction="20000"/>
          </a:bodyPr>
          <a:lstStyle/>
          <a:p>
            <a:pPr algn="just"/>
            <a:r>
              <a:rPr lang="en-US" dirty="0" err="1"/>
              <a:t>Konkretno</a:t>
            </a:r>
            <a:r>
              <a:rPr lang="en-US" dirty="0"/>
              <a:t>, </a:t>
            </a:r>
            <a:r>
              <a:rPr lang="en-US" dirty="0" err="1"/>
              <a:t>tužitelj</a:t>
            </a:r>
            <a:r>
              <a:rPr lang="en-US" dirty="0"/>
              <a:t> bi </a:t>
            </a:r>
            <a:r>
              <a:rPr lang="en-US" dirty="0" err="1"/>
              <a:t>nastavio</a:t>
            </a:r>
            <a:r>
              <a:rPr lang="en-US" dirty="0"/>
              <a:t> </a:t>
            </a:r>
            <a:r>
              <a:rPr lang="en-US" dirty="0" err="1"/>
              <a:t>raditi</a:t>
            </a:r>
            <a:r>
              <a:rPr lang="en-US" dirty="0"/>
              <a:t> </a:t>
            </a:r>
            <a:r>
              <a:rPr lang="en-US" dirty="0" err="1"/>
              <a:t>svoj</a:t>
            </a:r>
            <a:r>
              <a:rPr lang="en-US" dirty="0"/>
              <a:t> </a:t>
            </a:r>
            <a:r>
              <a:rPr lang="en-US" dirty="0" err="1"/>
              <a:t>posao</a:t>
            </a:r>
            <a:r>
              <a:rPr lang="en-US" dirty="0"/>
              <a:t> da </a:t>
            </a:r>
            <a:r>
              <a:rPr lang="en-US" dirty="0" err="1"/>
              <a:t>nije</a:t>
            </a:r>
            <a:r>
              <a:rPr lang="en-US" dirty="0"/>
              <a:t> </a:t>
            </a:r>
            <a:r>
              <a:rPr lang="en-US" dirty="0" err="1"/>
              <a:t>izgubio</a:t>
            </a:r>
            <a:r>
              <a:rPr lang="en-US" dirty="0"/>
              <a:t> </a:t>
            </a:r>
            <a:r>
              <a:rPr lang="en-US" dirty="0" err="1"/>
              <a:t>radnu</a:t>
            </a:r>
            <a:r>
              <a:rPr lang="en-US" dirty="0"/>
              <a:t> </a:t>
            </a:r>
            <a:r>
              <a:rPr lang="en-US" dirty="0" err="1"/>
              <a:t>sposobnost</a:t>
            </a:r>
            <a:r>
              <a:rPr lang="en-US" dirty="0"/>
              <a:t> i </a:t>
            </a:r>
            <a:r>
              <a:rPr lang="en-US" dirty="0" err="1"/>
              <a:t>kod</a:t>
            </a:r>
            <a:r>
              <a:rPr lang="en-US" dirty="0"/>
              <a:t> </a:t>
            </a:r>
            <a:r>
              <a:rPr lang="en-US" dirty="0" err="1"/>
              <a:t>činjenice</a:t>
            </a:r>
            <a:r>
              <a:rPr lang="en-US" dirty="0"/>
              <a:t> da mu je </a:t>
            </a:r>
            <a:r>
              <a:rPr lang="en-US" dirty="0" err="1"/>
              <a:t>tuženi</a:t>
            </a:r>
            <a:r>
              <a:rPr lang="en-US" dirty="0"/>
              <a:t> </a:t>
            </a:r>
            <a:r>
              <a:rPr lang="en-US" dirty="0" err="1"/>
              <a:t>nudio</a:t>
            </a:r>
            <a:r>
              <a:rPr lang="en-US" dirty="0"/>
              <a:t> </a:t>
            </a:r>
            <a:r>
              <a:rPr lang="en-US" dirty="0" err="1"/>
              <a:t>zaključenje</a:t>
            </a:r>
            <a:r>
              <a:rPr lang="en-US" dirty="0"/>
              <a:t> ugovora </a:t>
            </a:r>
            <a:r>
              <a:rPr lang="en-US" dirty="0" err="1"/>
              <a:t>na</a:t>
            </a:r>
            <a:r>
              <a:rPr lang="en-US" dirty="0"/>
              <a:t> </a:t>
            </a:r>
            <a:r>
              <a:rPr lang="en-US" dirty="0" err="1"/>
              <a:t>neodređeno</a:t>
            </a:r>
            <a:r>
              <a:rPr lang="en-US" dirty="0"/>
              <a:t> </a:t>
            </a:r>
            <a:r>
              <a:rPr lang="en-US" dirty="0" err="1"/>
              <a:t>vrijeme</a:t>
            </a:r>
            <a:r>
              <a:rPr lang="en-US" dirty="0"/>
              <a:t>, </a:t>
            </a:r>
            <a:r>
              <a:rPr lang="en-US" dirty="0" err="1"/>
              <a:t>tužitelj</a:t>
            </a:r>
            <a:r>
              <a:rPr lang="en-US" dirty="0"/>
              <a:t> </a:t>
            </a:r>
            <a:r>
              <a:rPr lang="en-US" dirty="0" err="1"/>
              <a:t>nije</a:t>
            </a:r>
            <a:r>
              <a:rPr lang="en-US" dirty="0"/>
              <a:t> </a:t>
            </a:r>
            <a:r>
              <a:rPr lang="en-US" dirty="0" err="1"/>
              <a:t>morao</a:t>
            </a:r>
            <a:r>
              <a:rPr lang="en-US" dirty="0"/>
              <a:t> </a:t>
            </a:r>
            <a:r>
              <a:rPr lang="en-US" dirty="0" err="1"/>
              <a:t>dokazivati</a:t>
            </a:r>
            <a:r>
              <a:rPr lang="en-US" dirty="0"/>
              <a:t> </a:t>
            </a:r>
            <a:r>
              <a:rPr lang="en-US" dirty="0" err="1"/>
              <a:t>na</a:t>
            </a:r>
            <a:r>
              <a:rPr lang="en-US" dirty="0"/>
              <a:t> </a:t>
            </a:r>
            <a:r>
              <a:rPr lang="en-US" dirty="0" err="1"/>
              <a:t>drugi</a:t>
            </a:r>
            <a:r>
              <a:rPr lang="en-US" dirty="0"/>
              <a:t> </a:t>
            </a:r>
            <a:r>
              <a:rPr lang="en-US" dirty="0" err="1"/>
              <a:t>način</a:t>
            </a:r>
            <a:r>
              <a:rPr lang="en-US" dirty="0"/>
              <a:t> da bi </a:t>
            </a:r>
            <a:r>
              <a:rPr lang="en-US" dirty="0" err="1"/>
              <a:t>po</a:t>
            </a:r>
            <a:r>
              <a:rPr lang="en-US" dirty="0"/>
              <a:t> </a:t>
            </a:r>
            <a:r>
              <a:rPr lang="en-US" dirty="0" err="1"/>
              <a:t>redovnom</a:t>
            </a:r>
            <a:r>
              <a:rPr lang="en-US" dirty="0"/>
              <a:t> </a:t>
            </a:r>
            <a:r>
              <a:rPr lang="en-US" dirty="0" err="1"/>
              <a:t>toku</a:t>
            </a:r>
            <a:r>
              <a:rPr lang="en-US" dirty="0"/>
              <a:t> </a:t>
            </a:r>
            <a:r>
              <a:rPr lang="en-US" dirty="0" err="1"/>
              <a:t>stvari</a:t>
            </a:r>
            <a:r>
              <a:rPr lang="en-US" dirty="0"/>
              <a:t> </a:t>
            </a:r>
            <a:r>
              <a:rPr lang="en-US" dirty="0" err="1"/>
              <a:t>ostvario</a:t>
            </a:r>
            <a:r>
              <a:rPr lang="en-US" dirty="0"/>
              <a:t> </a:t>
            </a:r>
            <a:r>
              <a:rPr lang="en-US" dirty="0" err="1"/>
              <a:t>zaradu</a:t>
            </a:r>
            <a:r>
              <a:rPr lang="en-US" dirty="0"/>
              <a:t> </a:t>
            </a:r>
            <a:r>
              <a:rPr lang="en-US" dirty="0" err="1"/>
              <a:t>svojim</a:t>
            </a:r>
            <a:r>
              <a:rPr lang="en-US" dirty="0"/>
              <a:t> </a:t>
            </a:r>
            <a:r>
              <a:rPr lang="en-US" dirty="0" err="1"/>
              <a:t>radom</a:t>
            </a:r>
            <a:r>
              <a:rPr lang="en-US" dirty="0"/>
              <a:t>. </a:t>
            </a:r>
            <a:r>
              <a:rPr lang="en-US" dirty="0" err="1"/>
              <a:t>Nalazom</a:t>
            </a:r>
            <a:r>
              <a:rPr lang="en-US" dirty="0"/>
              <a:t> </a:t>
            </a:r>
            <a:r>
              <a:rPr lang="en-US" dirty="0" err="1"/>
              <a:t>vještaka</a:t>
            </a:r>
            <a:r>
              <a:rPr lang="en-US" dirty="0"/>
              <a:t> </a:t>
            </a:r>
            <a:r>
              <a:rPr lang="en-US" dirty="0" err="1"/>
              <a:t>ekonomske</a:t>
            </a:r>
            <a:r>
              <a:rPr lang="en-US" dirty="0"/>
              <a:t> </a:t>
            </a:r>
            <a:r>
              <a:rPr lang="en-US" dirty="0" err="1"/>
              <a:t>struke</a:t>
            </a:r>
            <a:r>
              <a:rPr lang="en-US" dirty="0"/>
              <a:t> je </a:t>
            </a:r>
            <a:r>
              <a:rPr lang="en-US" dirty="0" err="1"/>
              <a:t>utvrđena</a:t>
            </a:r>
            <a:r>
              <a:rPr lang="en-US" dirty="0"/>
              <a:t> </a:t>
            </a:r>
            <a:r>
              <a:rPr lang="en-US" dirty="0" err="1"/>
              <a:t>razlika</a:t>
            </a:r>
            <a:r>
              <a:rPr lang="en-US" dirty="0"/>
              <a:t> </a:t>
            </a:r>
            <a:r>
              <a:rPr lang="en-US" dirty="0" err="1"/>
              <a:t>između</a:t>
            </a:r>
            <a:r>
              <a:rPr lang="en-US" dirty="0"/>
              <a:t> </a:t>
            </a:r>
            <a:r>
              <a:rPr lang="en-US" dirty="0" err="1"/>
              <a:t>invalidske</a:t>
            </a:r>
            <a:r>
              <a:rPr lang="en-US" dirty="0"/>
              <a:t> </a:t>
            </a:r>
            <a:r>
              <a:rPr lang="en-US" dirty="0" err="1"/>
              <a:t>penzije</a:t>
            </a:r>
            <a:r>
              <a:rPr lang="en-US" dirty="0"/>
              <a:t> </a:t>
            </a:r>
            <a:r>
              <a:rPr lang="en-US" dirty="0" err="1"/>
              <a:t>koju</a:t>
            </a:r>
            <a:r>
              <a:rPr lang="en-US" dirty="0"/>
              <a:t> prima i </a:t>
            </a:r>
            <a:r>
              <a:rPr lang="en-US" dirty="0" err="1"/>
              <a:t>zarade</a:t>
            </a:r>
            <a:r>
              <a:rPr lang="en-US" dirty="0"/>
              <a:t> </a:t>
            </a:r>
            <a:r>
              <a:rPr lang="en-US" dirty="0" err="1"/>
              <a:t>koju</a:t>
            </a:r>
            <a:r>
              <a:rPr lang="en-US" dirty="0"/>
              <a:t> bi </a:t>
            </a:r>
            <a:r>
              <a:rPr lang="en-US" dirty="0" err="1"/>
              <a:t>po</a:t>
            </a:r>
            <a:r>
              <a:rPr lang="en-US" dirty="0"/>
              <a:t> </a:t>
            </a:r>
            <a:r>
              <a:rPr lang="en-US" dirty="0" err="1"/>
              <a:t>redovnom</a:t>
            </a:r>
            <a:r>
              <a:rPr lang="en-US" dirty="0"/>
              <a:t> </a:t>
            </a:r>
            <a:r>
              <a:rPr lang="en-US" dirty="0" err="1"/>
              <a:t>toku</a:t>
            </a:r>
            <a:r>
              <a:rPr lang="en-US" dirty="0"/>
              <a:t> </a:t>
            </a:r>
            <a:r>
              <a:rPr lang="en-US" dirty="0" err="1"/>
              <a:t>stvari</a:t>
            </a:r>
            <a:r>
              <a:rPr lang="en-US" dirty="0"/>
              <a:t> </a:t>
            </a:r>
            <a:r>
              <a:rPr lang="en-US" dirty="0" err="1"/>
              <a:t>mogao</a:t>
            </a:r>
            <a:r>
              <a:rPr lang="en-US" dirty="0"/>
              <a:t> </a:t>
            </a:r>
            <a:r>
              <a:rPr lang="en-US" dirty="0" err="1"/>
              <a:t>ostvariti</a:t>
            </a:r>
            <a:r>
              <a:rPr lang="en-US" dirty="0"/>
              <a:t> i to je vid </a:t>
            </a:r>
            <a:r>
              <a:rPr lang="en-US" dirty="0" err="1"/>
              <a:t>štete</a:t>
            </a:r>
            <a:r>
              <a:rPr lang="en-US" dirty="0"/>
              <a:t> </a:t>
            </a:r>
            <a:r>
              <a:rPr lang="en-US" dirty="0" err="1"/>
              <a:t>koji</a:t>
            </a:r>
            <a:r>
              <a:rPr lang="en-US" dirty="0"/>
              <a:t> je </a:t>
            </a:r>
            <a:r>
              <a:rPr lang="en-US" dirty="0" err="1"/>
              <a:t>saglasan</a:t>
            </a:r>
            <a:r>
              <a:rPr lang="en-US" dirty="0"/>
              <a:t> </a:t>
            </a:r>
            <a:r>
              <a:rPr lang="en-US" dirty="0" err="1"/>
              <a:t>odredbi</a:t>
            </a:r>
            <a:r>
              <a:rPr lang="en-US" dirty="0"/>
              <a:t> </a:t>
            </a:r>
            <a:r>
              <a:rPr lang="en-US" dirty="0" err="1"/>
              <a:t>člana</a:t>
            </a:r>
            <a:r>
              <a:rPr lang="en-US" dirty="0"/>
              <a:t> 189. </a:t>
            </a:r>
            <a:r>
              <a:rPr lang="en-US" dirty="0" err="1"/>
              <a:t>stav</a:t>
            </a:r>
            <a:r>
              <a:rPr lang="en-US" dirty="0"/>
              <a:t> 3. ZOO.</a:t>
            </a:r>
          </a:p>
          <a:p>
            <a:pPr algn="just"/>
            <a:r>
              <a:rPr lang="en-US" dirty="0"/>
              <a:t>Na </a:t>
            </a:r>
            <a:r>
              <a:rPr lang="en-US" dirty="0" err="1"/>
              <a:t>rentu</a:t>
            </a:r>
            <a:r>
              <a:rPr lang="en-US" dirty="0"/>
              <a:t> </a:t>
            </a:r>
            <a:r>
              <a:rPr lang="en-US" dirty="0" err="1"/>
              <a:t>tužitelj</a:t>
            </a:r>
            <a:r>
              <a:rPr lang="en-US" dirty="0"/>
              <a:t> </a:t>
            </a:r>
            <a:r>
              <a:rPr lang="en-US" dirty="0" err="1"/>
              <a:t>ima</a:t>
            </a:r>
            <a:r>
              <a:rPr lang="en-US" dirty="0"/>
              <a:t> </a:t>
            </a:r>
            <a:r>
              <a:rPr lang="en-US" dirty="0" err="1"/>
              <a:t>pravo</a:t>
            </a:r>
            <a:r>
              <a:rPr lang="en-US" dirty="0"/>
              <a:t> </a:t>
            </a:r>
            <a:r>
              <a:rPr lang="en-US" dirty="0" err="1"/>
              <a:t>samo</a:t>
            </a:r>
            <a:r>
              <a:rPr lang="en-US" dirty="0"/>
              <a:t> do </a:t>
            </a:r>
            <a:r>
              <a:rPr lang="en-US" dirty="0" err="1"/>
              <a:t>ostvarivanja</a:t>
            </a:r>
            <a:r>
              <a:rPr lang="en-US" dirty="0"/>
              <a:t> </a:t>
            </a:r>
            <a:r>
              <a:rPr lang="en-US" dirty="0" err="1"/>
              <a:t>uslova</a:t>
            </a:r>
            <a:r>
              <a:rPr lang="en-US" dirty="0"/>
              <a:t> za </a:t>
            </a:r>
            <a:r>
              <a:rPr lang="en-US" dirty="0" err="1"/>
              <a:t>odlazak</a:t>
            </a:r>
            <a:r>
              <a:rPr lang="en-US" dirty="0"/>
              <a:t> u </a:t>
            </a:r>
            <a:r>
              <a:rPr lang="en-US" dirty="0" err="1"/>
              <a:t>starosnu</a:t>
            </a:r>
            <a:r>
              <a:rPr lang="en-US" dirty="0"/>
              <a:t> </a:t>
            </a:r>
            <a:r>
              <a:rPr lang="en-US" dirty="0" err="1"/>
              <a:t>penziju</a:t>
            </a:r>
            <a:r>
              <a:rPr lang="en-US" dirty="0"/>
              <a:t>, </a:t>
            </a:r>
            <a:r>
              <a:rPr lang="en-US" dirty="0" err="1"/>
              <a:t>kada</a:t>
            </a:r>
            <a:r>
              <a:rPr lang="en-US" dirty="0"/>
              <a:t> </a:t>
            </a:r>
            <a:r>
              <a:rPr lang="en-US" dirty="0" err="1"/>
              <a:t>će</a:t>
            </a:r>
            <a:r>
              <a:rPr lang="en-US" dirty="0"/>
              <a:t> mu </a:t>
            </a:r>
            <a:r>
              <a:rPr lang="en-US" dirty="0" err="1"/>
              <a:t>po</a:t>
            </a:r>
            <a:r>
              <a:rPr lang="en-US" dirty="0"/>
              <a:t> </a:t>
            </a:r>
            <a:r>
              <a:rPr lang="en-US" dirty="0" err="1"/>
              <a:t>sili</a:t>
            </a:r>
            <a:r>
              <a:rPr lang="en-US" dirty="0"/>
              <a:t> </a:t>
            </a:r>
            <a:r>
              <a:rPr lang="en-US" dirty="0" err="1"/>
              <a:t>zakona</a:t>
            </a:r>
            <a:r>
              <a:rPr lang="en-US" dirty="0"/>
              <a:t>, </a:t>
            </a:r>
            <a:r>
              <a:rPr lang="en-US" dirty="0" err="1"/>
              <a:t>svakako</a:t>
            </a:r>
            <a:r>
              <a:rPr lang="en-US" dirty="0"/>
              <a:t> </a:t>
            </a:r>
            <a:r>
              <a:rPr lang="en-US" dirty="0" err="1"/>
              <a:t>prestati</a:t>
            </a:r>
            <a:r>
              <a:rPr lang="en-US" dirty="0"/>
              <a:t> </a:t>
            </a:r>
            <a:r>
              <a:rPr lang="en-US" dirty="0" err="1"/>
              <a:t>radni</a:t>
            </a:r>
            <a:r>
              <a:rPr lang="en-US" dirty="0"/>
              <a:t> </a:t>
            </a:r>
            <a:r>
              <a:rPr lang="en-US" dirty="0" err="1"/>
              <a:t>odnos</a:t>
            </a:r>
            <a:r>
              <a:rPr lang="en-US" dirty="0"/>
              <a:t>, a time i </a:t>
            </a:r>
            <a:r>
              <a:rPr lang="en-US" dirty="0" err="1"/>
              <a:t>mogućnost</a:t>
            </a:r>
            <a:r>
              <a:rPr lang="en-US" dirty="0"/>
              <a:t> </a:t>
            </a:r>
            <a:r>
              <a:rPr lang="en-US" dirty="0" err="1"/>
              <a:t>zarade</a:t>
            </a:r>
            <a:r>
              <a:rPr lang="en-US" dirty="0"/>
              <a:t> </a:t>
            </a:r>
            <a:r>
              <a:rPr lang="en-US" dirty="0" err="1"/>
              <a:t>po</a:t>
            </a:r>
            <a:r>
              <a:rPr lang="en-US" dirty="0"/>
              <a:t> </a:t>
            </a:r>
            <a:r>
              <a:rPr lang="en-US" dirty="0" err="1"/>
              <a:t>osnovu</a:t>
            </a:r>
            <a:r>
              <a:rPr lang="en-US" dirty="0"/>
              <a:t> </a:t>
            </a:r>
            <a:r>
              <a:rPr lang="en-US" dirty="0" err="1"/>
              <a:t>rada</a:t>
            </a:r>
            <a:r>
              <a:rPr lang="en-US" dirty="0"/>
              <a:t>, </a:t>
            </a:r>
            <a:r>
              <a:rPr lang="en-US" dirty="0" err="1"/>
              <a:t>saglasno</a:t>
            </a:r>
            <a:r>
              <a:rPr lang="en-US" dirty="0"/>
              <a:t> </a:t>
            </a:r>
            <a:r>
              <a:rPr lang="en-US" dirty="0" err="1"/>
              <a:t>odredbi</a:t>
            </a:r>
            <a:r>
              <a:rPr lang="en-US" dirty="0"/>
              <a:t> </a:t>
            </a:r>
            <a:r>
              <a:rPr lang="en-US" dirty="0" err="1"/>
              <a:t>člana</a:t>
            </a:r>
            <a:r>
              <a:rPr lang="en-US" dirty="0"/>
              <a:t> 175. </a:t>
            </a:r>
            <a:r>
              <a:rPr lang="en-US" dirty="0" err="1"/>
              <a:t>tačka</a:t>
            </a:r>
            <a:r>
              <a:rPr lang="en-US" dirty="0"/>
              <a:t> 2. </a:t>
            </a:r>
            <a:r>
              <a:rPr lang="en-US" dirty="0" err="1"/>
              <a:t>Zakona</a:t>
            </a:r>
            <a:r>
              <a:rPr lang="en-US" dirty="0"/>
              <a:t> o </a:t>
            </a:r>
            <a:r>
              <a:rPr lang="en-US" dirty="0" err="1"/>
              <a:t>radu</a:t>
            </a:r>
            <a:r>
              <a:rPr lang="en-US" dirty="0"/>
              <a:t> i </a:t>
            </a:r>
            <a:r>
              <a:rPr lang="en-US" dirty="0" err="1"/>
              <a:t>člana</a:t>
            </a:r>
            <a:r>
              <a:rPr lang="en-US" dirty="0"/>
              <a:t> 41. </a:t>
            </a:r>
            <a:r>
              <a:rPr lang="en-US" dirty="0" err="1"/>
              <a:t>Zakona</a:t>
            </a:r>
            <a:r>
              <a:rPr lang="en-US" dirty="0"/>
              <a:t> o </a:t>
            </a:r>
            <a:r>
              <a:rPr lang="en-US" dirty="0" err="1"/>
              <a:t>penzijskom</a:t>
            </a:r>
            <a:r>
              <a:rPr lang="en-US" dirty="0"/>
              <a:t> i </a:t>
            </a:r>
            <a:r>
              <a:rPr lang="en-US" dirty="0" err="1"/>
              <a:t>invalidskom</a:t>
            </a:r>
            <a:r>
              <a:rPr lang="en-US" dirty="0"/>
              <a:t> </a:t>
            </a:r>
            <a:r>
              <a:rPr lang="en-US" dirty="0" err="1"/>
              <a:t>osiguranju</a:t>
            </a:r>
            <a:r>
              <a:rPr lang="en-US" dirty="0"/>
              <a:t> (</a:t>
            </a:r>
            <a:r>
              <a:rPr lang="en-US" dirty="0" err="1"/>
              <a:t>Sl.glasnik</a:t>
            </a:r>
            <a:r>
              <a:rPr lang="en-US" dirty="0"/>
              <a:t> </a:t>
            </a:r>
            <a:r>
              <a:rPr lang="en-US" dirty="0" err="1"/>
              <a:t>Republike</a:t>
            </a:r>
            <a:r>
              <a:rPr lang="en-US" dirty="0"/>
              <a:t> </a:t>
            </a:r>
            <a:r>
              <a:rPr lang="en-US" dirty="0" err="1"/>
              <a:t>Srpske</a:t>
            </a:r>
            <a:r>
              <a:rPr lang="en-US" dirty="0"/>
              <a:t> </a:t>
            </a:r>
            <a:r>
              <a:rPr lang="en-US" dirty="0" err="1"/>
              <a:t>broj</a:t>
            </a:r>
            <a:r>
              <a:rPr lang="en-US" dirty="0"/>
              <a:t> 134/11 do 103/15)</a:t>
            </a:r>
          </a:p>
          <a:p>
            <a:pPr algn="just"/>
            <a:r>
              <a:rPr lang="en-US" dirty="0" err="1"/>
              <a:t>Član</a:t>
            </a:r>
            <a:r>
              <a:rPr lang="en-US" dirty="0"/>
              <a:t> 189. </a:t>
            </a:r>
            <a:r>
              <a:rPr lang="en-US" dirty="0" err="1"/>
              <a:t>stav</a:t>
            </a:r>
            <a:r>
              <a:rPr lang="en-US" dirty="0"/>
              <a:t> 3. ZOO je </a:t>
            </a:r>
            <a:r>
              <a:rPr lang="en-US" dirty="0" err="1"/>
              <a:t>propisano</a:t>
            </a:r>
            <a:r>
              <a:rPr lang="en-US" dirty="0"/>
              <a:t> „</a:t>
            </a:r>
            <a:r>
              <a:rPr lang="en-US" dirty="0" err="1"/>
              <a:t>pri</a:t>
            </a:r>
            <a:r>
              <a:rPr lang="en-US" dirty="0"/>
              <a:t> </a:t>
            </a:r>
            <a:r>
              <a:rPr lang="en-US" dirty="0" err="1"/>
              <a:t>ocjeni</a:t>
            </a:r>
            <a:r>
              <a:rPr lang="en-US" dirty="0"/>
              <a:t> </a:t>
            </a:r>
            <a:r>
              <a:rPr lang="en-US" dirty="0" err="1"/>
              <a:t>visine</a:t>
            </a:r>
            <a:r>
              <a:rPr lang="en-US" dirty="0"/>
              <a:t> </a:t>
            </a:r>
            <a:r>
              <a:rPr lang="en-US" dirty="0" err="1"/>
              <a:t>izmakle</a:t>
            </a:r>
            <a:r>
              <a:rPr lang="en-US" dirty="0"/>
              <a:t> </a:t>
            </a:r>
            <a:r>
              <a:rPr lang="en-US" dirty="0" err="1"/>
              <a:t>koristi</a:t>
            </a:r>
            <a:r>
              <a:rPr lang="en-US" dirty="0"/>
              <a:t> </a:t>
            </a:r>
            <a:r>
              <a:rPr lang="en-US" dirty="0" err="1"/>
              <a:t>uzima</a:t>
            </a:r>
            <a:r>
              <a:rPr lang="en-US" dirty="0"/>
              <a:t> se u </a:t>
            </a:r>
            <a:r>
              <a:rPr lang="en-US" dirty="0" err="1"/>
              <a:t>obzir</a:t>
            </a:r>
            <a:r>
              <a:rPr lang="en-US" dirty="0"/>
              <a:t> </a:t>
            </a:r>
            <a:r>
              <a:rPr lang="en-US" dirty="0" err="1"/>
              <a:t>dobitak</a:t>
            </a:r>
            <a:r>
              <a:rPr lang="en-US" dirty="0"/>
              <a:t> </a:t>
            </a:r>
            <a:r>
              <a:rPr lang="en-US" dirty="0" err="1"/>
              <a:t>koji</a:t>
            </a:r>
            <a:r>
              <a:rPr lang="en-US" dirty="0"/>
              <a:t> se </a:t>
            </a:r>
            <a:r>
              <a:rPr lang="en-US" dirty="0" err="1"/>
              <a:t>mogao</a:t>
            </a:r>
            <a:r>
              <a:rPr lang="en-US" dirty="0"/>
              <a:t> </a:t>
            </a:r>
            <a:r>
              <a:rPr lang="en-US" dirty="0" err="1"/>
              <a:t>osnovano</a:t>
            </a:r>
            <a:r>
              <a:rPr lang="en-US" dirty="0"/>
              <a:t> </a:t>
            </a:r>
            <a:r>
              <a:rPr lang="en-US" dirty="0" err="1"/>
              <a:t>očekivati</a:t>
            </a:r>
            <a:r>
              <a:rPr lang="en-US" dirty="0"/>
              <a:t> </a:t>
            </a:r>
            <a:r>
              <a:rPr lang="en-US" dirty="0" err="1"/>
              <a:t>prema</a:t>
            </a:r>
            <a:r>
              <a:rPr lang="en-US" dirty="0"/>
              <a:t> </a:t>
            </a:r>
            <a:r>
              <a:rPr lang="en-US" dirty="0" err="1"/>
              <a:t>redovnom</a:t>
            </a:r>
            <a:r>
              <a:rPr lang="en-US" dirty="0"/>
              <a:t> </a:t>
            </a:r>
            <a:r>
              <a:rPr lang="en-US" dirty="0" err="1"/>
              <a:t>toku</a:t>
            </a:r>
            <a:r>
              <a:rPr lang="en-US" dirty="0"/>
              <a:t> </a:t>
            </a:r>
            <a:r>
              <a:rPr lang="en-US" dirty="0" err="1"/>
              <a:t>stvari</a:t>
            </a:r>
            <a:r>
              <a:rPr lang="en-US" dirty="0"/>
              <a:t> </a:t>
            </a:r>
            <a:r>
              <a:rPr lang="en-US" dirty="0" err="1"/>
              <a:t>ili</a:t>
            </a:r>
            <a:r>
              <a:rPr lang="en-US" dirty="0"/>
              <a:t> </a:t>
            </a:r>
            <a:r>
              <a:rPr lang="en-US" dirty="0" err="1"/>
              <a:t>prema</a:t>
            </a:r>
            <a:r>
              <a:rPr lang="en-US" dirty="0"/>
              <a:t> </a:t>
            </a:r>
            <a:r>
              <a:rPr lang="en-US" dirty="0" err="1"/>
              <a:t>posebnim</a:t>
            </a:r>
            <a:r>
              <a:rPr lang="en-US" dirty="0"/>
              <a:t> </a:t>
            </a:r>
            <a:r>
              <a:rPr lang="en-US" dirty="0" err="1"/>
              <a:t>okolnostima</a:t>
            </a:r>
            <a:r>
              <a:rPr lang="en-US" dirty="0"/>
              <a:t>, a </a:t>
            </a:r>
            <a:r>
              <a:rPr lang="en-US" dirty="0" err="1"/>
              <a:t>čije</a:t>
            </a:r>
            <a:r>
              <a:rPr lang="en-US" dirty="0"/>
              <a:t> je </a:t>
            </a:r>
            <a:r>
              <a:rPr lang="en-US" dirty="0" err="1"/>
              <a:t>ostvarenje</a:t>
            </a:r>
            <a:r>
              <a:rPr lang="en-US" dirty="0"/>
              <a:t> </a:t>
            </a:r>
            <a:r>
              <a:rPr lang="en-US" dirty="0" err="1"/>
              <a:t>spriječeno</a:t>
            </a:r>
            <a:r>
              <a:rPr lang="en-US" dirty="0"/>
              <a:t> </a:t>
            </a:r>
            <a:r>
              <a:rPr lang="en-US" dirty="0" err="1"/>
              <a:t>štetnikom</a:t>
            </a:r>
            <a:r>
              <a:rPr lang="en-US" dirty="0"/>
              <a:t> </a:t>
            </a:r>
            <a:r>
              <a:rPr lang="en-US" dirty="0" err="1"/>
              <a:t>radnjom</a:t>
            </a:r>
            <a:r>
              <a:rPr lang="en-US" dirty="0"/>
              <a:t> </a:t>
            </a:r>
            <a:r>
              <a:rPr lang="en-US" dirty="0" err="1"/>
              <a:t>ili</a:t>
            </a:r>
            <a:r>
              <a:rPr lang="en-US" dirty="0"/>
              <a:t> </a:t>
            </a:r>
            <a:r>
              <a:rPr lang="en-US" dirty="0" err="1"/>
              <a:t>propuštanjem</a:t>
            </a:r>
            <a:r>
              <a:rPr lang="en-US" dirty="0"/>
              <a:t>“.</a:t>
            </a:r>
          </a:p>
          <a:p>
            <a:pPr algn="just"/>
            <a:r>
              <a:rPr lang="en-US" dirty="0" err="1"/>
              <a:t>Troškovi</a:t>
            </a:r>
            <a:r>
              <a:rPr lang="en-US" dirty="0"/>
              <a:t> </a:t>
            </a:r>
            <a:r>
              <a:rPr lang="en-US" dirty="0" err="1"/>
              <a:t>prevozi</a:t>
            </a:r>
            <a:r>
              <a:rPr lang="en-US" dirty="0"/>
              <a:t> </a:t>
            </a:r>
            <a:r>
              <a:rPr lang="en-US" dirty="0" err="1"/>
              <a:t>na</a:t>
            </a:r>
            <a:r>
              <a:rPr lang="en-US" dirty="0"/>
              <a:t> </a:t>
            </a:r>
            <a:r>
              <a:rPr lang="en-US" dirty="0" err="1"/>
              <a:t>koje</a:t>
            </a:r>
            <a:r>
              <a:rPr lang="en-US" dirty="0"/>
              <a:t> </a:t>
            </a:r>
            <a:r>
              <a:rPr lang="en-US" dirty="0" err="1"/>
              <a:t>radnik</a:t>
            </a:r>
            <a:r>
              <a:rPr lang="en-US" dirty="0"/>
              <a:t> </a:t>
            </a:r>
            <a:r>
              <a:rPr lang="en-US" dirty="0" err="1"/>
              <a:t>ima</a:t>
            </a:r>
            <a:r>
              <a:rPr lang="en-US" dirty="0"/>
              <a:t> </a:t>
            </a:r>
            <a:r>
              <a:rPr lang="en-US" dirty="0" err="1"/>
              <a:t>pravo</a:t>
            </a:r>
            <a:r>
              <a:rPr lang="en-US" dirty="0"/>
              <a:t> </a:t>
            </a:r>
            <a:r>
              <a:rPr lang="en-US" dirty="0" err="1"/>
              <a:t>samo</a:t>
            </a:r>
            <a:r>
              <a:rPr lang="en-US" dirty="0"/>
              <a:t> </a:t>
            </a:r>
            <a:r>
              <a:rPr lang="en-US" dirty="0" err="1"/>
              <a:t>kad</a:t>
            </a:r>
            <a:r>
              <a:rPr lang="en-US" dirty="0"/>
              <a:t> </a:t>
            </a:r>
            <a:r>
              <a:rPr lang="en-US" dirty="0" err="1"/>
              <a:t>radi</a:t>
            </a:r>
            <a:r>
              <a:rPr lang="en-US" dirty="0"/>
              <a:t> (</a:t>
            </a:r>
            <a:r>
              <a:rPr lang="en-US" dirty="0" err="1"/>
              <a:t>putuje</a:t>
            </a:r>
            <a:r>
              <a:rPr lang="en-US" dirty="0"/>
              <a:t> </a:t>
            </a:r>
            <a:r>
              <a:rPr lang="en-US" dirty="0" err="1"/>
              <a:t>na</a:t>
            </a:r>
            <a:r>
              <a:rPr lang="en-US" dirty="0"/>
              <a:t> </a:t>
            </a:r>
            <a:r>
              <a:rPr lang="en-US" dirty="0" err="1"/>
              <a:t>posao</a:t>
            </a:r>
            <a:r>
              <a:rPr lang="en-US" dirty="0"/>
              <a:t> i s </a:t>
            </a:r>
            <a:r>
              <a:rPr lang="en-US" dirty="0" err="1"/>
              <a:t>posla</a:t>
            </a:r>
            <a:r>
              <a:rPr lang="en-US" dirty="0"/>
              <a:t>) se ne </a:t>
            </a:r>
            <a:r>
              <a:rPr lang="en-US" dirty="0" err="1"/>
              <a:t>mogu</a:t>
            </a:r>
            <a:r>
              <a:rPr lang="en-US" dirty="0"/>
              <a:t> </a:t>
            </a:r>
            <a:r>
              <a:rPr lang="en-US" dirty="0" err="1"/>
              <a:t>uzimati</a:t>
            </a:r>
            <a:r>
              <a:rPr lang="en-US" dirty="0"/>
              <a:t> u </a:t>
            </a:r>
            <a:r>
              <a:rPr lang="en-US" dirty="0" err="1"/>
              <a:t>obzir</a:t>
            </a:r>
            <a:r>
              <a:rPr lang="en-US" dirty="0"/>
              <a:t> </a:t>
            </a:r>
            <a:r>
              <a:rPr lang="en-US" dirty="0" err="1"/>
              <a:t>pri</a:t>
            </a:r>
            <a:r>
              <a:rPr lang="en-US" dirty="0"/>
              <a:t> </a:t>
            </a:r>
            <a:r>
              <a:rPr lang="en-US" dirty="0" err="1"/>
              <a:t>računanju</a:t>
            </a:r>
            <a:r>
              <a:rPr lang="en-US" dirty="0"/>
              <a:t> </a:t>
            </a:r>
            <a:r>
              <a:rPr lang="en-US" dirty="0" err="1"/>
              <a:t>izgubljene</a:t>
            </a:r>
            <a:r>
              <a:rPr lang="en-US" dirty="0"/>
              <a:t> </a:t>
            </a:r>
            <a:r>
              <a:rPr lang="en-US" dirty="0" err="1"/>
              <a:t>zarade</a:t>
            </a:r>
            <a:r>
              <a:rPr lang="en-US" dirty="0"/>
              <a:t>.</a:t>
            </a:r>
          </a:p>
          <a:p>
            <a:pPr algn="just"/>
            <a:r>
              <a:rPr lang="en-US" b="1" dirty="0" err="1"/>
              <a:t>Presuda</a:t>
            </a:r>
            <a:r>
              <a:rPr lang="en-US" b="1" dirty="0"/>
              <a:t> </a:t>
            </a:r>
            <a:r>
              <a:rPr lang="en-US" b="1" dirty="0" err="1"/>
              <a:t>Vrhovnog</a:t>
            </a:r>
            <a:r>
              <a:rPr lang="en-US" b="1" dirty="0"/>
              <a:t> </a:t>
            </a:r>
            <a:r>
              <a:rPr lang="en-US" b="1" dirty="0" err="1"/>
              <a:t>suda</a:t>
            </a:r>
            <a:r>
              <a:rPr lang="en-US" b="1" dirty="0"/>
              <a:t> </a:t>
            </a:r>
            <a:r>
              <a:rPr lang="en-US" b="1" dirty="0" err="1"/>
              <a:t>Republike</a:t>
            </a:r>
            <a:r>
              <a:rPr lang="en-US" b="1" dirty="0"/>
              <a:t> </a:t>
            </a:r>
            <a:r>
              <a:rPr lang="en-US" b="1" dirty="0" err="1"/>
              <a:t>Srpske</a:t>
            </a:r>
            <a:r>
              <a:rPr lang="en-US" b="1" dirty="0"/>
              <a:t> </a:t>
            </a:r>
            <a:r>
              <a:rPr lang="en-US" b="1" dirty="0" err="1"/>
              <a:t>broj</a:t>
            </a:r>
            <a:r>
              <a:rPr lang="en-US" b="1" dirty="0"/>
              <a:t> 71 0 P 238211 22 Rev od 08.11.2022.godine</a:t>
            </a:r>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648511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7403"/>
            <a:ext cx="7886700" cy="847897"/>
          </a:xfrm>
        </p:spPr>
        <p:txBody>
          <a:bodyPr>
            <a:noAutofit/>
          </a:bodyPr>
          <a:lstStyle/>
          <a:p>
            <a:pPr algn="ctr"/>
            <a:r>
              <a:rPr lang="sr-Latn-BA" sz="3200" b="1" dirty="0">
                <a:solidFill>
                  <a:srgbClr val="FF0000"/>
                </a:solidFill>
              </a:rPr>
              <a:t>Zabrana diskriminacije i </a:t>
            </a:r>
            <a:br>
              <a:rPr lang="sr-Latn-BA" sz="3200" b="1" dirty="0">
                <a:solidFill>
                  <a:srgbClr val="FF0000"/>
                </a:solidFill>
              </a:rPr>
            </a:br>
            <a:r>
              <a:rPr lang="sr-Latn-BA" sz="3200" b="1" dirty="0">
                <a:solidFill>
                  <a:srgbClr val="FF0000"/>
                </a:solidFill>
              </a:rPr>
              <a:t>zaštita od uznemiravanja na radu </a:t>
            </a: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fontScale="62500" lnSpcReduction="20000"/>
          </a:bodyPr>
          <a:lstStyle/>
          <a:p>
            <a:endParaRPr lang="en-US" dirty="0"/>
          </a:p>
          <a:p>
            <a:pPr algn="just"/>
            <a:r>
              <a:rPr lang="en-US" sz="3000" dirty="0"/>
              <a:t>DRUGA OBLAST je </a:t>
            </a:r>
            <a:r>
              <a:rPr lang="en-US" sz="3000" dirty="0" err="1"/>
              <a:t>primjena</a:t>
            </a:r>
            <a:r>
              <a:rPr lang="en-US" sz="3000" dirty="0"/>
              <a:t> </a:t>
            </a:r>
            <a:r>
              <a:rPr lang="en-US" sz="3000" dirty="0" err="1"/>
              <a:t>Zakona</a:t>
            </a:r>
            <a:r>
              <a:rPr lang="en-US" sz="3000" dirty="0"/>
              <a:t> o </a:t>
            </a:r>
            <a:r>
              <a:rPr lang="en-US" sz="3000" dirty="0" err="1"/>
              <a:t>zabrani</a:t>
            </a:r>
            <a:r>
              <a:rPr lang="en-US" sz="3000" dirty="0"/>
              <a:t> </a:t>
            </a:r>
            <a:r>
              <a:rPr lang="en-US" sz="3000" dirty="0" err="1"/>
              <a:t>diskriminacije</a:t>
            </a:r>
            <a:r>
              <a:rPr lang="en-US" sz="3000" dirty="0"/>
              <a:t> (</a:t>
            </a:r>
            <a:r>
              <a:rPr lang="en-US" sz="3000" dirty="0" err="1"/>
              <a:t>Sl.glasnik</a:t>
            </a:r>
            <a:r>
              <a:rPr lang="en-US" sz="3000" dirty="0"/>
              <a:t> BiH </a:t>
            </a:r>
            <a:r>
              <a:rPr lang="en-US" sz="3000" dirty="0" err="1"/>
              <a:t>broj</a:t>
            </a:r>
            <a:r>
              <a:rPr lang="en-US" sz="3000" dirty="0"/>
              <a:t> 59/09, 66/16) i </a:t>
            </a:r>
            <a:r>
              <a:rPr lang="en-US" sz="3000" dirty="0" err="1"/>
              <a:t>Zakona</a:t>
            </a:r>
            <a:r>
              <a:rPr lang="en-US" sz="3000" dirty="0"/>
              <a:t> o </a:t>
            </a:r>
            <a:r>
              <a:rPr lang="en-US" sz="3000" dirty="0" err="1"/>
              <a:t>zaštiti</a:t>
            </a:r>
            <a:r>
              <a:rPr lang="en-US" sz="3000" dirty="0"/>
              <a:t> od </a:t>
            </a:r>
            <a:r>
              <a:rPr lang="en-US" sz="3000" dirty="0" err="1"/>
              <a:t>uznemiravanja</a:t>
            </a:r>
            <a:r>
              <a:rPr lang="en-US" sz="3000" dirty="0"/>
              <a:t> </a:t>
            </a:r>
            <a:r>
              <a:rPr lang="en-US" sz="3000" dirty="0" err="1"/>
              <a:t>na</a:t>
            </a:r>
            <a:r>
              <a:rPr lang="en-US" sz="3000" dirty="0"/>
              <a:t> </a:t>
            </a:r>
            <a:r>
              <a:rPr lang="en-US" sz="3000" dirty="0" err="1"/>
              <a:t>radu</a:t>
            </a:r>
            <a:r>
              <a:rPr lang="en-US" sz="3000" dirty="0"/>
              <a:t> (</a:t>
            </a:r>
            <a:r>
              <a:rPr lang="en-US" sz="3000" dirty="0" err="1"/>
              <a:t>Službeni</a:t>
            </a:r>
            <a:r>
              <a:rPr lang="en-US" sz="3000" dirty="0"/>
              <a:t> </a:t>
            </a:r>
            <a:r>
              <a:rPr lang="en-US" sz="3000" dirty="0" err="1"/>
              <a:t>glasnik</a:t>
            </a:r>
            <a:r>
              <a:rPr lang="en-US" sz="3000" dirty="0"/>
              <a:t> RS </a:t>
            </a:r>
            <a:r>
              <a:rPr lang="en-US" sz="3000" dirty="0" err="1"/>
              <a:t>broj</a:t>
            </a:r>
            <a:r>
              <a:rPr lang="en-US" sz="3000" dirty="0"/>
              <a:t> 90/2021),  </a:t>
            </a:r>
            <a:r>
              <a:rPr lang="en-US" sz="3000" dirty="0" err="1"/>
              <a:t>koje</a:t>
            </a:r>
            <a:r>
              <a:rPr lang="en-US" sz="3000" dirty="0"/>
              <a:t> </a:t>
            </a:r>
            <a:r>
              <a:rPr lang="en-US" sz="3000" dirty="0" err="1"/>
              <a:t>odredbe</a:t>
            </a:r>
            <a:r>
              <a:rPr lang="en-US" sz="3000" dirty="0"/>
              <a:t> </a:t>
            </a:r>
            <a:r>
              <a:rPr lang="en-US" sz="3000" dirty="0" err="1"/>
              <a:t>su</a:t>
            </a:r>
            <a:r>
              <a:rPr lang="en-US" sz="3000" dirty="0"/>
              <a:t> </a:t>
            </a:r>
            <a:r>
              <a:rPr lang="en-US" sz="3000" dirty="0" err="1"/>
              <a:t>ugrađene</a:t>
            </a:r>
            <a:r>
              <a:rPr lang="en-US" sz="3000" dirty="0"/>
              <a:t> u </a:t>
            </a:r>
            <a:r>
              <a:rPr lang="en-US" sz="3000" dirty="0" err="1"/>
              <a:t>Zakon</a:t>
            </a:r>
            <a:r>
              <a:rPr lang="en-US" sz="3000" dirty="0"/>
              <a:t> o </a:t>
            </a:r>
            <a:r>
              <a:rPr lang="en-US" sz="3000" dirty="0" err="1"/>
              <a:t>radu</a:t>
            </a:r>
            <a:r>
              <a:rPr lang="en-US" sz="3000" dirty="0"/>
              <a:t> </a:t>
            </a:r>
            <a:r>
              <a:rPr lang="en-US" sz="3000" dirty="0" err="1"/>
              <a:t>Republike</a:t>
            </a:r>
            <a:r>
              <a:rPr lang="en-US" sz="3000" dirty="0"/>
              <a:t> </a:t>
            </a:r>
            <a:r>
              <a:rPr lang="en-US" sz="3000" dirty="0" err="1"/>
              <a:t>Srpske</a:t>
            </a:r>
            <a:r>
              <a:rPr lang="en-US" sz="3000" dirty="0"/>
              <a:t> </a:t>
            </a:r>
          </a:p>
          <a:p>
            <a:pPr algn="just"/>
            <a:r>
              <a:rPr lang="en-US" sz="3000" dirty="0" err="1"/>
              <a:t>Prema</a:t>
            </a:r>
            <a:r>
              <a:rPr lang="en-US" sz="3000" dirty="0"/>
              <a:t> </a:t>
            </a:r>
            <a:r>
              <a:rPr lang="en-US" sz="3000" dirty="0" err="1"/>
              <a:t>odredbi</a:t>
            </a:r>
            <a:r>
              <a:rPr lang="en-US" sz="3000" dirty="0"/>
              <a:t> </a:t>
            </a:r>
            <a:r>
              <a:rPr lang="en-US" sz="3000" dirty="0" err="1"/>
              <a:t>člana</a:t>
            </a:r>
            <a:r>
              <a:rPr lang="en-US" sz="3000" dirty="0"/>
              <a:t> 12. </a:t>
            </a:r>
            <a:r>
              <a:rPr lang="en-US" sz="3000" dirty="0" err="1"/>
              <a:t>stav</a:t>
            </a:r>
            <a:r>
              <a:rPr lang="en-US" sz="3000" dirty="0"/>
              <a:t> 1. </a:t>
            </a:r>
            <a:r>
              <a:rPr lang="en-US" sz="3000" dirty="0" err="1"/>
              <a:t>tačka</a:t>
            </a:r>
            <a:r>
              <a:rPr lang="en-US" sz="3000" dirty="0"/>
              <a:t> a) ZZD lice </a:t>
            </a:r>
            <a:r>
              <a:rPr lang="en-US" sz="3000" dirty="0" err="1"/>
              <a:t>ili</a:t>
            </a:r>
            <a:r>
              <a:rPr lang="en-US" sz="3000" dirty="0"/>
              <a:t> </a:t>
            </a:r>
            <a:r>
              <a:rPr lang="en-US" sz="3000" dirty="0" err="1"/>
              <a:t>grupa</a:t>
            </a:r>
            <a:r>
              <a:rPr lang="en-US" sz="3000" dirty="0"/>
              <a:t> </a:t>
            </a:r>
            <a:r>
              <a:rPr lang="en-US" sz="3000" dirty="0" err="1"/>
              <a:t>lica</a:t>
            </a:r>
            <a:r>
              <a:rPr lang="en-US" sz="3000" dirty="0"/>
              <a:t> </a:t>
            </a:r>
            <a:r>
              <a:rPr lang="en-US" sz="3000" dirty="0" err="1"/>
              <a:t>koja</a:t>
            </a:r>
            <a:r>
              <a:rPr lang="en-US" sz="3000" dirty="0"/>
              <a:t> </a:t>
            </a:r>
            <a:r>
              <a:rPr lang="en-US" sz="3000" dirty="0" err="1"/>
              <a:t>su</a:t>
            </a:r>
            <a:r>
              <a:rPr lang="en-US" sz="3000" dirty="0"/>
              <a:t> </a:t>
            </a:r>
            <a:r>
              <a:rPr lang="en-US" sz="3000" dirty="0" err="1"/>
              <a:t>izložena</a:t>
            </a:r>
            <a:r>
              <a:rPr lang="en-US" sz="3000" dirty="0"/>
              <a:t> </a:t>
            </a:r>
            <a:r>
              <a:rPr lang="en-US" sz="3000" dirty="0" err="1"/>
              <a:t>bilo</a:t>
            </a:r>
            <a:r>
              <a:rPr lang="en-US" sz="3000" dirty="0"/>
              <a:t> </a:t>
            </a:r>
            <a:r>
              <a:rPr lang="en-US" sz="3000" dirty="0" err="1"/>
              <a:t>kojem</a:t>
            </a:r>
            <a:r>
              <a:rPr lang="en-US" sz="3000" dirty="0"/>
              <a:t> </a:t>
            </a:r>
            <a:r>
              <a:rPr lang="en-US" sz="3000" dirty="0" err="1"/>
              <a:t>obliku</a:t>
            </a:r>
            <a:r>
              <a:rPr lang="en-US" sz="3000" dirty="0"/>
              <a:t> </a:t>
            </a:r>
            <a:r>
              <a:rPr lang="en-US" sz="3000" dirty="0" err="1"/>
              <a:t>diskriminacije</a:t>
            </a:r>
            <a:r>
              <a:rPr lang="en-US" sz="3000" dirty="0"/>
              <a:t>, </a:t>
            </a:r>
            <a:r>
              <a:rPr lang="en-US" sz="3000" dirty="0" err="1"/>
              <a:t>prema</a:t>
            </a:r>
            <a:r>
              <a:rPr lang="en-US" sz="3000" dirty="0"/>
              <a:t> </a:t>
            </a:r>
            <a:r>
              <a:rPr lang="en-US" sz="3000" dirty="0" err="1"/>
              <a:t>odredbama</a:t>
            </a:r>
            <a:r>
              <a:rPr lang="en-US" sz="3000" dirty="0"/>
              <a:t> ovog </a:t>
            </a:r>
            <a:r>
              <a:rPr lang="en-US" sz="3000" dirty="0" err="1"/>
              <a:t>zakona</a:t>
            </a:r>
            <a:r>
              <a:rPr lang="en-US" sz="3000" dirty="0"/>
              <a:t>, </a:t>
            </a:r>
            <a:r>
              <a:rPr lang="en-US" sz="3000" dirty="0" err="1"/>
              <a:t>ovlašćeni</a:t>
            </a:r>
            <a:r>
              <a:rPr lang="en-US" sz="3000" dirty="0"/>
              <a:t> </a:t>
            </a:r>
            <a:r>
              <a:rPr lang="en-US" sz="3000" dirty="0" err="1"/>
              <a:t>su</a:t>
            </a:r>
            <a:r>
              <a:rPr lang="en-US" sz="3000" dirty="0"/>
              <a:t> da </a:t>
            </a:r>
            <a:r>
              <a:rPr lang="en-US" sz="3000" dirty="0" err="1"/>
              <a:t>podnesu</a:t>
            </a:r>
            <a:r>
              <a:rPr lang="en-US" sz="3000" dirty="0"/>
              <a:t> </a:t>
            </a:r>
            <a:r>
              <a:rPr lang="en-US" sz="3000" dirty="0" err="1"/>
              <a:t>tužbu</a:t>
            </a:r>
            <a:r>
              <a:rPr lang="en-US" sz="3000" dirty="0"/>
              <a:t> i </a:t>
            </a:r>
            <a:r>
              <a:rPr lang="en-US" sz="3000" dirty="0" err="1"/>
              <a:t>traže</a:t>
            </a:r>
            <a:r>
              <a:rPr lang="en-US" sz="3000" dirty="0"/>
              <a:t> </a:t>
            </a:r>
            <a:r>
              <a:rPr lang="en-US" sz="3000" dirty="0" err="1"/>
              <a:t>utvrđivanje</a:t>
            </a:r>
            <a:r>
              <a:rPr lang="en-US" sz="3000" dirty="0"/>
              <a:t> da je </a:t>
            </a:r>
            <a:r>
              <a:rPr lang="en-US" sz="3000" dirty="0" err="1"/>
              <a:t>tuženi</a:t>
            </a:r>
            <a:r>
              <a:rPr lang="en-US" sz="3000" dirty="0"/>
              <a:t> </a:t>
            </a:r>
            <a:r>
              <a:rPr lang="en-US" sz="3000" dirty="0" err="1"/>
              <a:t>povrijedio</a:t>
            </a:r>
            <a:r>
              <a:rPr lang="en-US" sz="3000" dirty="0"/>
              <a:t> </a:t>
            </a:r>
            <a:r>
              <a:rPr lang="en-US" sz="3000" dirty="0" err="1"/>
              <a:t>tužiočevo</a:t>
            </a:r>
            <a:r>
              <a:rPr lang="en-US" sz="3000" dirty="0"/>
              <a:t> </a:t>
            </a:r>
            <a:r>
              <a:rPr lang="en-US" sz="3000" dirty="0" err="1"/>
              <a:t>pravo</a:t>
            </a:r>
            <a:r>
              <a:rPr lang="en-US" sz="3000" dirty="0"/>
              <a:t> </a:t>
            </a:r>
            <a:r>
              <a:rPr lang="en-US" sz="3000" dirty="0" err="1"/>
              <a:t>na</a:t>
            </a:r>
            <a:r>
              <a:rPr lang="en-US" sz="3000" dirty="0"/>
              <a:t> </a:t>
            </a:r>
            <a:r>
              <a:rPr lang="en-US" sz="3000" dirty="0" err="1"/>
              <a:t>jednako</a:t>
            </a:r>
            <a:r>
              <a:rPr lang="en-US" sz="3000" dirty="0"/>
              <a:t> </a:t>
            </a:r>
            <a:r>
              <a:rPr lang="en-US" sz="3000" dirty="0" err="1"/>
              <a:t>postupanje</a:t>
            </a:r>
            <a:r>
              <a:rPr lang="en-US" sz="3000" dirty="0"/>
              <a:t>, </a:t>
            </a:r>
            <a:r>
              <a:rPr lang="en-US" sz="3000" dirty="0" err="1"/>
              <a:t>odnosno</a:t>
            </a:r>
            <a:r>
              <a:rPr lang="en-US" sz="3000" dirty="0"/>
              <a:t> da je </a:t>
            </a:r>
            <a:r>
              <a:rPr lang="en-US" sz="3000" dirty="0" err="1"/>
              <a:t>radnja</a:t>
            </a:r>
            <a:r>
              <a:rPr lang="en-US" sz="3000" dirty="0"/>
              <a:t> </a:t>
            </a:r>
            <a:r>
              <a:rPr lang="en-US" sz="3000" dirty="0" err="1"/>
              <a:t>koju</a:t>
            </a:r>
            <a:r>
              <a:rPr lang="en-US" sz="3000" dirty="0"/>
              <a:t> je </a:t>
            </a:r>
            <a:r>
              <a:rPr lang="en-US" sz="3000" dirty="0" err="1"/>
              <a:t>preduzeo</a:t>
            </a:r>
            <a:r>
              <a:rPr lang="en-US" sz="3000" dirty="0"/>
              <a:t> </a:t>
            </a:r>
            <a:r>
              <a:rPr lang="en-US" sz="3000" dirty="0" err="1"/>
              <a:t>ili</a:t>
            </a:r>
            <a:r>
              <a:rPr lang="en-US" sz="3000" dirty="0"/>
              <a:t> </a:t>
            </a:r>
            <a:r>
              <a:rPr lang="en-US" sz="3000" dirty="0" err="1"/>
              <a:t>propustio</a:t>
            </a:r>
            <a:r>
              <a:rPr lang="en-US" sz="3000" dirty="0"/>
              <a:t> </a:t>
            </a:r>
            <a:r>
              <a:rPr lang="en-US" sz="3000" dirty="0" err="1"/>
              <a:t>može</a:t>
            </a:r>
            <a:r>
              <a:rPr lang="en-US" sz="3000" dirty="0"/>
              <a:t> </a:t>
            </a:r>
            <a:r>
              <a:rPr lang="en-US" sz="3000" dirty="0" err="1"/>
              <a:t>neposredno</a:t>
            </a:r>
            <a:r>
              <a:rPr lang="en-US" sz="3000" dirty="0"/>
              <a:t> </a:t>
            </a:r>
            <a:r>
              <a:rPr lang="en-US" sz="3000" dirty="0" err="1"/>
              <a:t>dovesti</a:t>
            </a:r>
            <a:r>
              <a:rPr lang="en-US" sz="3000" dirty="0"/>
              <a:t> do </a:t>
            </a:r>
            <a:r>
              <a:rPr lang="en-US" sz="3000" dirty="0" err="1"/>
              <a:t>povrede</a:t>
            </a:r>
            <a:r>
              <a:rPr lang="en-US" sz="3000" dirty="0"/>
              <a:t> prava </a:t>
            </a:r>
            <a:r>
              <a:rPr lang="en-US" sz="3000" dirty="0" err="1"/>
              <a:t>na</a:t>
            </a:r>
            <a:r>
              <a:rPr lang="en-US" sz="3000" dirty="0"/>
              <a:t> </a:t>
            </a:r>
            <a:r>
              <a:rPr lang="en-US" sz="3000" dirty="0" err="1"/>
              <a:t>jednako</a:t>
            </a:r>
            <a:r>
              <a:rPr lang="en-US" sz="3000" dirty="0"/>
              <a:t> </a:t>
            </a:r>
            <a:r>
              <a:rPr lang="en-US" sz="3000" dirty="0" err="1"/>
              <a:t>postupanje</a:t>
            </a:r>
            <a:r>
              <a:rPr lang="en-US" sz="3000" dirty="0"/>
              <a:t> (</a:t>
            </a:r>
            <a:r>
              <a:rPr lang="en-US" sz="3000" dirty="0" err="1"/>
              <a:t>tužbe</a:t>
            </a:r>
            <a:r>
              <a:rPr lang="en-US" sz="3000" dirty="0"/>
              <a:t> za </a:t>
            </a:r>
            <a:r>
              <a:rPr lang="en-US" sz="3000" dirty="0" err="1"/>
              <a:t>utvrđivanje</a:t>
            </a:r>
            <a:r>
              <a:rPr lang="en-US" sz="3000" dirty="0"/>
              <a:t> </a:t>
            </a:r>
            <a:r>
              <a:rPr lang="en-US" sz="3000" dirty="0" err="1"/>
              <a:t>diskriminacije</a:t>
            </a:r>
            <a:r>
              <a:rPr lang="en-US" sz="3000" dirty="0"/>
              <a:t>).</a:t>
            </a:r>
          </a:p>
          <a:p>
            <a:pPr algn="just"/>
            <a:r>
              <a:rPr lang="en-US" sz="3000" dirty="0" err="1"/>
              <a:t>Znači</a:t>
            </a:r>
            <a:r>
              <a:rPr lang="en-US" sz="3000" dirty="0"/>
              <a:t>, </a:t>
            </a:r>
            <a:r>
              <a:rPr lang="en-US" sz="3000" dirty="0" err="1"/>
              <a:t>tužitelj</a:t>
            </a:r>
            <a:r>
              <a:rPr lang="en-US" sz="3000" dirty="0"/>
              <a:t> </a:t>
            </a:r>
            <a:r>
              <a:rPr lang="en-US" sz="3000" dirty="0" err="1"/>
              <a:t>ili</a:t>
            </a:r>
            <a:r>
              <a:rPr lang="en-US" sz="3000" dirty="0"/>
              <a:t> </a:t>
            </a:r>
            <a:r>
              <a:rPr lang="en-US" sz="3000" dirty="0" err="1"/>
              <a:t>grupa</a:t>
            </a:r>
            <a:r>
              <a:rPr lang="en-US" sz="3000" dirty="0"/>
              <a:t> </a:t>
            </a:r>
            <a:r>
              <a:rPr lang="en-US" sz="3000" dirty="0" err="1"/>
              <a:t>njih</a:t>
            </a:r>
            <a:r>
              <a:rPr lang="en-US" sz="3000" dirty="0"/>
              <a:t>, </a:t>
            </a:r>
            <a:r>
              <a:rPr lang="en-US" sz="3000" dirty="0" err="1"/>
              <a:t>podnose</a:t>
            </a:r>
            <a:r>
              <a:rPr lang="en-US" sz="3000" dirty="0"/>
              <a:t> </a:t>
            </a:r>
            <a:r>
              <a:rPr lang="en-US" sz="3000" dirty="0" err="1"/>
              <a:t>tužbe</a:t>
            </a:r>
            <a:r>
              <a:rPr lang="en-US" sz="3000" dirty="0"/>
              <a:t> da se </a:t>
            </a:r>
            <a:r>
              <a:rPr lang="en-US" sz="3000" dirty="0" err="1"/>
              <a:t>utvrdi</a:t>
            </a:r>
            <a:r>
              <a:rPr lang="en-US" sz="3000" dirty="0"/>
              <a:t> da je on </a:t>
            </a:r>
            <a:r>
              <a:rPr lang="en-US" sz="3000" dirty="0" err="1"/>
              <a:t>ili</a:t>
            </a:r>
            <a:r>
              <a:rPr lang="en-US" sz="3000" dirty="0"/>
              <a:t> </a:t>
            </a:r>
            <a:r>
              <a:rPr lang="en-US" sz="3000" dirty="0" err="1"/>
              <a:t>oni</a:t>
            </a:r>
            <a:r>
              <a:rPr lang="en-US" sz="3000" dirty="0"/>
              <a:t> </a:t>
            </a:r>
            <a:r>
              <a:rPr lang="en-US" sz="3000" dirty="0" err="1"/>
              <a:t>kao</a:t>
            </a:r>
            <a:r>
              <a:rPr lang="en-US" sz="3000" dirty="0"/>
              <a:t> </a:t>
            </a:r>
            <a:r>
              <a:rPr lang="en-US" sz="3000" dirty="0" err="1"/>
              <a:t>dio</a:t>
            </a:r>
            <a:r>
              <a:rPr lang="en-US" sz="3000" dirty="0"/>
              <a:t> </a:t>
            </a:r>
            <a:r>
              <a:rPr lang="en-US" sz="3000" dirty="0" err="1"/>
              <a:t>grupe</a:t>
            </a:r>
            <a:r>
              <a:rPr lang="en-US" sz="3000" dirty="0"/>
              <a:t> u </a:t>
            </a:r>
            <a:r>
              <a:rPr lang="en-US" sz="3000" dirty="0" err="1"/>
              <a:t>Republici</a:t>
            </a:r>
            <a:r>
              <a:rPr lang="en-US" sz="3000" dirty="0"/>
              <a:t> </a:t>
            </a:r>
            <a:r>
              <a:rPr lang="en-US" sz="3000" dirty="0" err="1"/>
              <a:t>Srpskoj</a:t>
            </a:r>
            <a:r>
              <a:rPr lang="en-US" sz="3000" dirty="0"/>
              <a:t>, </a:t>
            </a:r>
            <a:r>
              <a:rPr lang="en-US" sz="3000" dirty="0" err="1"/>
              <a:t>diskrimisani</a:t>
            </a:r>
            <a:r>
              <a:rPr lang="en-US" sz="3000" dirty="0"/>
              <a:t> u </a:t>
            </a:r>
            <a:r>
              <a:rPr lang="en-US" sz="3000" dirty="0" err="1"/>
              <a:t>ostvarivanju</a:t>
            </a:r>
            <a:r>
              <a:rPr lang="en-US" sz="3000" dirty="0"/>
              <a:t> </a:t>
            </a:r>
            <a:r>
              <a:rPr lang="en-US" sz="3000" dirty="0" err="1"/>
              <a:t>svojih</a:t>
            </a:r>
            <a:r>
              <a:rPr lang="en-US" sz="3000" dirty="0"/>
              <a:t> prava </a:t>
            </a:r>
            <a:r>
              <a:rPr lang="en-US" sz="3000" dirty="0" err="1"/>
              <a:t>na</a:t>
            </a:r>
            <a:r>
              <a:rPr lang="en-US" sz="3000" dirty="0"/>
              <a:t> </a:t>
            </a:r>
            <a:r>
              <a:rPr lang="en-US" sz="3000" dirty="0" err="1"/>
              <a:t>naknadu</a:t>
            </a:r>
            <a:r>
              <a:rPr lang="en-US" sz="3000" dirty="0"/>
              <a:t> </a:t>
            </a:r>
            <a:r>
              <a:rPr lang="en-US" sz="3000" dirty="0" err="1"/>
              <a:t>ili</a:t>
            </a:r>
            <a:r>
              <a:rPr lang="en-US" sz="3000" dirty="0"/>
              <a:t> </a:t>
            </a:r>
            <a:r>
              <a:rPr lang="en-US" sz="3000" dirty="0" err="1"/>
              <a:t>nešto</a:t>
            </a:r>
            <a:r>
              <a:rPr lang="en-US" sz="3000" dirty="0"/>
              <a:t> </a:t>
            </a:r>
            <a:r>
              <a:rPr lang="en-US" sz="3000" dirty="0" err="1"/>
              <a:t>drugo</a:t>
            </a:r>
            <a:r>
              <a:rPr lang="en-US" sz="3000" dirty="0"/>
              <a:t> u </a:t>
            </a:r>
            <a:r>
              <a:rPr lang="en-US" sz="3000" dirty="0" err="1"/>
              <a:t>odnosu</a:t>
            </a:r>
            <a:r>
              <a:rPr lang="en-US" sz="3000" dirty="0"/>
              <a:t> </a:t>
            </a:r>
            <a:r>
              <a:rPr lang="en-US" sz="3000" dirty="0" err="1"/>
              <a:t>na</a:t>
            </a:r>
            <a:r>
              <a:rPr lang="en-US" sz="3000" dirty="0"/>
              <a:t> </a:t>
            </a:r>
            <a:r>
              <a:rPr lang="en-US" sz="3000" dirty="0" err="1"/>
              <a:t>druge</a:t>
            </a:r>
            <a:r>
              <a:rPr lang="en-US" sz="3000" dirty="0"/>
              <a:t> pa je </a:t>
            </a:r>
            <a:r>
              <a:rPr lang="en-US" sz="3000" dirty="0" err="1"/>
              <a:t>potrebno</a:t>
            </a:r>
            <a:r>
              <a:rPr lang="en-US" sz="3000" dirty="0"/>
              <a:t> </a:t>
            </a:r>
            <a:r>
              <a:rPr lang="en-US" sz="3000" dirty="0" err="1"/>
              <a:t>navesti</a:t>
            </a:r>
            <a:r>
              <a:rPr lang="en-US" sz="3000" dirty="0"/>
              <a:t> u </a:t>
            </a:r>
            <a:r>
              <a:rPr lang="en-US" sz="3000" dirty="0" err="1"/>
              <a:t>odnosu</a:t>
            </a:r>
            <a:r>
              <a:rPr lang="en-US" sz="3000" dirty="0"/>
              <a:t> </a:t>
            </a:r>
            <a:r>
              <a:rPr lang="en-US" sz="3000" dirty="0" err="1"/>
              <a:t>na</a:t>
            </a:r>
            <a:r>
              <a:rPr lang="en-US" sz="3000" dirty="0"/>
              <a:t> </a:t>
            </a:r>
            <a:r>
              <a:rPr lang="en-US" sz="3000" dirty="0" err="1"/>
              <a:t>koje</a:t>
            </a:r>
            <a:r>
              <a:rPr lang="en-US" sz="3000" dirty="0"/>
              <a:t> i </a:t>
            </a:r>
            <a:r>
              <a:rPr lang="en-US" sz="3000" dirty="0" err="1"/>
              <a:t>gdje</a:t>
            </a:r>
            <a:r>
              <a:rPr lang="en-US" sz="3000" dirty="0"/>
              <a:t> -----.</a:t>
            </a:r>
          </a:p>
          <a:p>
            <a:pPr algn="just"/>
            <a:r>
              <a:rPr lang="en-US" sz="3000" dirty="0" err="1"/>
              <a:t>Kad</a:t>
            </a:r>
            <a:r>
              <a:rPr lang="en-US" sz="3000" dirty="0"/>
              <a:t> </a:t>
            </a:r>
            <a:r>
              <a:rPr lang="en-US" sz="3000" dirty="0" err="1"/>
              <a:t>dobije</a:t>
            </a:r>
            <a:r>
              <a:rPr lang="en-US" sz="3000" dirty="0"/>
              <a:t> </a:t>
            </a:r>
            <a:r>
              <a:rPr lang="en-US" sz="3000" dirty="0" err="1"/>
              <a:t>tužbu</a:t>
            </a:r>
            <a:r>
              <a:rPr lang="en-US" sz="3000" dirty="0"/>
              <a:t> </a:t>
            </a:r>
            <a:r>
              <a:rPr lang="en-US" sz="3000" dirty="0" err="1"/>
              <a:t>sud</a:t>
            </a:r>
            <a:r>
              <a:rPr lang="en-US" sz="3000" dirty="0"/>
              <a:t> </a:t>
            </a:r>
            <a:r>
              <a:rPr lang="en-US" sz="3000" dirty="0" err="1"/>
              <a:t>utvrđuje</a:t>
            </a:r>
            <a:r>
              <a:rPr lang="en-US" sz="3000" dirty="0"/>
              <a:t> u </a:t>
            </a:r>
            <a:r>
              <a:rPr lang="en-US" sz="3000" dirty="0" err="1"/>
              <a:t>skladu</a:t>
            </a:r>
            <a:r>
              <a:rPr lang="en-US" sz="3000" dirty="0"/>
              <a:t> sa gore </a:t>
            </a:r>
            <a:r>
              <a:rPr lang="en-US" sz="3000" dirty="0" err="1"/>
              <a:t>navedenom</a:t>
            </a:r>
            <a:r>
              <a:rPr lang="en-US" sz="3000" dirty="0"/>
              <a:t> </a:t>
            </a:r>
            <a:r>
              <a:rPr lang="en-US" sz="3000" dirty="0" err="1"/>
              <a:t>zakonskom</a:t>
            </a:r>
            <a:r>
              <a:rPr lang="en-US" sz="3000" dirty="0"/>
              <a:t> </a:t>
            </a:r>
            <a:r>
              <a:rPr lang="en-US" sz="3000" dirty="0" err="1"/>
              <a:t>odredbom</a:t>
            </a:r>
            <a:r>
              <a:rPr lang="en-US" sz="3000" dirty="0"/>
              <a:t> da li je </a:t>
            </a:r>
            <a:r>
              <a:rPr lang="en-US" sz="3000" dirty="0" err="1"/>
              <a:t>tužitelj</a:t>
            </a:r>
            <a:r>
              <a:rPr lang="en-US" sz="3000" dirty="0"/>
              <a:t> </a:t>
            </a:r>
            <a:r>
              <a:rPr lang="en-US" sz="3000" dirty="0" err="1"/>
              <a:t>ovlašćen</a:t>
            </a:r>
            <a:r>
              <a:rPr lang="en-US" sz="3000" dirty="0"/>
              <a:t> da </a:t>
            </a:r>
            <a:r>
              <a:rPr lang="en-US" sz="3000" dirty="0" err="1"/>
              <a:t>podnese</a:t>
            </a:r>
            <a:r>
              <a:rPr lang="en-US" sz="3000" dirty="0"/>
              <a:t> </a:t>
            </a:r>
            <a:r>
              <a:rPr lang="en-US" sz="3000" dirty="0" err="1"/>
              <a:t>tužbu</a:t>
            </a:r>
            <a:r>
              <a:rPr lang="en-US" sz="3000" dirty="0"/>
              <a:t> za </a:t>
            </a:r>
            <a:r>
              <a:rPr lang="en-US" sz="3000" dirty="0" err="1"/>
              <a:t>utvrđivanje</a:t>
            </a:r>
            <a:r>
              <a:rPr lang="en-US" sz="3000" dirty="0"/>
              <a:t> </a:t>
            </a:r>
            <a:r>
              <a:rPr lang="en-US" sz="3000" dirty="0" err="1"/>
              <a:t>diskriminacije</a:t>
            </a:r>
            <a:r>
              <a:rPr lang="en-US" sz="3000" dirty="0"/>
              <a:t> i da li je </a:t>
            </a:r>
            <a:r>
              <a:rPr lang="en-US" sz="3000" dirty="0" err="1"/>
              <a:t>sud</a:t>
            </a:r>
            <a:r>
              <a:rPr lang="en-US" sz="3000" dirty="0"/>
              <a:t> </a:t>
            </a:r>
            <a:r>
              <a:rPr lang="en-US" sz="3000" dirty="0" err="1"/>
              <a:t>nadležan</a:t>
            </a:r>
            <a:r>
              <a:rPr lang="en-US" sz="3000" dirty="0"/>
              <a:t> </a:t>
            </a:r>
            <a:r>
              <a:rPr lang="en-US" sz="3000" dirty="0" err="1"/>
              <a:t>po</a:t>
            </a:r>
            <a:r>
              <a:rPr lang="en-US" sz="3000" dirty="0"/>
              <a:t> </a:t>
            </a:r>
            <a:r>
              <a:rPr lang="en-US" sz="3000" dirty="0" err="1"/>
              <a:t>toj</a:t>
            </a:r>
            <a:r>
              <a:rPr lang="en-US" sz="3000" dirty="0"/>
              <a:t> </a:t>
            </a:r>
            <a:r>
              <a:rPr lang="en-US" sz="3000" dirty="0" err="1"/>
              <a:t>tužbi</a:t>
            </a:r>
            <a:r>
              <a:rPr lang="en-US" sz="3000" dirty="0"/>
              <a:t>.</a:t>
            </a:r>
          </a:p>
          <a:p>
            <a:pPr algn="just"/>
            <a:r>
              <a:rPr lang="en-US" sz="3000" dirty="0" err="1"/>
              <a:t>Tužitelj</a:t>
            </a:r>
            <a:r>
              <a:rPr lang="en-US" sz="3000" dirty="0"/>
              <a:t> bi </a:t>
            </a:r>
            <a:r>
              <a:rPr lang="en-US" sz="3000" dirty="0" err="1"/>
              <a:t>trebao</a:t>
            </a:r>
            <a:r>
              <a:rPr lang="en-US" sz="3000" dirty="0"/>
              <a:t> da se u </a:t>
            </a:r>
            <a:r>
              <a:rPr lang="en-US" sz="3000" dirty="0" err="1"/>
              <a:t>činjeničnim</a:t>
            </a:r>
            <a:r>
              <a:rPr lang="en-US" sz="3000" dirty="0"/>
              <a:t> </a:t>
            </a:r>
            <a:r>
              <a:rPr lang="en-US" sz="3000" dirty="0" err="1"/>
              <a:t>navodima</a:t>
            </a:r>
            <a:r>
              <a:rPr lang="en-US" sz="3000" dirty="0"/>
              <a:t> u </a:t>
            </a:r>
            <a:r>
              <a:rPr lang="en-US" sz="3000" dirty="0" err="1"/>
              <a:t>tužbi</a:t>
            </a:r>
            <a:r>
              <a:rPr lang="en-US" sz="3000" dirty="0"/>
              <a:t> </a:t>
            </a:r>
            <a:r>
              <a:rPr lang="en-US" sz="3000" dirty="0" err="1"/>
              <a:t>pozove</a:t>
            </a:r>
            <a:r>
              <a:rPr lang="en-US" sz="3000" dirty="0"/>
              <a:t> </a:t>
            </a:r>
            <a:r>
              <a:rPr lang="en-US" sz="3000" dirty="0" err="1"/>
              <a:t>na</a:t>
            </a:r>
            <a:r>
              <a:rPr lang="en-US" sz="3000" dirty="0"/>
              <a:t> </a:t>
            </a:r>
            <a:r>
              <a:rPr lang="en-US" sz="3000" dirty="0" err="1"/>
              <a:t>određene</a:t>
            </a:r>
            <a:r>
              <a:rPr lang="en-US" sz="3000" dirty="0"/>
              <a:t> </a:t>
            </a:r>
            <a:r>
              <a:rPr lang="en-US" sz="3000" dirty="0" err="1"/>
              <a:t>propise</a:t>
            </a:r>
            <a:r>
              <a:rPr lang="en-US" sz="3000" dirty="0"/>
              <a:t> i da </a:t>
            </a:r>
            <a:r>
              <a:rPr lang="en-US" sz="3000" dirty="0" err="1"/>
              <a:t>navede</a:t>
            </a:r>
            <a:r>
              <a:rPr lang="en-US" sz="3000" dirty="0"/>
              <a:t> da </a:t>
            </a:r>
            <a:r>
              <a:rPr lang="en-US" sz="3000" dirty="0" err="1"/>
              <a:t>ti</a:t>
            </a:r>
            <a:r>
              <a:rPr lang="en-US" sz="3000" dirty="0"/>
              <a:t> </a:t>
            </a:r>
            <a:r>
              <a:rPr lang="en-US" sz="3000" dirty="0" err="1"/>
              <a:t>propisi</a:t>
            </a:r>
            <a:r>
              <a:rPr lang="en-US" sz="3000" dirty="0"/>
              <a:t> </a:t>
            </a:r>
            <a:r>
              <a:rPr lang="en-US" sz="3000" dirty="0" err="1"/>
              <a:t>nisu</a:t>
            </a:r>
            <a:r>
              <a:rPr lang="en-US" sz="3000" dirty="0"/>
              <a:t> u </a:t>
            </a:r>
            <a:r>
              <a:rPr lang="en-US" sz="3000" dirty="0" err="1"/>
              <a:t>skladu</a:t>
            </a:r>
            <a:r>
              <a:rPr lang="en-US" sz="3000" dirty="0"/>
              <a:t> sa </a:t>
            </a:r>
            <a:r>
              <a:rPr lang="en-US" sz="3000" dirty="0" err="1"/>
              <a:t>Ustavom</a:t>
            </a:r>
            <a:r>
              <a:rPr lang="en-US" sz="3000" dirty="0"/>
              <a:t> i </a:t>
            </a:r>
            <a:r>
              <a:rPr lang="en-US" sz="3000" dirty="0" err="1"/>
              <a:t>Evropskom</a:t>
            </a:r>
            <a:r>
              <a:rPr lang="en-US" sz="3000" dirty="0"/>
              <a:t> </a:t>
            </a:r>
            <a:r>
              <a:rPr lang="en-US" sz="3000" dirty="0" err="1"/>
              <a:t>konvencijom</a:t>
            </a:r>
            <a:r>
              <a:rPr lang="en-US" sz="3000" dirty="0"/>
              <a:t> za </a:t>
            </a:r>
            <a:r>
              <a:rPr lang="en-US" sz="3000" dirty="0" err="1"/>
              <a:t>zaštitu</a:t>
            </a:r>
            <a:r>
              <a:rPr lang="en-US" sz="3000" dirty="0"/>
              <a:t> </a:t>
            </a:r>
            <a:r>
              <a:rPr lang="en-US" sz="3000" dirty="0" err="1"/>
              <a:t>ljudskih</a:t>
            </a:r>
            <a:r>
              <a:rPr lang="en-US" sz="3000" dirty="0"/>
              <a:t> prava i </a:t>
            </a:r>
            <a:r>
              <a:rPr lang="en-US" sz="3000" dirty="0" err="1"/>
              <a:t>osnovnih</a:t>
            </a:r>
            <a:r>
              <a:rPr lang="en-US" sz="3000" dirty="0"/>
              <a:t> </a:t>
            </a:r>
            <a:r>
              <a:rPr lang="en-US" sz="3000" dirty="0" err="1"/>
              <a:t>sloboda</a:t>
            </a:r>
            <a:endParaRPr lang="en-US" sz="3000" dirty="0"/>
          </a:p>
          <a:p>
            <a:endParaRPr lang="en-US" dirty="0"/>
          </a:p>
        </p:txBody>
      </p:sp>
    </p:spTree>
    <p:extLst>
      <p:ext uri="{BB962C8B-B14F-4D97-AF65-F5344CB8AC3E}">
        <p14:creationId xmlns:p14="http://schemas.microsoft.com/office/powerpoint/2010/main" val="3626379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7403"/>
            <a:ext cx="7886700" cy="847897"/>
          </a:xfrm>
        </p:spPr>
        <p:txBody>
          <a:bodyPr>
            <a:noAutofit/>
          </a:bodyPr>
          <a:lstStyle/>
          <a:p>
            <a:pPr algn="ctr"/>
            <a:r>
              <a:rPr lang="sr-Latn-BA" sz="3200" b="1" dirty="0">
                <a:solidFill>
                  <a:srgbClr val="FF0000"/>
                </a:solidFill>
              </a:rPr>
              <a:t>Zabrana diskriminacije i </a:t>
            </a:r>
            <a:br>
              <a:rPr lang="sr-Latn-BA" sz="3200" b="1" dirty="0">
                <a:solidFill>
                  <a:srgbClr val="FF0000"/>
                </a:solidFill>
              </a:rPr>
            </a:br>
            <a:r>
              <a:rPr lang="sr-Latn-BA" sz="3200" b="1" dirty="0">
                <a:solidFill>
                  <a:srgbClr val="FF0000"/>
                </a:solidFill>
              </a:rPr>
              <a:t>zaštita od uznemiravanja na radu </a:t>
            </a: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fontScale="92500"/>
          </a:bodyPr>
          <a:lstStyle/>
          <a:p>
            <a:endParaRPr lang="en-US" dirty="0"/>
          </a:p>
          <a:p>
            <a:pPr algn="just"/>
            <a:r>
              <a:rPr lang="en-US" dirty="0" err="1"/>
              <a:t>Evropski</a:t>
            </a:r>
            <a:r>
              <a:rPr lang="en-US" dirty="0"/>
              <a:t> </a:t>
            </a:r>
            <a:r>
              <a:rPr lang="en-US" dirty="0" err="1"/>
              <a:t>sud</a:t>
            </a:r>
            <a:r>
              <a:rPr lang="en-US" dirty="0"/>
              <a:t> za </a:t>
            </a:r>
            <a:r>
              <a:rPr lang="en-US" dirty="0" err="1"/>
              <a:t>ljudska</a:t>
            </a:r>
            <a:r>
              <a:rPr lang="en-US" dirty="0"/>
              <a:t> prava je </a:t>
            </a:r>
            <a:r>
              <a:rPr lang="en-US" dirty="0" err="1"/>
              <a:t>ustanovio</a:t>
            </a:r>
            <a:r>
              <a:rPr lang="en-US" dirty="0"/>
              <a:t> </a:t>
            </a:r>
            <a:r>
              <a:rPr lang="en-US" dirty="0" err="1"/>
              <a:t>praksu</a:t>
            </a:r>
            <a:r>
              <a:rPr lang="en-US" dirty="0"/>
              <a:t> </a:t>
            </a:r>
            <a:r>
              <a:rPr lang="en-US" dirty="0" err="1"/>
              <a:t>tzv</a:t>
            </a:r>
            <a:r>
              <a:rPr lang="en-US" dirty="0"/>
              <a:t>. “</a:t>
            </a:r>
            <a:r>
              <a:rPr lang="en-US" dirty="0" err="1"/>
              <a:t>antidiskiminacijski</a:t>
            </a:r>
            <a:r>
              <a:rPr lang="en-US" dirty="0"/>
              <a:t> test”, a </a:t>
            </a:r>
            <a:r>
              <a:rPr lang="en-US" dirty="0" err="1"/>
              <a:t>ovaj</a:t>
            </a:r>
            <a:r>
              <a:rPr lang="en-US" dirty="0"/>
              <a:t> test </a:t>
            </a:r>
            <a:r>
              <a:rPr lang="en-US" dirty="0" err="1"/>
              <a:t>sadrži</a:t>
            </a:r>
            <a:r>
              <a:rPr lang="en-US" dirty="0"/>
              <a:t> </a:t>
            </a:r>
            <a:r>
              <a:rPr lang="en-US" dirty="0" err="1"/>
              <a:t>četiri</a:t>
            </a:r>
            <a:r>
              <a:rPr lang="en-US" dirty="0"/>
              <a:t> </a:t>
            </a:r>
            <a:r>
              <a:rPr lang="en-US" dirty="0" err="1"/>
              <a:t>pitanja</a:t>
            </a:r>
            <a:r>
              <a:rPr lang="en-US" dirty="0"/>
              <a:t>:</a:t>
            </a:r>
          </a:p>
          <a:p>
            <a:pPr marL="0" indent="0" algn="just">
              <a:buNone/>
            </a:pPr>
            <a:r>
              <a:rPr lang="en-US" dirty="0"/>
              <a:t>1.	da li </a:t>
            </a:r>
            <a:r>
              <a:rPr lang="en-US" dirty="0" err="1"/>
              <a:t>navod</a:t>
            </a:r>
            <a:r>
              <a:rPr lang="en-US" dirty="0"/>
              <a:t> o </a:t>
            </a:r>
            <a:r>
              <a:rPr lang="en-US" dirty="0" err="1"/>
              <a:t>diskriminaciji</a:t>
            </a:r>
            <a:r>
              <a:rPr lang="en-US" dirty="0"/>
              <a:t> </a:t>
            </a:r>
            <a:r>
              <a:rPr lang="en-US" dirty="0" err="1"/>
              <a:t>potpada</a:t>
            </a:r>
            <a:r>
              <a:rPr lang="en-US" dirty="0"/>
              <a:t> pod prava </a:t>
            </a:r>
            <a:r>
              <a:rPr lang="en-US" dirty="0" err="1"/>
              <a:t>iz</a:t>
            </a:r>
            <a:r>
              <a:rPr lang="en-US" dirty="0"/>
              <a:t> </a:t>
            </a:r>
            <a:r>
              <a:rPr lang="en-US" dirty="0" err="1"/>
              <a:t>Ustava</a:t>
            </a:r>
            <a:r>
              <a:rPr lang="en-US" dirty="0"/>
              <a:t> i </a:t>
            </a:r>
            <a:r>
              <a:rPr lang="en-US" dirty="0" err="1"/>
              <a:t>Evropske</a:t>
            </a:r>
            <a:r>
              <a:rPr lang="en-US" dirty="0"/>
              <a:t> </a:t>
            </a:r>
            <a:r>
              <a:rPr lang="en-US" dirty="0" err="1"/>
              <a:t>konvencije</a:t>
            </a:r>
            <a:r>
              <a:rPr lang="en-US" dirty="0"/>
              <a:t> o </a:t>
            </a:r>
            <a:r>
              <a:rPr lang="en-US" dirty="0" err="1"/>
              <a:t>zaštiti</a:t>
            </a:r>
            <a:r>
              <a:rPr lang="en-US" dirty="0"/>
              <a:t> </a:t>
            </a:r>
            <a:r>
              <a:rPr lang="en-US" dirty="0" err="1"/>
              <a:t>ljudskih</a:t>
            </a:r>
            <a:r>
              <a:rPr lang="en-US" dirty="0"/>
              <a:t> prava i </a:t>
            </a:r>
            <a:r>
              <a:rPr lang="en-US" dirty="0" err="1"/>
              <a:t>osnovnih</a:t>
            </a:r>
            <a:r>
              <a:rPr lang="en-US" dirty="0"/>
              <a:t> </a:t>
            </a:r>
            <a:r>
              <a:rPr lang="en-US" dirty="0" err="1"/>
              <a:t>sloboda</a:t>
            </a:r>
            <a:r>
              <a:rPr lang="en-US" dirty="0"/>
              <a:t>,</a:t>
            </a:r>
          </a:p>
          <a:p>
            <a:pPr marL="0" indent="0" algn="just">
              <a:buNone/>
            </a:pPr>
            <a:r>
              <a:rPr lang="en-US" dirty="0"/>
              <a:t>2.	da li </a:t>
            </a:r>
            <a:r>
              <a:rPr lang="en-US" dirty="0" err="1"/>
              <a:t>postoji</a:t>
            </a:r>
            <a:r>
              <a:rPr lang="en-US" dirty="0"/>
              <a:t> </a:t>
            </a:r>
            <a:r>
              <a:rPr lang="en-US" dirty="0" err="1"/>
              <a:t>različito</a:t>
            </a:r>
            <a:r>
              <a:rPr lang="en-US" dirty="0"/>
              <a:t> </a:t>
            </a:r>
            <a:r>
              <a:rPr lang="en-US" dirty="0" err="1"/>
              <a:t>postupanje</a:t>
            </a:r>
            <a:r>
              <a:rPr lang="en-US" dirty="0"/>
              <a:t>,</a:t>
            </a:r>
          </a:p>
          <a:p>
            <a:pPr marL="0" indent="0" algn="just">
              <a:buNone/>
            </a:pPr>
            <a:r>
              <a:rPr lang="en-US" dirty="0"/>
              <a:t>3.	da li je </a:t>
            </a:r>
            <a:r>
              <a:rPr lang="en-US" dirty="0" err="1"/>
              <a:t>različito</a:t>
            </a:r>
            <a:r>
              <a:rPr lang="en-US" dirty="0"/>
              <a:t> </a:t>
            </a:r>
            <a:r>
              <a:rPr lang="en-US" dirty="0" err="1"/>
              <a:t>postupanje</a:t>
            </a:r>
            <a:r>
              <a:rPr lang="en-US" dirty="0"/>
              <a:t> </a:t>
            </a:r>
            <a:r>
              <a:rPr lang="en-US" dirty="0" err="1"/>
              <a:t>zasnovano</a:t>
            </a:r>
            <a:r>
              <a:rPr lang="en-US" dirty="0"/>
              <a:t> </a:t>
            </a:r>
            <a:r>
              <a:rPr lang="en-US" dirty="0" err="1"/>
              <a:t>na</a:t>
            </a:r>
            <a:r>
              <a:rPr lang="en-US" dirty="0"/>
              <a:t> </a:t>
            </a:r>
            <a:r>
              <a:rPr lang="en-US" dirty="0" err="1"/>
              <a:t>zakonu</a:t>
            </a:r>
            <a:r>
              <a:rPr lang="en-US" dirty="0"/>
              <a:t>, a </a:t>
            </a:r>
            <a:r>
              <a:rPr lang="en-US" dirty="0" err="1"/>
              <a:t>zakon</a:t>
            </a:r>
            <a:r>
              <a:rPr lang="en-US" dirty="0"/>
              <a:t> </a:t>
            </a:r>
            <a:r>
              <a:rPr lang="en-US" dirty="0" err="1"/>
              <a:t>slijedi</a:t>
            </a:r>
            <a:r>
              <a:rPr lang="en-US" dirty="0"/>
              <a:t> </a:t>
            </a:r>
            <a:r>
              <a:rPr lang="en-US" dirty="0" err="1"/>
              <a:t>legitiman</a:t>
            </a:r>
            <a:r>
              <a:rPr lang="en-US" dirty="0"/>
              <a:t> </a:t>
            </a:r>
            <a:r>
              <a:rPr lang="en-US" dirty="0" err="1"/>
              <a:t>javni</a:t>
            </a:r>
            <a:r>
              <a:rPr lang="en-US" dirty="0"/>
              <a:t> </a:t>
            </a:r>
            <a:r>
              <a:rPr lang="en-US" dirty="0" err="1"/>
              <a:t>interes</a:t>
            </a:r>
            <a:r>
              <a:rPr lang="sr-Latn-BA" dirty="0"/>
              <a:t>,</a:t>
            </a:r>
            <a:endParaRPr lang="en-US" dirty="0"/>
          </a:p>
          <a:p>
            <a:pPr marL="0" indent="0" algn="just">
              <a:buNone/>
            </a:pPr>
            <a:r>
              <a:rPr lang="en-US" dirty="0"/>
              <a:t>4.	da li </a:t>
            </a:r>
            <a:r>
              <a:rPr lang="en-US" dirty="0" err="1"/>
              <a:t>upotrebljena</a:t>
            </a:r>
            <a:r>
              <a:rPr lang="en-US" dirty="0"/>
              <a:t> </a:t>
            </a:r>
            <a:r>
              <a:rPr lang="en-US" dirty="0" err="1"/>
              <a:t>sredstva</a:t>
            </a:r>
            <a:r>
              <a:rPr lang="en-US" dirty="0"/>
              <a:t> za </a:t>
            </a:r>
            <a:r>
              <a:rPr lang="en-US" dirty="0" err="1"/>
              <a:t>ostvarenje</a:t>
            </a:r>
            <a:r>
              <a:rPr lang="en-US" dirty="0"/>
              <a:t> </a:t>
            </a:r>
            <a:r>
              <a:rPr lang="en-US" dirty="0" err="1"/>
              <a:t>javnog</a:t>
            </a:r>
            <a:r>
              <a:rPr lang="en-US" dirty="0"/>
              <a:t> </a:t>
            </a:r>
            <a:r>
              <a:rPr lang="en-US" dirty="0" err="1"/>
              <a:t>interesa</a:t>
            </a:r>
            <a:r>
              <a:rPr lang="en-US" dirty="0"/>
              <a:t> </a:t>
            </a:r>
            <a:r>
              <a:rPr lang="en-US" dirty="0" err="1"/>
              <a:t>zadovoljavaju</a:t>
            </a:r>
            <a:r>
              <a:rPr lang="en-US" dirty="0"/>
              <a:t> </a:t>
            </a:r>
            <a:r>
              <a:rPr lang="en-US" dirty="0" err="1"/>
              <a:t>princip</a:t>
            </a:r>
            <a:r>
              <a:rPr lang="en-US" dirty="0"/>
              <a:t> </a:t>
            </a:r>
            <a:r>
              <a:rPr lang="en-US" dirty="0" err="1"/>
              <a:t>adekvatnosti</a:t>
            </a:r>
            <a:r>
              <a:rPr lang="en-US" dirty="0"/>
              <a:t> i da li </a:t>
            </a:r>
            <a:r>
              <a:rPr lang="en-US" dirty="0" err="1"/>
              <a:t>različito</a:t>
            </a:r>
            <a:r>
              <a:rPr lang="en-US" dirty="0"/>
              <a:t> </a:t>
            </a:r>
            <a:r>
              <a:rPr lang="en-US" dirty="0" err="1"/>
              <a:t>postupanje</a:t>
            </a:r>
            <a:r>
              <a:rPr lang="en-US" dirty="0"/>
              <a:t> </a:t>
            </a:r>
            <a:r>
              <a:rPr lang="en-US" dirty="0" err="1"/>
              <a:t>zadovoljava</a:t>
            </a:r>
            <a:r>
              <a:rPr lang="en-US" dirty="0"/>
              <a:t> </a:t>
            </a:r>
            <a:r>
              <a:rPr lang="en-US" dirty="0" err="1"/>
              <a:t>princip</a:t>
            </a:r>
            <a:r>
              <a:rPr lang="en-US" dirty="0"/>
              <a:t> </a:t>
            </a:r>
            <a:r>
              <a:rPr lang="en-US" dirty="0" err="1"/>
              <a:t>proporcionalnosti</a:t>
            </a:r>
            <a:r>
              <a:rPr lang="en-US" dirty="0"/>
              <a:t>.</a:t>
            </a:r>
          </a:p>
          <a:p>
            <a:endParaRPr lang="en-US" dirty="0"/>
          </a:p>
          <a:p>
            <a:endParaRPr lang="en-US" dirty="0"/>
          </a:p>
        </p:txBody>
      </p:sp>
    </p:spTree>
    <p:extLst>
      <p:ext uri="{BB962C8B-B14F-4D97-AF65-F5344CB8AC3E}">
        <p14:creationId xmlns:p14="http://schemas.microsoft.com/office/powerpoint/2010/main" val="3663248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13657"/>
            <a:ext cx="7886700" cy="906087"/>
          </a:xfrm>
        </p:spPr>
        <p:txBody>
          <a:bodyPr>
            <a:noAutofit/>
          </a:bodyPr>
          <a:lstStyle/>
          <a:p>
            <a:pPr algn="ctr"/>
            <a:r>
              <a:rPr lang="sr-Latn-BA" sz="3200" b="1" dirty="0">
                <a:solidFill>
                  <a:srgbClr val="FF0000"/>
                </a:solidFill>
              </a:rPr>
              <a:t>Zabrana diskriminacije </a:t>
            </a:r>
            <a:br>
              <a:rPr lang="sr-Latn-BA" sz="3200" b="1" dirty="0">
                <a:solidFill>
                  <a:srgbClr val="FF0000"/>
                </a:solidFill>
              </a:rPr>
            </a:b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fontScale="70000" lnSpcReduction="20000"/>
          </a:bodyPr>
          <a:lstStyle/>
          <a:p>
            <a:endParaRPr lang="en-US" dirty="0"/>
          </a:p>
          <a:p>
            <a:pPr algn="just"/>
            <a:r>
              <a:rPr lang="en-US" dirty="0" err="1"/>
              <a:t>Zakon</a:t>
            </a:r>
            <a:r>
              <a:rPr lang="en-US" dirty="0"/>
              <a:t> o </a:t>
            </a:r>
            <a:r>
              <a:rPr lang="en-US" dirty="0" err="1"/>
              <a:t>radu</a:t>
            </a:r>
            <a:r>
              <a:rPr lang="en-US" dirty="0"/>
              <a:t> </a:t>
            </a:r>
            <a:r>
              <a:rPr lang="en-US" dirty="0" err="1"/>
              <a:t>Republike</a:t>
            </a:r>
            <a:r>
              <a:rPr lang="en-US" dirty="0"/>
              <a:t> </a:t>
            </a:r>
            <a:r>
              <a:rPr lang="en-US" dirty="0" err="1"/>
              <a:t>Srpske</a:t>
            </a:r>
            <a:r>
              <a:rPr lang="en-US" dirty="0"/>
              <a:t> </a:t>
            </a:r>
            <a:r>
              <a:rPr lang="en-US" dirty="0" err="1"/>
              <a:t>propisuje</a:t>
            </a:r>
            <a:r>
              <a:rPr lang="en-US" dirty="0"/>
              <a:t> </a:t>
            </a:r>
            <a:r>
              <a:rPr lang="en-US" b="1" dirty="0" err="1"/>
              <a:t>oblik</a:t>
            </a:r>
            <a:r>
              <a:rPr lang="en-US" b="1" dirty="0"/>
              <a:t> </a:t>
            </a:r>
            <a:r>
              <a:rPr lang="en-US" b="1" dirty="0" err="1"/>
              <a:t>diskriminacije</a:t>
            </a:r>
            <a:r>
              <a:rPr lang="en-US" b="1" dirty="0"/>
              <a:t> </a:t>
            </a:r>
            <a:r>
              <a:rPr lang="sr-Latn-BA" b="1" dirty="0"/>
              <a:t> </a:t>
            </a:r>
            <a:r>
              <a:rPr lang="sr-Latn-BA" dirty="0"/>
              <a:t>u članu 20:</a:t>
            </a:r>
            <a:endParaRPr lang="en-US" dirty="0"/>
          </a:p>
          <a:p>
            <a:pPr marL="0" indent="0" algn="just">
              <a:buNone/>
            </a:pPr>
            <a:r>
              <a:rPr lang="en-US" i="1" dirty="0"/>
              <a:t>“</a:t>
            </a:r>
            <a:r>
              <a:rPr lang="en-US" i="1" dirty="0" err="1"/>
              <a:t>Diskriminacija</a:t>
            </a:r>
            <a:r>
              <a:rPr lang="en-US" i="1" dirty="0"/>
              <a:t> </a:t>
            </a:r>
            <a:r>
              <a:rPr lang="en-US" i="1" dirty="0" err="1"/>
              <a:t>lica</a:t>
            </a:r>
            <a:r>
              <a:rPr lang="en-US" i="1" dirty="0"/>
              <a:t> </a:t>
            </a:r>
            <a:r>
              <a:rPr lang="en-US" i="1" dirty="0" err="1"/>
              <a:t>iz</a:t>
            </a:r>
            <a:r>
              <a:rPr lang="en-US" i="1" dirty="0"/>
              <a:t> </a:t>
            </a:r>
            <a:r>
              <a:rPr lang="en-US" i="1" dirty="0" err="1"/>
              <a:t>člana</a:t>
            </a:r>
            <a:r>
              <a:rPr lang="en-US" i="1" dirty="0"/>
              <a:t> 19. ovog </a:t>
            </a:r>
            <a:r>
              <a:rPr lang="en-US" i="1" dirty="0" err="1"/>
              <a:t>zakona</a:t>
            </a:r>
            <a:r>
              <a:rPr lang="en-US" i="1" dirty="0"/>
              <a:t> </a:t>
            </a:r>
            <a:r>
              <a:rPr lang="en-US" i="1" dirty="0" err="1"/>
              <a:t>može</a:t>
            </a:r>
            <a:r>
              <a:rPr lang="en-US" i="1" dirty="0"/>
              <a:t> </a:t>
            </a:r>
            <a:r>
              <a:rPr lang="en-US" i="1" dirty="0" err="1"/>
              <a:t>biti</a:t>
            </a:r>
            <a:r>
              <a:rPr lang="en-US" i="1" dirty="0"/>
              <a:t> </a:t>
            </a:r>
            <a:r>
              <a:rPr lang="en-US" i="1" dirty="0" err="1"/>
              <a:t>neposredna</a:t>
            </a:r>
            <a:r>
              <a:rPr lang="en-US" i="1" dirty="0"/>
              <a:t> i </a:t>
            </a:r>
            <a:r>
              <a:rPr lang="en-US" i="1" dirty="0" err="1"/>
              <a:t>posredna</a:t>
            </a:r>
            <a:r>
              <a:rPr lang="en-US" i="1" dirty="0"/>
              <a:t>. </a:t>
            </a:r>
            <a:r>
              <a:rPr lang="en-US" i="1" dirty="0" err="1"/>
              <a:t>Neposredna</a:t>
            </a:r>
            <a:r>
              <a:rPr lang="en-US" i="1" dirty="0"/>
              <a:t> </a:t>
            </a:r>
            <a:r>
              <a:rPr lang="en-US" i="1" dirty="0" err="1"/>
              <a:t>diskriminacija</a:t>
            </a:r>
            <a:r>
              <a:rPr lang="en-US" i="1" dirty="0"/>
              <a:t>, u </a:t>
            </a:r>
            <a:r>
              <a:rPr lang="en-US" i="1" dirty="0" err="1"/>
              <a:t>smislu</a:t>
            </a:r>
            <a:r>
              <a:rPr lang="en-US" i="1" dirty="0"/>
              <a:t> ovog </a:t>
            </a:r>
            <a:r>
              <a:rPr lang="en-US" i="1" dirty="0" err="1"/>
              <a:t>zakona</a:t>
            </a:r>
            <a:r>
              <a:rPr lang="en-US" i="1" dirty="0"/>
              <a:t>, </a:t>
            </a:r>
            <a:r>
              <a:rPr lang="en-US" i="1" dirty="0" err="1"/>
              <a:t>jeste</a:t>
            </a:r>
            <a:r>
              <a:rPr lang="en-US" i="1" dirty="0"/>
              <a:t> </a:t>
            </a:r>
            <a:r>
              <a:rPr lang="en-US" i="1" dirty="0" err="1"/>
              <a:t>svako</a:t>
            </a:r>
            <a:r>
              <a:rPr lang="en-US" i="1" dirty="0"/>
              <a:t> </a:t>
            </a:r>
            <a:r>
              <a:rPr lang="en-US" i="1" dirty="0" err="1"/>
              <a:t>postupanje</a:t>
            </a:r>
            <a:r>
              <a:rPr lang="en-US" i="1" dirty="0"/>
              <a:t> </a:t>
            </a:r>
            <a:r>
              <a:rPr lang="en-US" i="1" dirty="0" err="1"/>
              <a:t>uzrokovano</a:t>
            </a:r>
            <a:r>
              <a:rPr lang="en-US" i="1" dirty="0"/>
              <a:t> </a:t>
            </a:r>
            <a:r>
              <a:rPr lang="en-US" i="1" dirty="0" err="1"/>
              <a:t>nekim</a:t>
            </a:r>
            <a:r>
              <a:rPr lang="en-US" i="1" dirty="0"/>
              <a:t> od </a:t>
            </a:r>
            <a:r>
              <a:rPr lang="en-US" i="1" dirty="0" err="1"/>
              <a:t>osnova</a:t>
            </a:r>
            <a:r>
              <a:rPr lang="en-US" i="1" dirty="0"/>
              <a:t> </a:t>
            </a:r>
            <a:r>
              <a:rPr lang="en-US" i="1" dirty="0" err="1"/>
              <a:t>iz</a:t>
            </a:r>
            <a:r>
              <a:rPr lang="en-US" i="1" dirty="0"/>
              <a:t> </a:t>
            </a:r>
            <a:r>
              <a:rPr lang="en-US" i="1" dirty="0" err="1"/>
              <a:t>člana</a:t>
            </a:r>
            <a:r>
              <a:rPr lang="en-US" i="1" dirty="0"/>
              <a:t> 19. ovog </a:t>
            </a:r>
            <a:r>
              <a:rPr lang="en-US" i="1" dirty="0" err="1"/>
              <a:t>zakona</a:t>
            </a:r>
            <a:r>
              <a:rPr lang="en-US" i="1" dirty="0"/>
              <a:t> </a:t>
            </a:r>
            <a:r>
              <a:rPr lang="en-US" i="1" dirty="0" err="1"/>
              <a:t>kojim</a:t>
            </a:r>
            <a:r>
              <a:rPr lang="en-US" i="1" dirty="0"/>
              <a:t> se lice </a:t>
            </a:r>
            <a:r>
              <a:rPr lang="en-US" i="1" dirty="0" err="1"/>
              <a:t>koje</a:t>
            </a:r>
            <a:r>
              <a:rPr lang="en-US" i="1" dirty="0"/>
              <a:t> </a:t>
            </a:r>
            <a:r>
              <a:rPr lang="en-US" i="1" dirty="0" err="1"/>
              <a:t>traži</a:t>
            </a:r>
            <a:r>
              <a:rPr lang="en-US" i="1" dirty="0"/>
              <a:t> </a:t>
            </a:r>
            <a:r>
              <a:rPr lang="en-US" i="1" dirty="0" err="1"/>
              <a:t>zaposlenje</a:t>
            </a:r>
            <a:r>
              <a:rPr lang="en-US" i="1" dirty="0"/>
              <a:t>, </a:t>
            </a:r>
            <a:r>
              <a:rPr lang="en-US" i="1" dirty="0" err="1"/>
              <a:t>kao</a:t>
            </a:r>
            <a:r>
              <a:rPr lang="en-US" i="1" dirty="0"/>
              <a:t> i </a:t>
            </a:r>
            <a:r>
              <a:rPr lang="en-US" i="1" dirty="0" err="1"/>
              <a:t>radnik</a:t>
            </a:r>
            <a:r>
              <a:rPr lang="en-US" i="1" dirty="0"/>
              <a:t>, </a:t>
            </a:r>
            <a:r>
              <a:rPr lang="en-US" i="1" dirty="0" err="1"/>
              <a:t>stavlja</a:t>
            </a:r>
            <a:r>
              <a:rPr lang="en-US" i="1" dirty="0"/>
              <a:t> u </a:t>
            </a:r>
            <a:r>
              <a:rPr lang="en-US" i="1" dirty="0" err="1"/>
              <a:t>nepovoljniji</a:t>
            </a:r>
            <a:r>
              <a:rPr lang="en-US" i="1" dirty="0"/>
              <a:t> </a:t>
            </a:r>
            <a:r>
              <a:rPr lang="en-US" i="1" dirty="0" err="1"/>
              <a:t>položaj</a:t>
            </a:r>
            <a:r>
              <a:rPr lang="en-US" i="1" dirty="0"/>
              <a:t> u </a:t>
            </a:r>
            <a:r>
              <a:rPr lang="en-US" i="1" dirty="0" err="1"/>
              <a:t>odnosu</a:t>
            </a:r>
            <a:r>
              <a:rPr lang="en-US" i="1" dirty="0"/>
              <a:t> </a:t>
            </a:r>
            <a:r>
              <a:rPr lang="en-US" i="1" dirty="0" err="1"/>
              <a:t>na</a:t>
            </a:r>
            <a:r>
              <a:rPr lang="en-US" i="1" dirty="0"/>
              <a:t> </a:t>
            </a:r>
            <a:r>
              <a:rPr lang="en-US" i="1" dirty="0" err="1"/>
              <a:t>druga</a:t>
            </a:r>
            <a:r>
              <a:rPr lang="en-US" i="1" dirty="0"/>
              <a:t> </a:t>
            </a:r>
            <a:r>
              <a:rPr lang="en-US" i="1" dirty="0" err="1"/>
              <a:t>lica</a:t>
            </a:r>
            <a:r>
              <a:rPr lang="en-US" i="1" dirty="0"/>
              <a:t> u </a:t>
            </a:r>
            <a:r>
              <a:rPr lang="en-US" i="1" dirty="0" err="1"/>
              <a:t>istoj</a:t>
            </a:r>
            <a:r>
              <a:rPr lang="en-US" i="1" dirty="0"/>
              <a:t> </a:t>
            </a:r>
            <a:r>
              <a:rPr lang="en-US" i="1" dirty="0" err="1"/>
              <a:t>ili</a:t>
            </a:r>
            <a:r>
              <a:rPr lang="en-US" i="1" dirty="0"/>
              <a:t> </a:t>
            </a:r>
            <a:r>
              <a:rPr lang="en-US" i="1" dirty="0" err="1"/>
              <a:t>sličnoj</a:t>
            </a:r>
            <a:r>
              <a:rPr lang="en-US" i="1" dirty="0"/>
              <a:t> </a:t>
            </a:r>
            <a:r>
              <a:rPr lang="en-US" i="1" dirty="0" err="1"/>
              <a:t>situaciji</a:t>
            </a:r>
            <a:r>
              <a:rPr lang="en-US" i="1" dirty="0"/>
              <a:t>. </a:t>
            </a:r>
            <a:r>
              <a:rPr lang="en-US" i="1" dirty="0" err="1"/>
              <a:t>Posredna</a:t>
            </a:r>
            <a:r>
              <a:rPr lang="en-US" i="1" dirty="0"/>
              <a:t> </a:t>
            </a:r>
            <a:r>
              <a:rPr lang="en-US" i="1" dirty="0" err="1"/>
              <a:t>diskriminacija</a:t>
            </a:r>
            <a:r>
              <a:rPr lang="en-US" i="1" dirty="0"/>
              <a:t>, u </a:t>
            </a:r>
            <a:r>
              <a:rPr lang="en-US" i="1" dirty="0" err="1"/>
              <a:t>smislu</a:t>
            </a:r>
            <a:r>
              <a:rPr lang="en-US" i="1" dirty="0"/>
              <a:t> ovog </a:t>
            </a:r>
            <a:r>
              <a:rPr lang="en-US" i="1" dirty="0" err="1"/>
              <a:t>zakona</a:t>
            </a:r>
            <a:r>
              <a:rPr lang="en-US" i="1" dirty="0"/>
              <a:t>, </a:t>
            </a:r>
            <a:r>
              <a:rPr lang="en-US" i="1" dirty="0" err="1"/>
              <a:t>postoji</a:t>
            </a:r>
            <a:r>
              <a:rPr lang="en-US" i="1" dirty="0"/>
              <a:t> </a:t>
            </a:r>
            <a:r>
              <a:rPr lang="en-US" i="1" dirty="0" err="1"/>
              <a:t>kada</a:t>
            </a:r>
            <a:r>
              <a:rPr lang="en-US" i="1" dirty="0"/>
              <a:t> </a:t>
            </a:r>
            <a:r>
              <a:rPr lang="en-US" i="1" dirty="0" err="1"/>
              <a:t>određena</a:t>
            </a:r>
            <a:r>
              <a:rPr lang="en-US" i="1" dirty="0"/>
              <a:t> </a:t>
            </a:r>
            <a:r>
              <a:rPr lang="en-US" i="1" dirty="0" err="1"/>
              <a:t>naizgled</a:t>
            </a:r>
            <a:r>
              <a:rPr lang="en-US" i="1" dirty="0"/>
              <a:t> </a:t>
            </a:r>
            <a:r>
              <a:rPr lang="en-US" i="1" dirty="0" err="1"/>
              <a:t>neutralna</a:t>
            </a:r>
            <a:r>
              <a:rPr lang="en-US" i="1" dirty="0"/>
              <a:t> </a:t>
            </a:r>
            <a:r>
              <a:rPr lang="en-US" i="1" dirty="0" err="1"/>
              <a:t>odredba</a:t>
            </a:r>
            <a:r>
              <a:rPr lang="en-US" i="1" dirty="0"/>
              <a:t>, </a:t>
            </a:r>
            <a:r>
              <a:rPr lang="en-US" i="1" dirty="0" err="1"/>
              <a:t>pravilo</a:t>
            </a:r>
            <a:r>
              <a:rPr lang="en-US" i="1" dirty="0"/>
              <a:t> </a:t>
            </a:r>
            <a:r>
              <a:rPr lang="en-US" i="1" dirty="0" err="1"/>
              <a:t>ili</a:t>
            </a:r>
            <a:r>
              <a:rPr lang="en-US" i="1" dirty="0"/>
              <a:t> </a:t>
            </a:r>
            <a:r>
              <a:rPr lang="en-US" i="1" dirty="0" err="1"/>
              <a:t>praksa</a:t>
            </a:r>
            <a:r>
              <a:rPr lang="en-US" i="1" dirty="0"/>
              <a:t> </a:t>
            </a:r>
            <a:r>
              <a:rPr lang="en-US" i="1" dirty="0" err="1"/>
              <a:t>stavlja</a:t>
            </a:r>
            <a:r>
              <a:rPr lang="en-US" i="1" dirty="0"/>
              <a:t> </a:t>
            </a:r>
            <a:r>
              <a:rPr lang="en-US" i="1" dirty="0" err="1"/>
              <a:t>ili</a:t>
            </a:r>
            <a:r>
              <a:rPr lang="en-US" i="1" dirty="0"/>
              <a:t> bi </a:t>
            </a:r>
            <a:r>
              <a:rPr lang="en-US" i="1" dirty="0" err="1"/>
              <a:t>stavila</a:t>
            </a:r>
            <a:r>
              <a:rPr lang="en-US" i="1" dirty="0"/>
              <a:t> u </a:t>
            </a:r>
            <a:r>
              <a:rPr lang="en-US" i="1" dirty="0" err="1"/>
              <a:t>nepovoljniji</a:t>
            </a:r>
            <a:r>
              <a:rPr lang="en-US" i="1" dirty="0"/>
              <a:t> </a:t>
            </a:r>
            <a:r>
              <a:rPr lang="en-US" i="1" dirty="0" err="1"/>
              <a:t>položaj</a:t>
            </a:r>
            <a:r>
              <a:rPr lang="en-US" i="1" dirty="0"/>
              <a:t> u </a:t>
            </a:r>
            <a:r>
              <a:rPr lang="en-US" i="1" dirty="0" err="1"/>
              <a:t>odnosu</a:t>
            </a:r>
            <a:r>
              <a:rPr lang="en-US" i="1" dirty="0"/>
              <a:t> </a:t>
            </a:r>
            <a:r>
              <a:rPr lang="en-US" i="1" dirty="0" err="1"/>
              <a:t>na</a:t>
            </a:r>
            <a:r>
              <a:rPr lang="en-US" i="1" dirty="0"/>
              <a:t> </a:t>
            </a:r>
            <a:r>
              <a:rPr lang="en-US" i="1" dirty="0" err="1"/>
              <a:t>druga</a:t>
            </a:r>
            <a:r>
              <a:rPr lang="en-US" i="1" dirty="0"/>
              <a:t> </a:t>
            </a:r>
            <a:r>
              <a:rPr lang="en-US" i="1" dirty="0" err="1"/>
              <a:t>lica</a:t>
            </a:r>
            <a:r>
              <a:rPr lang="en-US" i="1" dirty="0"/>
              <a:t> - lice </a:t>
            </a:r>
            <a:r>
              <a:rPr lang="en-US" i="1" dirty="0" err="1"/>
              <a:t>koje</a:t>
            </a:r>
            <a:r>
              <a:rPr lang="en-US" i="1" dirty="0"/>
              <a:t> </a:t>
            </a:r>
            <a:r>
              <a:rPr lang="en-US" i="1" dirty="0" err="1"/>
              <a:t>traži</a:t>
            </a:r>
            <a:r>
              <a:rPr lang="en-US" i="1" dirty="0"/>
              <a:t> </a:t>
            </a:r>
            <a:r>
              <a:rPr lang="en-US" i="1" dirty="0" err="1"/>
              <a:t>zaposlenje</a:t>
            </a:r>
            <a:r>
              <a:rPr lang="en-US" i="1" dirty="0"/>
              <a:t>, </a:t>
            </a:r>
            <a:r>
              <a:rPr lang="en-US" i="1" dirty="0" err="1"/>
              <a:t>kao</a:t>
            </a:r>
            <a:r>
              <a:rPr lang="en-US" i="1" dirty="0"/>
              <a:t> i </a:t>
            </a:r>
            <a:r>
              <a:rPr lang="en-US" i="1" dirty="0" err="1"/>
              <a:t>radnika</a:t>
            </a:r>
            <a:r>
              <a:rPr lang="en-US" i="1" dirty="0"/>
              <a:t>, </a:t>
            </a:r>
            <a:r>
              <a:rPr lang="en-US" i="1" dirty="0" err="1"/>
              <a:t>zbog</a:t>
            </a:r>
            <a:r>
              <a:rPr lang="en-US" i="1" dirty="0"/>
              <a:t> </a:t>
            </a:r>
            <a:r>
              <a:rPr lang="en-US" i="1" dirty="0" err="1"/>
              <a:t>određene</a:t>
            </a:r>
            <a:r>
              <a:rPr lang="en-US" i="1" dirty="0"/>
              <a:t> </a:t>
            </a:r>
            <a:r>
              <a:rPr lang="en-US" i="1" dirty="0" err="1"/>
              <a:t>osobine</a:t>
            </a:r>
            <a:r>
              <a:rPr lang="en-US" i="1" dirty="0"/>
              <a:t>, </a:t>
            </a:r>
            <a:r>
              <a:rPr lang="en-US" i="1" dirty="0" err="1"/>
              <a:t>statusa</a:t>
            </a:r>
            <a:r>
              <a:rPr lang="en-US" i="1" dirty="0"/>
              <a:t>, </a:t>
            </a:r>
            <a:r>
              <a:rPr lang="en-US" i="1" dirty="0" err="1"/>
              <a:t>opredjeljenja</a:t>
            </a:r>
            <a:r>
              <a:rPr lang="en-US" i="1" dirty="0"/>
              <a:t> </a:t>
            </a:r>
            <a:r>
              <a:rPr lang="en-US" i="1" dirty="0" err="1"/>
              <a:t>ili</a:t>
            </a:r>
            <a:r>
              <a:rPr lang="en-US" i="1" dirty="0"/>
              <a:t> </a:t>
            </a:r>
            <a:r>
              <a:rPr lang="en-US" i="1" dirty="0" err="1"/>
              <a:t>ubjeđenja</a:t>
            </a:r>
            <a:r>
              <a:rPr lang="en-US" i="1" dirty="0"/>
              <a:t> </a:t>
            </a:r>
            <a:r>
              <a:rPr lang="en-US" i="1" dirty="0" err="1"/>
              <a:t>iz</a:t>
            </a:r>
            <a:r>
              <a:rPr lang="en-US" i="1" dirty="0"/>
              <a:t> </a:t>
            </a:r>
            <a:r>
              <a:rPr lang="en-US" i="1" dirty="0" err="1"/>
              <a:t>člana</a:t>
            </a:r>
            <a:r>
              <a:rPr lang="en-US" i="1" dirty="0"/>
              <a:t> 19. ovog </a:t>
            </a:r>
            <a:r>
              <a:rPr lang="en-US" i="1" dirty="0" err="1"/>
              <a:t>zakona</a:t>
            </a:r>
            <a:r>
              <a:rPr lang="en-US" i="1" dirty="0"/>
              <a:t>.</a:t>
            </a:r>
            <a:r>
              <a:rPr lang="sr-Latn-BA" i="1" dirty="0"/>
              <a:t>“</a:t>
            </a:r>
            <a:endParaRPr lang="en-US" i="1" dirty="0"/>
          </a:p>
          <a:p>
            <a:pPr algn="just"/>
            <a:endParaRPr lang="en-US" b="1" dirty="0"/>
          </a:p>
          <a:p>
            <a:pPr algn="just"/>
            <a:r>
              <a:rPr lang="en-US" b="1" dirty="0" err="1"/>
              <a:t>Šta</a:t>
            </a:r>
            <a:r>
              <a:rPr lang="en-US" b="1" dirty="0"/>
              <a:t> se ne </a:t>
            </a:r>
            <a:r>
              <a:rPr lang="en-US" b="1" dirty="0" err="1"/>
              <a:t>smatra</a:t>
            </a:r>
            <a:r>
              <a:rPr lang="en-US" b="1" dirty="0"/>
              <a:t> </a:t>
            </a:r>
            <a:r>
              <a:rPr lang="en-US" b="1" dirty="0" err="1"/>
              <a:t>diskriminacijom</a:t>
            </a:r>
            <a:r>
              <a:rPr lang="sr-Latn-BA" b="1" dirty="0"/>
              <a:t> </a:t>
            </a:r>
            <a:r>
              <a:rPr lang="sr-Latn-BA" dirty="0"/>
              <a:t>(član 21. Zakona o radu):</a:t>
            </a:r>
            <a:endParaRPr lang="en-US" dirty="0"/>
          </a:p>
          <a:p>
            <a:pPr marL="0" indent="0" algn="just">
              <a:buNone/>
            </a:pPr>
            <a:r>
              <a:rPr lang="en-US" i="1" dirty="0"/>
              <a:t>„Ne </a:t>
            </a:r>
            <a:r>
              <a:rPr lang="en-US" i="1" dirty="0" err="1"/>
              <a:t>smatra</a:t>
            </a:r>
            <a:r>
              <a:rPr lang="en-US" i="1" dirty="0"/>
              <a:t> se </a:t>
            </a:r>
            <a:r>
              <a:rPr lang="en-US" i="1" dirty="0" err="1"/>
              <a:t>diskriminacijom</a:t>
            </a:r>
            <a:r>
              <a:rPr lang="en-US" i="1" dirty="0"/>
              <a:t> u </a:t>
            </a:r>
            <a:r>
              <a:rPr lang="en-US" i="1" dirty="0" err="1"/>
              <a:t>smislu</a:t>
            </a:r>
            <a:r>
              <a:rPr lang="en-US" i="1" dirty="0"/>
              <a:t> </a:t>
            </a:r>
            <a:r>
              <a:rPr lang="en-US" i="1" dirty="0" err="1"/>
              <a:t>člana</a:t>
            </a:r>
            <a:r>
              <a:rPr lang="en-US" i="1" dirty="0"/>
              <a:t> 19. ovog </a:t>
            </a:r>
            <a:r>
              <a:rPr lang="en-US" i="1" dirty="0" err="1"/>
              <a:t>zakona</a:t>
            </a:r>
            <a:r>
              <a:rPr lang="en-US" i="1" dirty="0"/>
              <a:t> </a:t>
            </a:r>
            <a:r>
              <a:rPr lang="en-US" i="1" dirty="0" err="1"/>
              <a:t>pravljenje</a:t>
            </a:r>
            <a:r>
              <a:rPr lang="en-US" i="1" dirty="0"/>
              <a:t> </a:t>
            </a:r>
            <a:r>
              <a:rPr lang="en-US" i="1" dirty="0" err="1"/>
              <a:t>razlike</a:t>
            </a:r>
            <a:r>
              <a:rPr lang="en-US" i="1" dirty="0"/>
              <a:t> u </a:t>
            </a:r>
            <a:r>
              <a:rPr lang="en-US" i="1" dirty="0" err="1"/>
              <a:t>odnosu</a:t>
            </a:r>
            <a:r>
              <a:rPr lang="en-US" i="1" dirty="0"/>
              <a:t> </a:t>
            </a:r>
            <a:r>
              <a:rPr lang="en-US" i="1" dirty="0" err="1"/>
              <a:t>na</a:t>
            </a:r>
            <a:r>
              <a:rPr lang="en-US" i="1" dirty="0"/>
              <a:t> </a:t>
            </a:r>
            <a:r>
              <a:rPr lang="en-US" i="1" dirty="0" err="1"/>
              <a:t>prirodu</a:t>
            </a:r>
            <a:r>
              <a:rPr lang="en-US" i="1" dirty="0"/>
              <a:t> </a:t>
            </a:r>
            <a:r>
              <a:rPr lang="en-US" i="1" dirty="0" err="1"/>
              <a:t>posla</a:t>
            </a:r>
            <a:r>
              <a:rPr lang="en-US" i="1" dirty="0"/>
              <a:t> i </a:t>
            </a:r>
            <a:r>
              <a:rPr lang="en-US" i="1" dirty="0" err="1"/>
              <a:t>uslove</a:t>
            </a:r>
            <a:r>
              <a:rPr lang="en-US" i="1" dirty="0"/>
              <a:t> pod </a:t>
            </a:r>
            <a:r>
              <a:rPr lang="en-US" i="1" dirty="0" err="1"/>
              <a:t>kojima</a:t>
            </a:r>
            <a:r>
              <a:rPr lang="en-US" i="1" dirty="0"/>
              <a:t> se </a:t>
            </a:r>
            <a:r>
              <a:rPr lang="en-US" i="1" dirty="0" err="1"/>
              <a:t>obavlja</a:t>
            </a:r>
            <a:r>
              <a:rPr lang="en-US" i="1" dirty="0"/>
              <a:t>, </a:t>
            </a:r>
            <a:r>
              <a:rPr lang="en-US" i="1" dirty="0" err="1"/>
              <a:t>kao</a:t>
            </a:r>
            <a:r>
              <a:rPr lang="en-US" i="1" dirty="0"/>
              <a:t> i </a:t>
            </a:r>
            <a:r>
              <a:rPr lang="en-US" i="1" dirty="0" err="1"/>
              <a:t>pružanje</a:t>
            </a:r>
            <a:r>
              <a:rPr lang="en-US" i="1" dirty="0"/>
              <a:t> </a:t>
            </a:r>
            <a:r>
              <a:rPr lang="en-US" i="1" dirty="0" err="1"/>
              <a:t>posebne</a:t>
            </a:r>
            <a:r>
              <a:rPr lang="en-US" i="1" dirty="0"/>
              <a:t> </a:t>
            </a:r>
            <a:r>
              <a:rPr lang="en-US" i="1" dirty="0" err="1"/>
              <a:t>zaštite</a:t>
            </a:r>
            <a:r>
              <a:rPr lang="en-US" i="1" dirty="0"/>
              <a:t> </a:t>
            </a:r>
            <a:r>
              <a:rPr lang="en-US" i="1" dirty="0" err="1"/>
              <a:t>određenim</a:t>
            </a:r>
            <a:r>
              <a:rPr lang="en-US" i="1" dirty="0"/>
              <a:t> </a:t>
            </a:r>
            <a:r>
              <a:rPr lang="en-US" i="1" dirty="0" err="1"/>
              <a:t>kategorijama</a:t>
            </a:r>
            <a:r>
              <a:rPr lang="en-US" i="1" dirty="0"/>
              <a:t> </a:t>
            </a:r>
            <a:r>
              <a:rPr lang="en-US" i="1" dirty="0" err="1"/>
              <a:t>radnika</a:t>
            </a:r>
            <a:r>
              <a:rPr lang="en-US" i="1" dirty="0"/>
              <a:t> u </a:t>
            </a:r>
            <a:r>
              <a:rPr lang="en-US" i="1" dirty="0" err="1"/>
              <a:t>skladu</a:t>
            </a:r>
            <a:r>
              <a:rPr lang="en-US" i="1" dirty="0"/>
              <a:t> sa </a:t>
            </a:r>
            <a:r>
              <a:rPr lang="en-US" i="1" dirty="0" err="1"/>
              <a:t>ovim</a:t>
            </a:r>
            <a:r>
              <a:rPr lang="en-US" i="1" dirty="0"/>
              <a:t> </a:t>
            </a:r>
            <a:r>
              <a:rPr lang="en-US" i="1" dirty="0" err="1"/>
              <a:t>zakonom</a:t>
            </a:r>
            <a:r>
              <a:rPr lang="en-US" i="1" dirty="0"/>
              <a:t>, </a:t>
            </a:r>
            <a:r>
              <a:rPr lang="en-US" i="1" dirty="0" err="1"/>
              <a:t>kolektivnim</a:t>
            </a:r>
            <a:r>
              <a:rPr lang="en-US" i="1" dirty="0"/>
              <a:t> </a:t>
            </a:r>
            <a:r>
              <a:rPr lang="en-US" i="1" dirty="0" err="1"/>
              <a:t>ugovorom</a:t>
            </a:r>
            <a:r>
              <a:rPr lang="en-US" i="1" dirty="0"/>
              <a:t> i </a:t>
            </a:r>
            <a:r>
              <a:rPr lang="en-US" i="1" dirty="0" err="1"/>
              <a:t>ugovorom</a:t>
            </a:r>
            <a:r>
              <a:rPr lang="en-US" i="1" dirty="0"/>
              <a:t> o </a:t>
            </a:r>
            <a:r>
              <a:rPr lang="en-US" i="1" dirty="0" err="1"/>
              <a:t>radu</a:t>
            </a:r>
            <a:r>
              <a:rPr lang="en-US" i="1" dirty="0"/>
              <a:t>.”</a:t>
            </a:r>
          </a:p>
          <a:p>
            <a:endParaRPr lang="en-US" dirty="0"/>
          </a:p>
          <a:p>
            <a:endParaRPr lang="en-US" dirty="0"/>
          </a:p>
        </p:txBody>
      </p:sp>
    </p:spTree>
    <p:extLst>
      <p:ext uri="{BB962C8B-B14F-4D97-AF65-F5344CB8AC3E}">
        <p14:creationId xmlns:p14="http://schemas.microsoft.com/office/powerpoint/2010/main" val="51646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7403"/>
            <a:ext cx="7886700" cy="847897"/>
          </a:xfrm>
        </p:spPr>
        <p:txBody>
          <a:bodyPr>
            <a:noAutofit/>
          </a:bodyPr>
          <a:lstStyle/>
          <a:p>
            <a:pPr algn="ctr"/>
            <a:r>
              <a:rPr lang="sr-Latn-BA" sz="3200" b="1" dirty="0">
                <a:solidFill>
                  <a:srgbClr val="FF0000"/>
                </a:solidFill>
              </a:rPr>
              <a:t>Zabrana diskriminacije</a:t>
            </a: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fontScale="70000" lnSpcReduction="20000"/>
          </a:bodyPr>
          <a:lstStyle/>
          <a:p>
            <a:pPr algn="just"/>
            <a:endParaRPr lang="en-US" dirty="0"/>
          </a:p>
          <a:p>
            <a:pPr algn="just"/>
            <a:r>
              <a:rPr lang="en-US" b="1" dirty="0"/>
              <a:t>U </a:t>
            </a:r>
            <a:r>
              <a:rPr lang="en-US" b="1" dirty="0" err="1"/>
              <a:t>odnosu</a:t>
            </a:r>
            <a:r>
              <a:rPr lang="en-US" b="1" dirty="0"/>
              <a:t> </a:t>
            </a:r>
            <a:r>
              <a:rPr lang="en-US" b="1" dirty="0" err="1"/>
              <a:t>na</a:t>
            </a:r>
            <a:r>
              <a:rPr lang="en-US" b="1" dirty="0"/>
              <a:t> </a:t>
            </a:r>
            <a:r>
              <a:rPr lang="en-US" b="1" dirty="0" err="1"/>
              <a:t>šta</a:t>
            </a:r>
            <a:r>
              <a:rPr lang="en-US" b="1" dirty="0"/>
              <a:t> </a:t>
            </a:r>
            <a:r>
              <a:rPr lang="en-US" b="1" dirty="0" err="1"/>
              <a:t>nije</a:t>
            </a:r>
            <a:r>
              <a:rPr lang="en-US" b="1" dirty="0"/>
              <a:t> </a:t>
            </a:r>
            <a:r>
              <a:rPr lang="en-US" b="1" dirty="0" err="1"/>
              <a:t>dozvoljena</a:t>
            </a:r>
            <a:r>
              <a:rPr lang="en-US" b="1" dirty="0"/>
              <a:t> </a:t>
            </a:r>
            <a:r>
              <a:rPr lang="en-US" b="1" dirty="0" err="1"/>
              <a:t>diskriminacija</a:t>
            </a:r>
            <a:r>
              <a:rPr lang="sr-Latn-BA" b="1" dirty="0"/>
              <a:t> </a:t>
            </a:r>
            <a:r>
              <a:rPr lang="sr-Latn-BA" dirty="0"/>
              <a:t>(</a:t>
            </a:r>
            <a:r>
              <a:rPr lang="en-US" dirty="0" err="1"/>
              <a:t>Član</a:t>
            </a:r>
            <a:r>
              <a:rPr lang="en-US" dirty="0"/>
              <a:t> 22.</a:t>
            </a:r>
            <a:r>
              <a:rPr lang="sr-Latn-BA" dirty="0"/>
              <a:t> Zakona o radu): </a:t>
            </a:r>
            <a:endParaRPr lang="en-US" dirty="0"/>
          </a:p>
          <a:p>
            <a:pPr marL="0" indent="0" algn="just">
              <a:buNone/>
            </a:pPr>
            <a:r>
              <a:rPr lang="en-US" i="1" dirty="0"/>
              <a:t>“</a:t>
            </a:r>
            <a:r>
              <a:rPr lang="en-US" i="1" dirty="0" err="1"/>
              <a:t>Diskriminacija</a:t>
            </a:r>
            <a:r>
              <a:rPr lang="en-US" i="1" dirty="0"/>
              <a:t> </a:t>
            </a:r>
            <a:r>
              <a:rPr lang="en-US" i="1" dirty="0" err="1"/>
              <a:t>iz</a:t>
            </a:r>
            <a:r>
              <a:rPr lang="en-US" i="1" dirty="0"/>
              <a:t> </a:t>
            </a:r>
            <a:r>
              <a:rPr lang="en-US" i="1" dirty="0" err="1"/>
              <a:t>člana</a:t>
            </a:r>
            <a:r>
              <a:rPr lang="en-US" i="1" dirty="0"/>
              <a:t> 19. ovog </a:t>
            </a:r>
            <a:r>
              <a:rPr lang="en-US" i="1" dirty="0" err="1"/>
              <a:t>zakona</a:t>
            </a:r>
            <a:r>
              <a:rPr lang="en-US" i="1" dirty="0"/>
              <a:t> </a:t>
            </a:r>
            <a:r>
              <a:rPr lang="en-US" i="1" dirty="0" err="1"/>
              <a:t>nije</a:t>
            </a:r>
            <a:r>
              <a:rPr lang="en-US" i="1" dirty="0"/>
              <a:t> </a:t>
            </a:r>
            <a:r>
              <a:rPr lang="en-US" i="1" dirty="0" err="1"/>
              <a:t>dozvoljena</a:t>
            </a:r>
            <a:r>
              <a:rPr lang="en-US" i="1" dirty="0"/>
              <a:t> </a:t>
            </a:r>
            <a:r>
              <a:rPr lang="en-US" i="1" dirty="0" err="1"/>
              <a:t>naročito</a:t>
            </a:r>
            <a:r>
              <a:rPr lang="en-US" i="1" dirty="0"/>
              <a:t> u </a:t>
            </a:r>
            <a:r>
              <a:rPr lang="en-US" i="1" dirty="0" err="1"/>
              <a:t>odnosu</a:t>
            </a:r>
            <a:r>
              <a:rPr lang="en-US" i="1" dirty="0"/>
              <a:t> </a:t>
            </a:r>
            <a:r>
              <a:rPr lang="en-US" i="1" dirty="0" err="1"/>
              <a:t>na</a:t>
            </a:r>
            <a:r>
              <a:rPr lang="en-US" i="1" dirty="0"/>
              <a:t>: 1) </a:t>
            </a:r>
            <a:r>
              <a:rPr lang="en-US" i="1" dirty="0" err="1"/>
              <a:t>uslove</a:t>
            </a:r>
            <a:r>
              <a:rPr lang="en-US" i="1" dirty="0"/>
              <a:t> za </a:t>
            </a:r>
            <a:r>
              <a:rPr lang="en-US" i="1" dirty="0" err="1"/>
              <a:t>zapošljavanje</a:t>
            </a:r>
            <a:r>
              <a:rPr lang="en-US" i="1" dirty="0"/>
              <a:t> i </a:t>
            </a:r>
            <a:r>
              <a:rPr lang="en-US" i="1" dirty="0" err="1"/>
              <a:t>izbor</a:t>
            </a:r>
            <a:r>
              <a:rPr lang="en-US" i="1" dirty="0"/>
              <a:t> </a:t>
            </a:r>
            <a:r>
              <a:rPr lang="en-US" i="1" dirty="0" err="1"/>
              <a:t>kandidata</a:t>
            </a:r>
            <a:r>
              <a:rPr lang="en-US" i="1" dirty="0"/>
              <a:t> za </a:t>
            </a:r>
            <a:r>
              <a:rPr lang="en-US" i="1" dirty="0" err="1"/>
              <a:t>obavljanje</a:t>
            </a:r>
            <a:r>
              <a:rPr lang="en-US" i="1" dirty="0"/>
              <a:t> </a:t>
            </a:r>
            <a:r>
              <a:rPr lang="en-US" i="1" dirty="0" err="1"/>
              <a:t>određenog</a:t>
            </a:r>
            <a:r>
              <a:rPr lang="en-US" i="1" dirty="0"/>
              <a:t> </a:t>
            </a:r>
            <a:r>
              <a:rPr lang="en-US" i="1" dirty="0" err="1"/>
              <a:t>posla</a:t>
            </a:r>
            <a:r>
              <a:rPr lang="en-US" i="1" dirty="0"/>
              <a:t>, 2) </a:t>
            </a:r>
            <a:r>
              <a:rPr lang="en-US" i="1" dirty="0" err="1"/>
              <a:t>uslove</a:t>
            </a:r>
            <a:r>
              <a:rPr lang="en-US" i="1" dirty="0"/>
              <a:t> </a:t>
            </a:r>
            <a:r>
              <a:rPr lang="en-US" i="1" dirty="0" err="1"/>
              <a:t>rada</a:t>
            </a:r>
            <a:r>
              <a:rPr lang="en-US" i="1" dirty="0"/>
              <a:t> i </a:t>
            </a:r>
            <a:r>
              <a:rPr lang="en-US" i="1" dirty="0" err="1"/>
              <a:t>sva</a:t>
            </a:r>
            <a:r>
              <a:rPr lang="en-US" i="1" dirty="0"/>
              <a:t> prava </a:t>
            </a:r>
            <a:r>
              <a:rPr lang="en-US" i="1" dirty="0" err="1"/>
              <a:t>iz</a:t>
            </a:r>
            <a:r>
              <a:rPr lang="en-US" i="1" dirty="0"/>
              <a:t> </a:t>
            </a:r>
            <a:r>
              <a:rPr lang="en-US" i="1" dirty="0" err="1"/>
              <a:t>radnog</a:t>
            </a:r>
            <a:r>
              <a:rPr lang="en-US" i="1" dirty="0"/>
              <a:t> </a:t>
            </a:r>
            <a:r>
              <a:rPr lang="en-US" i="1" dirty="0" err="1"/>
              <a:t>odnosa</a:t>
            </a:r>
            <a:r>
              <a:rPr lang="en-US" i="1" dirty="0"/>
              <a:t>, 3) </a:t>
            </a:r>
            <a:r>
              <a:rPr lang="en-US" i="1" dirty="0" err="1"/>
              <a:t>obrazovanje</a:t>
            </a:r>
            <a:r>
              <a:rPr lang="en-US" i="1" dirty="0"/>
              <a:t>, </a:t>
            </a:r>
            <a:r>
              <a:rPr lang="en-US" i="1" dirty="0" err="1"/>
              <a:t>osposobljavanje</a:t>
            </a:r>
            <a:r>
              <a:rPr lang="en-US" i="1" dirty="0"/>
              <a:t> i </a:t>
            </a:r>
            <a:r>
              <a:rPr lang="en-US" i="1" dirty="0" err="1"/>
              <a:t>usavršavanje</a:t>
            </a:r>
            <a:r>
              <a:rPr lang="en-US" i="1" dirty="0"/>
              <a:t>, 4) </a:t>
            </a:r>
            <a:r>
              <a:rPr lang="en-US" i="1" dirty="0" err="1"/>
              <a:t>napredovanje</a:t>
            </a:r>
            <a:r>
              <a:rPr lang="en-US" i="1" dirty="0"/>
              <a:t> u </a:t>
            </a:r>
            <a:r>
              <a:rPr lang="en-US" i="1" dirty="0" err="1"/>
              <a:t>poslu</a:t>
            </a:r>
            <a:r>
              <a:rPr lang="en-US" i="1" dirty="0"/>
              <a:t> i 5) </a:t>
            </a:r>
            <a:r>
              <a:rPr lang="en-US" i="1" dirty="0" err="1"/>
              <a:t>otkaz</a:t>
            </a:r>
            <a:r>
              <a:rPr lang="en-US" i="1" dirty="0"/>
              <a:t> ugovora o </a:t>
            </a:r>
            <a:r>
              <a:rPr lang="en-US" i="1" dirty="0" err="1"/>
              <a:t>radu</a:t>
            </a:r>
            <a:r>
              <a:rPr lang="en-US" i="1" dirty="0"/>
              <a:t>. </a:t>
            </a:r>
            <a:r>
              <a:rPr lang="en-US" i="1" dirty="0" err="1"/>
              <a:t>Odredbe</a:t>
            </a:r>
            <a:r>
              <a:rPr lang="en-US" i="1" dirty="0"/>
              <a:t> </a:t>
            </a:r>
            <a:r>
              <a:rPr lang="en-US" i="1" dirty="0" err="1"/>
              <a:t>opšteg</a:t>
            </a:r>
            <a:r>
              <a:rPr lang="en-US" i="1" dirty="0"/>
              <a:t> </a:t>
            </a:r>
            <a:r>
              <a:rPr lang="en-US" i="1" dirty="0" err="1"/>
              <a:t>akta</a:t>
            </a:r>
            <a:r>
              <a:rPr lang="en-US" i="1" dirty="0"/>
              <a:t> i ugovora o </a:t>
            </a:r>
            <a:r>
              <a:rPr lang="en-US" i="1" dirty="0" err="1"/>
              <a:t>radu</a:t>
            </a:r>
            <a:r>
              <a:rPr lang="en-US" i="1" dirty="0"/>
              <a:t> </a:t>
            </a:r>
            <a:r>
              <a:rPr lang="en-US" i="1" dirty="0" err="1"/>
              <a:t>kojima</a:t>
            </a:r>
            <a:r>
              <a:rPr lang="en-US" i="1" dirty="0"/>
              <a:t> se </a:t>
            </a:r>
            <a:r>
              <a:rPr lang="en-US" i="1" dirty="0" err="1"/>
              <a:t>utvrđuje</a:t>
            </a:r>
            <a:r>
              <a:rPr lang="en-US" i="1" dirty="0"/>
              <a:t> </a:t>
            </a:r>
            <a:r>
              <a:rPr lang="en-US" i="1" dirty="0" err="1"/>
              <a:t>diskriminacija</a:t>
            </a:r>
            <a:r>
              <a:rPr lang="en-US" i="1" dirty="0"/>
              <a:t> </a:t>
            </a:r>
            <a:r>
              <a:rPr lang="en-US" i="1" dirty="0" err="1"/>
              <a:t>po</a:t>
            </a:r>
            <a:r>
              <a:rPr lang="en-US" i="1" dirty="0"/>
              <a:t> </a:t>
            </a:r>
            <a:r>
              <a:rPr lang="en-US" i="1" dirty="0" err="1"/>
              <a:t>nekim</a:t>
            </a:r>
            <a:r>
              <a:rPr lang="en-US" i="1" dirty="0"/>
              <a:t> od </a:t>
            </a:r>
            <a:r>
              <a:rPr lang="en-US" i="1" dirty="0" err="1"/>
              <a:t>osnova</a:t>
            </a:r>
            <a:r>
              <a:rPr lang="en-US" i="1" dirty="0"/>
              <a:t> </a:t>
            </a:r>
            <a:r>
              <a:rPr lang="en-US" i="1" dirty="0" err="1"/>
              <a:t>iz</a:t>
            </a:r>
            <a:r>
              <a:rPr lang="en-US" i="1" dirty="0"/>
              <a:t> </a:t>
            </a:r>
            <a:r>
              <a:rPr lang="en-US" i="1" dirty="0" err="1"/>
              <a:t>člana</a:t>
            </a:r>
            <a:r>
              <a:rPr lang="en-US" i="1" dirty="0"/>
              <a:t> 19. ovog </a:t>
            </a:r>
            <a:r>
              <a:rPr lang="en-US" i="1" dirty="0" err="1"/>
              <a:t>zakona</a:t>
            </a:r>
            <a:r>
              <a:rPr lang="en-US" i="1" dirty="0"/>
              <a:t> </a:t>
            </a:r>
            <a:r>
              <a:rPr lang="en-US" i="1" dirty="0" err="1"/>
              <a:t>su</a:t>
            </a:r>
            <a:r>
              <a:rPr lang="en-US" i="1" dirty="0"/>
              <a:t> </a:t>
            </a:r>
            <a:r>
              <a:rPr lang="en-US" i="1" dirty="0" err="1"/>
              <a:t>nezakonite</a:t>
            </a:r>
            <a:r>
              <a:rPr lang="en-US" i="1" dirty="0"/>
              <a:t> i </a:t>
            </a:r>
            <a:r>
              <a:rPr lang="en-US" i="1" dirty="0" err="1"/>
              <a:t>ništave</a:t>
            </a:r>
            <a:r>
              <a:rPr lang="en-US" i="1" dirty="0"/>
              <a:t>.</a:t>
            </a:r>
            <a:r>
              <a:rPr lang="sr-Latn-BA" i="1" dirty="0"/>
              <a:t>“</a:t>
            </a:r>
            <a:endParaRPr lang="en-US" i="1" dirty="0"/>
          </a:p>
          <a:p>
            <a:pPr marL="0" indent="0">
              <a:buNone/>
            </a:pPr>
            <a:r>
              <a:rPr lang="en-US" dirty="0" err="1"/>
              <a:t>Član</a:t>
            </a:r>
            <a:r>
              <a:rPr lang="en-US" dirty="0"/>
              <a:t> 23 </a:t>
            </a:r>
            <a:r>
              <a:rPr lang="sr-Latn-BA" dirty="0"/>
              <a:t>Zakona o radu:</a:t>
            </a:r>
            <a:endParaRPr lang="en-US" dirty="0"/>
          </a:p>
          <a:p>
            <a:pPr marL="0" indent="0" algn="just">
              <a:buNone/>
            </a:pPr>
            <a:r>
              <a:rPr lang="en-US" i="1" dirty="0"/>
              <a:t>“</a:t>
            </a:r>
            <a:r>
              <a:rPr lang="en-US" i="1" dirty="0" err="1"/>
              <a:t>Sva</a:t>
            </a:r>
            <a:r>
              <a:rPr lang="en-US" i="1" dirty="0"/>
              <a:t> </a:t>
            </a:r>
            <a:r>
              <a:rPr lang="en-US" i="1" dirty="0" err="1"/>
              <a:t>lica</a:t>
            </a:r>
            <a:r>
              <a:rPr lang="en-US" i="1" dirty="0"/>
              <a:t> </a:t>
            </a:r>
            <a:r>
              <a:rPr lang="en-US" i="1" dirty="0" err="1"/>
              <a:t>su</a:t>
            </a:r>
            <a:r>
              <a:rPr lang="en-US" i="1" dirty="0"/>
              <a:t> </a:t>
            </a:r>
            <a:r>
              <a:rPr lang="en-US" i="1" dirty="0" err="1"/>
              <a:t>ravnopravna</a:t>
            </a:r>
            <a:r>
              <a:rPr lang="en-US" i="1" dirty="0"/>
              <a:t> u </a:t>
            </a:r>
            <a:r>
              <a:rPr lang="en-US" i="1" dirty="0" err="1"/>
              <a:t>postupku</a:t>
            </a:r>
            <a:r>
              <a:rPr lang="en-US" i="1" dirty="0"/>
              <a:t> </a:t>
            </a:r>
            <a:r>
              <a:rPr lang="en-US" i="1" dirty="0" err="1"/>
              <a:t>zapošljavanja</a:t>
            </a:r>
            <a:r>
              <a:rPr lang="en-US" i="1" dirty="0"/>
              <a:t> </a:t>
            </a:r>
            <a:r>
              <a:rPr lang="en-US" i="1" dirty="0" err="1"/>
              <a:t>po</a:t>
            </a:r>
            <a:r>
              <a:rPr lang="en-US" i="1" dirty="0"/>
              <a:t> </a:t>
            </a:r>
            <a:r>
              <a:rPr lang="en-US" i="1" dirty="0" err="1"/>
              <a:t>osnovu</a:t>
            </a:r>
            <a:r>
              <a:rPr lang="en-US" i="1" dirty="0"/>
              <a:t> </a:t>
            </a:r>
            <a:r>
              <a:rPr lang="en-US" i="1" dirty="0" err="1"/>
              <a:t>pola</a:t>
            </a:r>
            <a:r>
              <a:rPr lang="en-US" i="1" dirty="0"/>
              <a:t>. </a:t>
            </a:r>
            <a:r>
              <a:rPr lang="en-US" i="1" dirty="0" err="1"/>
              <a:t>Nije</a:t>
            </a:r>
            <a:r>
              <a:rPr lang="en-US" i="1" dirty="0"/>
              <a:t> </a:t>
            </a:r>
            <a:r>
              <a:rPr lang="en-US" i="1" dirty="0" err="1"/>
              <a:t>dozvoljena</a:t>
            </a:r>
            <a:r>
              <a:rPr lang="en-US" i="1" dirty="0"/>
              <a:t> </a:t>
            </a:r>
            <a:r>
              <a:rPr lang="en-US" i="1" dirty="0" err="1"/>
              <a:t>diskriminacija</a:t>
            </a:r>
            <a:r>
              <a:rPr lang="en-US" i="1" dirty="0"/>
              <a:t> </a:t>
            </a:r>
            <a:r>
              <a:rPr lang="en-US" i="1" dirty="0" err="1"/>
              <a:t>zasnovana</a:t>
            </a:r>
            <a:r>
              <a:rPr lang="en-US" i="1" dirty="0"/>
              <a:t> </a:t>
            </a:r>
            <a:r>
              <a:rPr lang="en-US" i="1" dirty="0" err="1"/>
              <a:t>po</a:t>
            </a:r>
            <a:r>
              <a:rPr lang="en-US" i="1" dirty="0"/>
              <a:t> </a:t>
            </a:r>
            <a:r>
              <a:rPr lang="en-US" i="1" dirty="0" err="1"/>
              <a:t>osnovu</a:t>
            </a:r>
            <a:r>
              <a:rPr lang="en-US" i="1" dirty="0"/>
              <a:t> </a:t>
            </a:r>
            <a:r>
              <a:rPr lang="en-US" i="1" dirty="0" err="1"/>
              <a:t>pola</a:t>
            </a:r>
            <a:r>
              <a:rPr lang="en-US" i="1" dirty="0"/>
              <a:t> u </a:t>
            </a:r>
            <a:r>
              <a:rPr lang="en-US" i="1" dirty="0" err="1"/>
              <a:t>postupku</a:t>
            </a:r>
            <a:r>
              <a:rPr lang="en-US" i="1" dirty="0"/>
              <a:t> </a:t>
            </a:r>
            <a:r>
              <a:rPr lang="en-US" i="1" dirty="0" err="1"/>
              <a:t>zapošljavanja</a:t>
            </a:r>
            <a:r>
              <a:rPr lang="en-US" i="1" dirty="0"/>
              <a:t>, </a:t>
            </a:r>
            <a:r>
              <a:rPr lang="en-US" i="1" dirty="0" err="1"/>
              <a:t>trajanja</a:t>
            </a:r>
            <a:r>
              <a:rPr lang="en-US" i="1" dirty="0"/>
              <a:t> </a:t>
            </a:r>
            <a:r>
              <a:rPr lang="en-US" i="1" dirty="0" err="1"/>
              <a:t>radnog</a:t>
            </a:r>
            <a:r>
              <a:rPr lang="en-US" i="1" dirty="0"/>
              <a:t> </a:t>
            </a:r>
            <a:r>
              <a:rPr lang="en-US" i="1" dirty="0" err="1"/>
              <a:t>odnosa</a:t>
            </a:r>
            <a:r>
              <a:rPr lang="en-US" i="1" dirty="0"/>
              <a:t> i </a:t>
            </a:r>
            <a:r>
              <a:rPr lang="en-US" i="1" dirty="0" err="1"/>
              <a:t>otkaza</a:t>
            </a:r>
            <a:r>
              <a:rPr lang="en-US" i="1" dirty="0"/>
              <a:t> ugovora o </a:t>
            </a:r>
            <a:r>
              <a:rPr lang="en-US" i="1" dirty="0" err="1"/>
              <a:t>radu</a:t>
            </a:r>
            <a:r>
              <a:rPr lang="en-US" i="1" dirty="0"/>
              <a:t>, </a:t>
            </a:r>
            <a:r>
              <a:rPr lang="en-US" i="1" dirty="0" err="1"/>
              <a:t>osim</a:t>
            </a:r>
            <a:r>
              <a:rPr lang="en-US" i="1" dirty="0"/>
              <a:t> u </a:t>
            </a:r>
            <a:r>
              <a:rPr lang="en-US" i="1" dirty="0" err="1"/>
              <a:t>slučajevima</a:t>
            </a:r>
            <a:r>
              <a:rPr lang="en-US" i="1" dirty="0"/>
              <a:t>: 1) </a:t>
            </a:r>
            <a:r>
              <a:rPr lang="en-US" i="1" dirty="0" err="1"/>
              <a:t>ako</a:t>
            </a:r>
            <a:r>
              <a:rPr lang="en-US" i="1" dirty="0"/>
              <a:t> je </a:t>
            </a:r>
            <a:r>
              <a:rPr lang="en-US" i="1" dirty="0" err="1"/>
              <a:t>normama</a:t>
            </a:r>
            <a:r>
              <a:rPr lang="en-US" i="1" dirty="0"/>
              <a:t>, </a:t>
            </a:r>
            <a:r>
              <a:rPr lang="en-US" i="1" dirty="0" err="1"/>
              <a:t>pravilima</a:t>
            </a:r>
            <a:r>
              <a:rPr lang="en-US" i="1" dirty="0"/>
              <a:t> </a:t>
            </a:r>
            <a:r>
              <a:rPr lang="en-US" i="1" dirty="0" err="1"/>
              <a:t>ili</a:t>
            </a:r>
            <a:r>
              <a:rPr lang="en-US" i="1" dirty="0"/>
              <a:t> </a:t>
            </a:r>
            <a:r>
              <a:rPr lang="en-US" i="1" dirty="0" err="1"/>
              <a:t>praksom</a:t>
            </a:r>
            <a:r>
              <a:rPr lang="en-US" i="1" dirty="0"/>
              <a:t> </a:t>
            </a:r>
            <a:r>
              <a:rPr lang="en-US" i="1" dirty="0" err="1"/>
              <a:t>moguće</a:t>
            </a:r>
            <a:r>
              <a:rPr lang="en-US" i="1" dirty="0"/>
              <a:t> </a:t>
            </a:r>
            <a:r>
              <a:rPr lang="en-US" i="1" dirty="0" err="1"/>
              <a:t>opravdati</a:t>
            </a:r>
            <a:r>
              <a:rPr lang="en-US" i="1" dirty="0"/>
              <a:t> </a:t>
            </a:r>
            <a:r>
              <a:rPr lang="en-US" i="1" dirty="0" err="1"/>
              <a:t>postizanje</a:t>
            </a:r>
            <a:r>
              <a:rPr lang="en-US" i="1" dirty="0"/>
              <a:t> </a:t>
            </a:r>
            <a:r>
              <a:rPr lang="en-US" i="1" dirty="0" err="1"/>
              <a:t>zakonitog</a:t>
            </a:r>
            <a:r>
              <a:rPr lang="en-US" i="1" dirty="0"/>
              <a:t> </a:t>
            </a:r>
            <a:r>
              <a:rPr lang="en-US" i="1" dirty="0" err="1"/>
              <a:t>cilja</a:t>
            </a:r>
            <a:r>
              <a:rPr lang="en-US" i="1" dirty="0"/>
              <a:t> </a:t>
            </a:r>
            <a:r>
              <a:rPr lang="en-US" i="1" dirty="0" err="1"/>
              <a:t>koji</a:t>
            </a:r>
            <a:r>
              <a:rPr lang="en-US" i="1" dirty="0"/>
              <a:t> je </a:t>
            </a:r>
            <a:r>
              <a:rPr lang="en-US" i="1" dirty="0" err="1"/>
              <a:t>proporcionalan</a:t>
            </a:r>
            <a:r>
              <a:rPr lang="en-US" i="1" dirty="0"/>
              <a:t> </a:t>
            </a:r>
            <a:r>
              <a:rPr lang="en-US" i="1" dirty="0" err="1"/>
              <a:t>preduzetim</a:t>
            </a:r>
            <a:r>
              <a:rPr lang="en-US" i="1" dirty="0"/>
              <a:t> </a:t>
            </a:r>
            <a:r>
              <a:rPr lang="en-US" i="1" dirty="0" err="1"/>
              <a:t>nužnim</a:t>
            </a:r>
            <a:r>
              <a:rPr lang="en-US" i="1" dirty="0"/>
              <a:t> i </a:t>
            </a:r>
            <a:r>
              <a:rPr lang="en-US" i="1" dirty="0" err="1"/>
              <a:t>opravdanim</a:t>
            </a:r>
            <a:r>
              <a:rPr lang="en-US" i="1" dirty="0"/>
              <a:t> </a:t>
            </a:r>
            <a:r>
              <a:rPr lang="en-US" i="1" dirty="0" err="1"/>
              <a:t>mjerama</a:t>
            </a:r>
            <a:r>
              <a:rPr lang="en-US" i="1" dirty="0"/>
              <a:t> i 2) </a:t>
            </a:r>
            <a:r>
              <a:rPr lang="en-US" i="1" dirty="0" err="1"/>
              <a:t>uspostavljanja</a:t>
            </a:r>
            <a:r>
              <a:rPr lang="en-US" i="1" dirty="0"/>
              <a:t> </a:t>
            </a:r>
            <a:r>
              <a:rPr lang="en-US" i="1" dirty="0" err="1"/>
              <a:t>specijalnih</a:t>
            </a:r>
            <a:r>
              <a:rPr lang="en-US" i="1" dirty="0"/>
              <a:t> </a:t>
            </a:r>
            <a:r>
              <a:rPr lang="en-US" i="1" dirty="0" err="1"/>
              <a:t>mjera</a:t>
            </a:r>
            <a:r>
              <a:rPr lang="en-US" i="1" dirty="0"/>
              <a:t> </a:t>
            </a:r>
            <a:r>
              <a:rPr lang="en-US" i="1" dirty="0" err="1"/>
              <a:t>radi</a:t>
            </a:r>
            <a:r>
              <a:rPr lang="en-US" i="1" dirty="0"/>
              <a:t> </a:t>
            </a:r>
            <a:r>
              <a:rPr lang="en-US" i="1" dirty="0" err="1"/>
              <a:t>postizanja</a:t>
            </a:r>
            <a:r>
              <a:rPr lang="en-US" i="1" dirty="0"/>
              <a:t> </a:t>
            </a:r>
            <a:r>
              <a:rPr lang="en-US" i="1" dirty="0" err="1"/>
              <a:t>jednakosti</a:t>
            </a:r>
            <a:r>
              <a:rPr lang="en-US" i="1" dirty="0"/>
              <a:t> i </a:t>
            </a:r>
            <a:r>
              <a:rPr lang="en-US" i="1" dirty="0" err="1"/>
              <a:t>ravnopravnosti</a:t>
            </a:r>
            <a:r>
              <a:rPr lang="en-US" i="1" dirty="0"/>
              <a:t> </a:t>
            </a:r>
            <a:r>
              <a:rPr lang="en-US" i="1" dirty="0" err="1"/>
              <a:t>polova</a:t>
            </a:r>
            <a:r>
              <a:rPr lang="en-US" i="1" dirty="0"/>
              <a:t> i </a:t>
            </a:r>
            <a:r>
              <a:rPr lang="en-US" i="1" dirty="0" err="1"/>
              <a:t>eliminacije</a:t>
            </a:r>
            <a:r>
              <a:rPr lang="en-US" i="1" dirty="0"/>
              <a:t> </a:t>
            </a:r>
            <a:r>
              <a:rPr lang="en-US" i="1" dirty="0" err="1"/>
              <a:t>postojeće</a:t>
            </a:r>
            <a:r>
              <a:rPr lang="en-US" i="1" dirty="0"/>
              <a:t> </a:t>
            </a:r>
            <a:r>
              <a:rPr lang="en-US" i="1" dirty="0" err="1"/>
              <a:t>neravnopravnosti</a:t>
            </a:r>
            <a:r>
              <a:rPr lang="en-US" i="1" dirty="0"/>
              <a:t>, </a:t>
            </a:r>
            <a:r>
              <a:rPr lang="en-US" i="1" dirty="0" err="1"/>
              <a:t>odnosno</a:t>
            </a:r>
            <a:r>
              <a:rPr lang="en-US" i="1" dirty="0"/>
              <a:t> </a:t>
            </a:r>
            <a:r>
              <a:rPr lang="en-US" i="1" dirty="0" err="1"/>
              <a:t>zaštite</a:t>
            </a:r>
            <a:r>
              <a:rPr lang="en-US" i="1" dirty="0"/>
              <a:t> </a:t>
            </a:r>
            <a:r>
              <a:rPr lang="en-US" i="1" dirty="0" err="1"/>
              <a:t>polova</a:t>
            </a:r>
            <a:r>
              <a:rPr lang="en-US" i="1" dirty="0"/>
              <a:t> </a:t>
            </a:r>
            <a:r>
              <a:rPr lang="en-US" i="1" dirty="0" err="1"/>
              <a:t>po</a:t>
            </a:r>
            <a:r>
              <a:rPr lang="en-US" i="1" dirty="0"/>
              <a:t> </a:t>
            </a:r>
            <a:r>
              <a:rPr lang="en-US" i="1" dirty="0" err="1"/>
              <a:t>osnovu</a:t>
            </a:r>
            <a:r>
              <a:rPr lang="en-US" i="1" dirty="0"/>
              <a:t> </a:t>
            </a:r>
            <a:r>
              <a:rPr lang="en-US" i="1" dirty="0" err="1"/>
              <a:t>biološkog</a:t>
            </a:r>
            <a:r>
              <a:rPr lang="en-US" i="1" dirty="0"/>
              <a:t> </a:t>
            </a:r>
            <a:r>
              <a:rPr lang="en-US" i="1" dirty="0" err="1"/>
              <a:t>određenja</a:t>
            </a:r>
            <a:r>
              <a:rPr lang="en-US" i="1" dirty="0"/>
              <a:t>.”</a:t>
            </a:r>
          </a:p>
          <a:p>
            <a:endParaRPr lang="en-US" dirty="0"/>
          </a:p>
          <a:p>
            <a:endParaRPr lang="en-US" dirty="0"/>
          </a:p>
        </p:txBody>
      </p:sp>
    </p:spTree>
    <p:extLst>
      <p:ext uri="{BB962C8B-B14F-4D97-AF65-F5344CB8AC3E}">
        <p14:creationId xmlns:p14="http://schemas.microsoft.com/office/powerpoint/2010/main" val="385413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Zabrana diskriminacije</a:t>
            </a: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fontScale="77500" lnSpcReduction="20000"/>
          </a:bodyPr>
          <a:lstStyle/>
          <a:p>
            <a:pPr algn="just"/>
            <a:endParaRPr lang="en-US" dirty="0"/>
          </a:p>
          <a:p>
            <a:pPr algn="just"/>
            <a:r>
              <a:rPr lang="en-US" b="1" dirty="0" err="1"/>
              <a:t>Utvrđuje</a:t>
            </a:r>
            <a:r>
              <a:rPr lang="en-US" b="1" dirty="0"/>
              <a:t> </a:t>
            </a:r>
            <a:r>
              <a:rPr lang="en-US" b="1" dirty="0" err="1"/>
              <a:t>pravo</a:t>
            </a:r>
            <a:r>
              <a:rPr lang="en-US" b="1" dirty="0"/>
              <a:t> </a:t>
            </a:r>
            <a:r>
              <a:rPr lang="en-US" b="1" dirty="0" err="1"/>
              <a:t>na</a:t>
            </a:r>
            <a:r>
              <a:rPr lang="en-US" b="1" dirty="0"/>
              <a:t> </a:t>
            </a:r>
            <a:r>
              <a:rPr lang="en-US" b="1" dirty="0" err="1"/>
              <a:t>sudsku</a:t>
            </a:r>
            <a:r>
              <a:rPr lang="en-US" b="1" dirty="0"/>
              <a:t> </a:t>
            </a:r>
            <a:r>
              <a:rPr lang="en-US" b="1" dirty="0" err="1"/>
              <a:t>zaštitu</a:t>
            </a:r>
            <a:r>
              <a:rPr lang="en-US" b="1" dirty="0"/>
              <a:t> </a:t>
            </a:r>
            <a:r>
              <a:rPr lang="en-US" b="1" dirty="0" err="1"/>
              <a:t>radi</a:t>
            </a:r>
            <a:r>
              <a:rPr lang="en-US" b="1" dirty="0"/>
              <a:t> </a:t>
            </a:r>
            <a:r>
              <a:rPr lang="en-US" b="1" dirty="0" err="1"/>
              <a:t>naknade</a:t>
            </a:r>
            <a:r>
              <a:rPr lang="en-US" b="1" dirty="0"/>
              <a:t> </a:t>
            </a:r>
            <a:r>
              <a:rPr lang="en-US" b="1" dirty="0" err="1"/>
              <a:t>štete</a:t>
            </a:r>
            <a:r>
              <a:rPr lang="en-US" b="1" dirty="0"/>
              <a:t> i </a:t>
            </a:r>
            <a:r>
              <a:rPr lang="en-US" b="1" dirty="0" err="1"/>
              <a:t>pravila</a:t>
            </a:r>
            <a:r>
              <a:rPr lang="en-US" b="1" dirty="0"/>
              <a:t> </a:t>
            </a:r>
            <a:r>
              <a:rPr lang="en-US" b="1" dirty="0" err="1"/>
              <a:t>tereta</a:t>
            </a:r>
            <a:r>
              <a:rPr lang="en-US" b="1" dirty="0"/>
              <a:t> </a:t>
            </a:r>
            <a:r>
              <a:rPr lang="en-US" b="1" dirty="0" err="1"/>
              <a:t>dokazivanja</a:t>
            </a:r>
            <a:endParaRPr lang="en-US" b="1" dirty="0"/>
          </a:p>
          <a:p>
            <a:pPr algn="just"/>
            <a:endParaRPr lang="en-US" b="1" dirty="0"/>
          </a:p>
          <a:p>
            <a:pPr algn="just"/>
            <a:r>
              <a:rPr lang="en-US" dirty="0" err="1"/>
              <a:t>Član</a:t>
            </a:r>
            <a:r>
              <a:rPr lang="en-US" dirty="0"/>
              <a:t> 25. </a:t>
            </a:r>
            <a:r>
              <a:rPr lang="sr-Latn-BA" dirty="0"/>
              <a:t>Zakona o radu: </a:t>
            </a:r>
            <a:r>
              <a:rPr lang="en-US" i="1" dirty="0"/>
              <a:t>“U </a:t>
            </a:r>
            <a:r>
              <a:rPr lang="en-US" i="1" dirty="0" err="1"/>
              <a:t>slučajevima</a:t>
            </a:r>
            <a:r>
              <a:rPr lang="en-US" i="1" dirty="0"/>
              <a:t> </a:t>
            </a:r>
            <a:r>
              <a:rPr lang="en-US" i="1" dirty="0" err="1"/>
              <a:t>diskriminacije</a:t>
            </a:r>
            <a:r>
              <a:rPr lang="en-US" i="1" dirty="0"/>
              <a:t> u </a:t>
            </a:r>
            <a:r>
              <a:rPr lang="en-US" i="1" dirty="0" err="1"/>
              <a:t>smislu</a:t>
            </a:r>
            <a:r>
              <a:rPr lang="en-US" i="1" dirty="0"/>
              <a:t> </a:t>
            </a:r>
            <a:r>
              <a:rPr lang="en-US" i="1" dirty="0" err="1"/>
              <a:t>odredaba</a:t>
            </a:r>
            <a:r>
              <a:rPr lang="en-US" i="1" dirty="0"/>
              <a:t> </a:t>
            </a:r>
            <a:r>
              <a:rPr lang="en-US" i="1" dirty="0" err="1"/>
              <a:t>čl</a:t>
            </a:r>
            <a:r>
              <a:rPr lang="en-US" i="1" dirty="0"/>
              <a:t>. 19, 22, 23. i 24. ovog </a:t>
            </a:r>
            <a:r>
              <a:rPr lang="en-US" i="1" dirty="0" err="1"/>
              <a:t>zakona</a:t>
            </a:r>
            <a:r>
              <a:rPr lang="en-US" i="1" dirty="0"/>
              <a:t> lice </a:t>
            </a:r>
            <a:r>
              <a:rPr lang="en-US" i="1" dirty="0" err="1"/>
              <a:t>koje</a:t>
            </a:r>
            <a:r>
              <a:rPr lang="en-US" i="1" dirty="0"/>
              <a:t> </a:t>
            </a:r>
            <a:r>
              <a:rPr lang="en-US" i="1" dirty="0" err="1"/>
              <a:t>traži</a:t>
            </a:r>
            <a:r>
              <a:rPr lang="en-US" i="1" dirty="0"/>
              <a:t> </a:t>
            </a:r>
            <a:r>
              <a:rPr lang="en-US" i="1" dirty="0" err="1"/>
              <a:t>zaposlenje</a:t>
            </a:r>
            <a:r>
              <a:rPr lang="en-US" i="1" dirty="0"/>
              <a:t>, </a:t>
            </a:r>
            <a:r>
              <a:rPr lang="en-US" i="1" dirty="0" err="1"/>
              <a:t>kao</a:t>
            </a:r>
            <a:r>
              <a:rPr lang="en-US" i="1" dirty="0"/>
              <a:t> i </a:t>
            </a:r>
            <a:r>
              <a:rPr lang="en-US" i="1" dirty="0" err="1"/>
              <a:t>radnik</a:t>
            </a:r>
            <a:r>
              <a:rPr lang="en-US" i="1" dirty="0"/>
              <a:t>, </a:t>
            </a:r>
            <a:r>
              <a:rPr lang="en-US" i="1" dirty="0" err="1"/>
              <a:t>može</a:t>
            </a:r>
            <a:r>
              <a:rPr lang="en-US" i="1" dirty="0"/>
              <a:t> da </a:t>
            </a:r>
            <a:r>
              <a:rPr lang="en-US" i="1" dirty="0" err="1"/>
              <a:t>pokrene</a:t>
            </a:r>
            <a:r>
              <a:rPr lang="en-US" i="1" dirty="0"/>
              <a:t> </a:t>
            </a:r>
            <a:r>
              <a:rPr lang="en-US" i="1" dirty="0" err="1"/>
              <a:t>pred</a:t>
            </a:r>
            <a:r>
              <a:rPr lang="en-US" i="1" dirty="0"/>
              <a:t> </a:t>
            </a:r>
            <a:r>
              <a:rPr lang="en-US" i="1" dirty="0" err="1"/>
              <a:t>nadležnim</a:t>
            </a:r>
            <a:r>
              <a:rPr lang="en-US" i="1" dirty="0"/>
              <a:t> </a:t>
            </a:r>
            <a:r>
              <a:rPr lang="en-US" i="1" dirty="0" err="1"/>
              <a:t>sudom</a:t>
            </a:r>
            <a:r>
              <a:rPr lang="en-US" i="1" dirty="0"/>
              <a:t> </a:t>
            </a:r>
            <a:r>
              <a:rPr lang="en-US" i="1" dirty="0" err="1"/>
              <a:t>postupak</a:t>
            </a:r>
            <a:r>
              <a:rPr lang="en-US" i="1" dirty="0"/>
              <a:t> za </a:t>
            </a:r>
            <a:r>
              <a:rPr lang="en-US" i="1" dirty="0" err="1"/>
              <a:t>ostvarivanje</a:t>
            </a:r>
            <a:r>
              <a:rPr lang="en-US" i="1" dirty="0"/>
              <a:t> prava i </a:t>
            </a:r>
            <a:r>
              <a:rPr lang="en-US" i="1" dirty="0" err="1"/>
              <a:t>naknadu</a:t>
            </a:r>
            <a:r>
              <a:rPr lang="en-US" i="1" dirty="0"/>
              <a:t> </a:t>
            </a:r>
            <a:r>
              <a:rPr lang="en-US" i="1" dirty="0" err="1"/>
              <a:t>štete</a:t>
            </a:r>
            <a:r>
              <a:rPr lang="en-US" i="1" dirty="0"/>
              <a:t> od </a:t>
            </a:r>
            <a:r>
              <a:rPr lang="en-US" i="1" dirty="0" err="1"/>
              <a:t>poslodavca</a:t>
            </a:r>
            <a:r>
              <a:rPr lang="en-US" i="1" dirty="0"/>
              <a:t> u </a:t>
            </a:r>
            <a:r>
              <a:rPr lang="en-US" i="1" dirty="0" err="1"/>
              <a:t>skladu</a:t>
            </a:r>
            <a:r>
              <a:rPr lang="en-US" i="1" dirty="0"/>
              <a:t> sa </a:t>
            </a:r>
            <a:r>
              <a:rPr lang="en-US" i="1" dirty="0" err="1"/>
              <a:t>zakonom</a:t>
            </a:r>
            <a:r>
              <a:rPr lang="en-US" i="1" dirty="0"/>
              <a:t>.  U </a:t>
            </a:r>
            <a:r>
              <a:rPr lang="en-US" i="1" dirty="0" err="1"/>
              <a:t>slučaju</a:t>
            </a:r>
            <a:r>
              <a:rPr lang="en-US" i="1" dirty="0"/>
              <a:t> </a:t>
            </a:r>
            <a:r>
              <a:rPr lang="en-US" i="1" dirty="0" err="1"/>
              <a:t>spora</a:t>
            </a:r>
            <a:r>
              <a:rPr lang="en-US" i="1" dirty="0"/>
              <a:t>, </a:t>
            </a:r>
            <a:r>
              <a:rPr lang="en-US" i="1" dirty="0" err="1"/>
              <a:t>na</a:t>
            </a:r>
            <a:r>
              <a:rPr lang="en-US" i="1" dirty="0"/>
              <a:t> </a:t>
            </a:r>
            <a:r>
              <a:rPr lang="en-US" i="1" dirty="0" err="1"/>
              <a:t>poslodavcu</a:t>
            </a:r>
            <a:r>
              <a:rPr lang="en-US" i="1" dirty="0"/>
              <a:t> je </a:t>
            </a:r>
            <a:r>
              <a:rPr lang="en-US" i="1" dirty="0" err="1"/>
              <a:t>teret</a:t>
            </a:r>
            <a:r>
              <a:rPr lang="en-US" i="1" dirty="0"/>
              <a:t> </a:t>
            </a:r>
            <a:r>
              <a:rPr lang="en-US" i="1" dirty="0" err="1"/>
              <a:t>dokazivanja</a:t>
            </a:r>
            <a:r>
              <a:rPr lang="en-US" i="1" dirty="0"/>
              <a:t> da </a:t>
            </a:r>
            <a:r>
              <a:rPr lang="en-US" i="1" dirty="0" err="1"/>
              <a:t>nije</a:t>
            </a:r>
            <a:r>
              <a:rPr lang="en-US" i="1" dirty="0"/>
              <a:t> </a:t>
            </a:r>
            <a:r>
              <a:rPr lang="en-US" i="1" dirty="0" err="1"/>
              <a:t>bilo</a:t>
            </a:r>
            <a:r>
              <a:rPr lang="en-US" i="1" dirty="0"/>
              <a:t> </a:t>
            </a:r>
            <a:r>
              <a:rPr lang="en-US" i="1" dirty="0" err="1"/>
              <a:t>diskriminacije</a:t>
            </a:r>
            <a:r>
              <a:rPr lang="en-US" i="1" dirty="0"/>
              <a:t>, </a:t>
            </a:r>
            <a:r>
              <a:rPr lang="en-US" i="1" dirty="0" err="1"/>
              <a:t>odnosno</a:t>
            </a:r>
            <a:r>
              <a:rPr lang="en-US" i="1" dirty="0"/>
              <a:t> da je </a:t>
            </a:r>
            <a:r>
              <a:rPr lang="en-US" i="1" dirty="0" err="1"/>
              <a:t>postupljeno</a:t>
            </a:r>
            <a:r>
              <a:rPr lang="en-US" i="1" dirty="0"/>
              <a:t> u </a:t>
            </a:r>
            <a:r>
              <a:rPr lang="en-US" i="1" dirty="0" err="1"/>
              <a:t>skladu</a:t>
            </a:r>
            <a:r>
              <a:rPr lang="en-US" i="1" dirty="0"/>
              <a:t> sa </a:t>
            </a:r>
            <a:r>
              <a:rPr lang="en-US" i="1" dirty="0" err="1"/>
              <a:t>zakonom</a:t>
            </a:r>
            <a:r>
              <a:rPr lang="en-US" i="1" dirty="0"/>
              <a:t>, </a:t>
            </a:r>
            <a:r>
              <a:rPr lang="en-US" i="1" dirty="0" err="1"/>
              <a:t>ukoliko</a:t>
            </a:r>
            <a:r>
              <a:rPr lang="en-US" i="1" dirty="0"/>
              <a:t> lice </a:t>
            </a:r>
            <a:r>
              <a:rPr lang="en-US" i="1" dirty="0" err="1"/>
              <a:t>koje</a:t>
            </a:r>
            <a:r>
              <a:rPr lang="en-US" i="1" dirty="0"/>
              <a:t> </a:t>
            </a:r>
            <a:r>
              <a:rPr lang="en-US" i="1" dirty="0" err="1"/>
              <a:t>traži</a:t>
            </a:r>
            <a:r>
              <a:rPr lang="en-US" i="1" dirty="0"/>
              <a:t> </a:t>
            </a:r>
            <a:r>
              <a:rPr lang="en-US" i="1" dirty="0" err="1"/>
              <a:t>zaposlenje</a:t>
            </a:r>
            <a:r>
              <a:rPr lang="en-US" i="1" dirty="0"/>
              <a:t>, </a:t>
            </a:r>
            <a:r>
              <a:rPr lang="en-US" i="1" dirty="0" err="1"/>
              <a:t>odnosno</a:t>
            </a:r>
            <a:r>
              <a:rPr lang="en-US" i="1" dirty="0"/>
              <a:t> lice </a:t>
            </a:r>
            <a:r>
              <a:rPr lang="en-US" i="1" dirty="0" err="1"/>
              <a:t>koje</a:t>
            </a:r>
            <a:r>
              <a:rPr lang="en-US" i="1" dirty="0"/>
              <a:t> je </a:t>
            </a:r>
            <a:r>
              <a:rPr lang="en-US" i="1" dirty="0" err="1"/>
              <a:t>zaposleno</a:t>
            </a:r>
            <a:r>
              <a:rPr lang="en-US" i="1" dirty="0"/>
              <a:t> </a:t>
            </a:r>
            <a:r>
              <a:rPr lang="en-US" i="1" dirty="0" err="1"/>
              <a:t>iznese</a:t>
            </a:r>
            <a:r>
              <a:rPr lang="en-US" i="1" dirty="0"/>
              <a:t> </a:t>
            </a:r>
            <a:r>
              <a:rPr lang="en-US" i="1" dirty="0" err="1"/>
              <a:t>činjenice</a:t>
            </a:r>
            <a:r>
              <a:rPr lang="en-US" i="1" dirty="0"/>
              <a:t> </a:t>
            </a:r>
            <a:r>
              <a:rPr lang="en-US" i="1" dirty="0" err="1"/>
              <a:t>koje</a:t>
            </a:r>
            <a:r>
              <a:rPr lang="en-US" i="1" dirty="0"/>
              <a:t> </a:t>
            </a:r>
            <a:r>
              <a:rPr lang="en-US" i="1" dirty="0" err="1"/>
              <a:t>opravdavaju</a:t>
            </a:r>
            <a:r>
              <a:rPr lang="en-US" i="1" dirty="0"/>
              <a:t> </a:t>
            </a:r>
            <a:r>
              <a:rPr lang="en-US" i="1" dirty="0" err="1"/>
              <a:t>sumnju</a:t>
            </a:r>
            <a:r>
              <a:rPr lang="en-US" i="1" dirty="0"/>
              <a:t> da je </a:t>
            </a:r>
            <a:r>
              <a:rPr lang="en-US" i="1" dirty="0" err="1"/>
              <a:t>poslodavac</a:t>
            </a:r>
            <a:r>
              <a:rPr lang="en-US" i="1" dirty="0"/>
              <a:t> </a:t>
            </a:r>
            <a:r>
              <a:rPr lang="en-US" i="1" dirty="0" err="1"/>
              <a:t>postupio</a:t>
            </a:r>
            <a:r>
              <a:rPr lang="en-US" i="1" dirty="0"/>
              <a:t> </a:t>
            </a:r>
            <a:r>
              <a:rPr lang="en-US" i="1" dirty="0" err="1"/>
              <a:t>protivno</a:t>
            </a:r>
            <a:r>
              <a:rPr lang="en-US" i="1" dirty="0"/>
              <a:t> </a:t>
            </a:r>
            <a:r>
              <a:rPr lang="en-US" i="1" dirty="0" err="1"/>
              <a:t>odredbama</a:t>
            </a:r>
            <a:r>
              <a:rPr lang="en-US" i="1" dirty="0"/>
              <a:t> </a:t>
            </a:r>
            <a:r>
              <a:rPr lang="en-US" i="1" dirty="0" err="1"/>
              <a:t>člana</a:t>
            </a:r>
            <a:r>
              <a:rPr lang="en-US" i="1" dirty="0"/>
              <a:t> 24. </a:t>
            </a:r>
            <a:r>
              <a:rPr lang="en-US" i="1" dirty="0" err="1"/>
              <a:t>stav</a:t>
            </a:r>
            <a:r>
              <a:rPr lang="en-US" i="1" dirty="0"/>
              <a:t> 1. ovog </a:t>
            </a:r>
            <a:r>
              <a:rPr lang="en-US" i="1" dirty="0" err="1"/>
              <a:t>zakona</a:t>
            </a:r>
            <a:r>
              <a:rPr lang="en-US" i="1" dirty="0"/>
              <a:t>.</a:t>
            </a:r>
            <a:r>
              <a:rPr lang="sr-Latn-BA" i="1" dirty="0"/>
              <a:t>“</a:t>
            </a:r>
            <a:endParaRPr lang="en-US" i="1" dirty="0"/>
          </a:p>
          <a:p>
            <a:pPr algn="just"/>
            <a:endParaRPr lang="en-US" dirty="0"/>
          </a:p>
          <a:p>
            <a:pPr algn="just"/>
            <a:r>
              <a:rPr lang="en-US" dirty="0"/>
              <a:t>Od </a:t>
            </a:r>
            <a:r>
              <a:rPr lang="en-US" dirty="0" err="1"/>
              <a:t>diskriminacije</a:t>
            </a:r>
            <a:r>
              <a:rPr lang="en-US" dirty="0"/>
              <a:t> </a:t>
            </a:r>
            <a:r>
              <a:rPr lang="en-US" dirty="0" err="1"/>
              <a:t>na</a:t>
            </a:r>
            <a:r>
              <a:rPr lang="en-US" dirty="0"/>
              <a:t> </a:t>
            </a:r>
            <a:r>
              <a:rPr lang="en-US" dirty="0" err="1"/>
              <a:t>radu</a:t>
            </a:r>
            <a:r>
              <a:rPr lang="en-US" dirty="0"/>
              <a:t> </a:t>
            </a:r>
            <a:r>
              <a:rPr lang="en-US" dirty="0" err="1"/>
              <a:t>posebno</a:t>
            </a:r>
            <a:r>
              <a:rPr lang="en-US" dirty="0"/>
              <a:t> se </a:t>
            </a:r>
            <a:r>
              <a:rPr lang="en-US" dirty="0" err="1"/>
              <a:t>ističu</a:t>
            </a:r>
            <a:r>
              <a:rPr lang="en-US" dirty="0"/>
              <a:t> </a:t>
            </a:r>
            <a:r>
              <a:rPr lang="en-US" b="1" dirty="0" err="1"/>
              <a:t>uznemiravanje</a:t>
            </a:r>
            <a:r>
              <a:rPr lang="en-US" b="1" dirty="0"/>
              <a:t>, </a:t>
            </a:r>
            <a:r>
              <a:rPr lang="en-US" b="1" dirty="0" err="1"/>
              <a:t>polno</a:t>
            </a:r>
            <a:r>
              <a:rPr lang="en-US" b="1" dirty="0"/>
              <a:t> </a:t>
            </a:r>
            <a:r>
              <a:rPr lang="en-US" b="1" dirty="0" err="1"/>
              <a:t>uznemiravanje</a:t>
            </a:r>
            <a:r>
              <a:rPr lang="en-US" b="1" dirty="0"/>
              <a:t> i </a:t>
            </a:r>
            <a:r>
              <a:rPr lang="en-US" b="1" dirty="0" err="1"/>
              <a:t>mobing</a:t>
            </a:r>
            <a:r>
              <a:rPr lang="en-US" b="1" dirty="0"/>
              <a:t>.</a:t>
            </a:r>
          </a:p>
          <a:p>
            <a:pPr algn="just"/>
            <a:endParaRPr lang="en-US" b="1" dirty="0"/>
          </a:p>
          <a:p>
            <a:endParaRPr lang="en-US" dirty="0"/>
          </a:p>
          <a:p>
            <a:endParaRPr lang="en-US" dirty="0"/>
          </a:p>
        </p:txBody>
      </p:sp>
    </p:spTree>
    <p:extLst>
      <p:ext uri="{BB962C8B-B14F-4D97-AF65-F5344CB8AC3E}">
        <p14:creationId xmlns:p14="http://schemas.microsoft.com/office/powerpoint/2010/main" val="2303462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Mobing</a:t>
            </a:r>
            <a:endParaRPr lang="en-US" sz="3200" b="1" dirty="0">
              <a:solidFill>
                <a:srgbClr val="FF0000"/>
              </a:solidFill>
            </a:endParaRPr>
          </a:p>
        </p:txBody>
      </p:sp>
      <p:sp>
        <p:nvSpPr>
          <p:cNvPr id="3" name="Content Placeholder 2"/>
          <p:cNvSpPr>
            <a:spLocks noGrp="1"/>
          </p:cNvSpPr>
          <p:nvPr>
            <p:ph idx="1"/>
          </p:nvPr>
        </p:nvSpPr>
        <p:spPr>
          <a:xfrm>
            <a:off x="262889" y="2003366"/>
            <a:ext cx="8689918" cy="4688379"/>
          </a:xfrm>
        </p:spPr>
        <p:txBody>
          <a:bodyPr>
            <a:normAutofit lnSpcReduction="10000"/>
          </a:bodyPr>
          <a:lstStyle/>
          <a:p>
            <a:pPr algn="just"/>
            <a:endParaRPr lang="en-US" dirty="0"/>
          </a:p>
          <a:p>
            <a:pPr algn="just"/>
            <a:r>
              <a:rPr lang="en-US" dirty="0" err="1"/>
              <a:t>Član</a:t>
            </a:r>
            <a:r>
              <a:rPr lang="en-US" dirty="0"/>
              <a:t> 24. </a:t>
            </a:r>
            <a:r>
              <a:rPr lang="en-US" dirty="0" err="1"/>
              <a:t>stav</a:t>
            </a:r>
            <a:r>
              <a:rPr lang="en-US" dirty="0"/>
              <a:t> 5. </a:t>
            </a:r>
            <a:r>
              <a:rPr lang="en-US" dirty="0" err="1"/>
              <a:t>Zakona</a:t>
            </a:r>
            <a:r>
              <a:rPr lang="en-US" dirty="0"/>
              <a:t> o </a:t>
            </a:r>
            <a:r>
              <a:rPr lang="en-US" dirty="0" err="1"/>
              <a:t>radu</a:t>
            </a:r>
            <a:r>
              <a:rPr lang="en-US" dirty="0"/>
              <a:t> </a:t>
            </a:r>
            <a:r>
              <a:rPr lang="en-US" dirty="0" err="1"/>
              <a:t>Republike</a:t>
            </a:r>
            <a:r>
              <a:rPr lang="en-US" dirty="0"/>
              <a:t> </a:t>
            </a:r>
            <a:r>
              <a:rPr lang="en-US" dirty="0" err="1"/>
              <a:t>Srpske</a:t>
            </a:r>
            <a:endParaRPr lang="en-US" dirty="0"/>
          </a:p>
          <a:p>
            <a:pPr marL="0" indent="0" algn="just">
              <a:buNone/>
            </a:pPr>
            <a:r>
              <a:rPr lang="en-US" i="1" dirty="0"/>
              <a:t>“</a:t>
            </a:r>
            <a:r>
              <a:rPr lang="en-US" i="1" dirty="0" err="1"/>
              <a:t>Mobing</a:t>
            </a:r>
            <a:r>
              <a:rPr lang="en-US" i="1" dirty="0"/>
              <a:t> je </a:t>
            </a:r>
            <a:r>
              <a:rPr lang="en-US" i="1" dirty="0" err="1"/>
              <a:t>specifičan</a:t>
            </a:r>
            <a:r>
              <a:rPr lang="en-US" i="1" dirty="0"/>
              <a:t> </a:t>
            </a:r>
            <a:r>
              <a:rPr lang="en-US" i="1" dirty="0" err="1"/>
              <a:t>oblik</a:t>
            </a:r>
            <a:r>
              <a:rPr lang="en-US" i="1" dirty="0"/>
              <a:t> </a:t>
            </a:r>
            <a:r>
              <a:rPr lang="en-US" i="1" dirty="0" err="1"/>
              <a:t>ponašanja</a:t>
            </a:r>
            <a:r>
              <a:rPr lang="en-US" i="1" dirty="0"/>
              <a:t> </a:t>
            </a:r>
            <a:r>
              <a:rPr lang="en-US" i="1" dirty="0" err="1"/>
              <a:t>na</a:t>
            </a:r>
            <a:r>
              <a:rPr lang="en-US" i="1" dirty="0"/>
              <a:t> </a:t>
            </a:r>
            <a:r>
              <a:rPr lang="en-US" i="1" dirty="0" err="1"/>
              <a:t>radnom</a:t>
            </a:r>
            <a:r>
              <a:rPr lang="en-US" i="1" dirty="0"/>
              <a:t> </a:t>
            </a:r>
            <a:r>
              <a:rPr lang="en-US" i="1" dirty="0" err="1"/>
              <a:t>mjestu</a:t>
            </a:r>
            <a:r>
              <a:rPr lang="en-US" i="1" dirty="0"/>
              <a:t>, </a:t>
            </a:r>
            <a:r>
              <a:rPr lang="en-US" i="1" dirty="0" err="1"/>
              <a:t>kojim</a:t>
            </a:r>
            <a:r>
              <a:rPr lang="en-US" i="1" dirty="0"/>
              <a:t> </a:t>
            </a:r>
            <a:r>
              <a:rPr lang="en-US" i="1" dirty="0" err="1"/>
              <a:t>jedno</a:t>
            </a:r>
            <a:r>
              <a:rPr lang="en-US" i="1" dirty="0"/>
              <a:t> </a:t>
            </a:r>
            <a:r>
              <a:rPr lang="en-US" i="1" dirty="0" err="1"/>
              <a:t>ili</a:t>
            </a:r>
            <a:r>
              <a:rPr lang="en-US" i="1" dirty="0"/>
              <a:t> </a:t>
            </a:r>
            <a:r>
              <a:rPr lang="en-US" i="1" dirty="0" err="1"/>
              <a:t>više</a:t>
            </a:r>
            <a:r>
              <a:rPr lang="en-US" i="1" dirty="0"/>
              <a:t> </a:t>
            </a:r>
            <a:r>
              <a:rPr lang="en-US" i="1" dirty="0" err="1"/>
              <a:t>lica</a:t>
            </a:r>
            <a:r>
              <a:rPr lang="en-US" i="1" dirty="0"/>
              <a:t> </a:t>
            </a:r>
            <a:r>
              <a:rPr lang="en-US" i="1" dirty="0" err="1"/>
              <a:t>sistematski</a:t>
            </a:r>
            <a:r>
              <a:rPr lang="en-US" i="1" dirty="0"/>
              <a:t>, u </a:t>
            </a:r>
            <a:r>
              <a:rPr lang="en-US" i="1" dirty="0" err="1"/>
              <a:t>dužem</a:t>
            </a:r>
            <a:r>
              <a:rPr lang="en-US" i="1" dirty="0"/>
              <a:t> </a:t>
            </a:r>
            <a:r>
              <a:rPr lang="en-US" i="1" dirty="0" err="1"/>
              <a:t>periodu</a:t>
            </a:r>
            <a:r>
              <a:rPr lang="en-US" i="1" dirty="0"/>
              <a:t>, </a:t>
            </a:r>
            <a:r>
              <a:rPr lang="en-US" i="1" dirty="0" err="1"/>
              <a:t>psihički</a:t>
            </a:r>
            <a:r>
              <a:rPr lang="en-US" i="1" dirty="0"/>
              <a:t> </a:t>
            </a:r>
            <a:r>
              <a:rPr lang="en-US" i="1" dirty="0" err="1"/>
              <a:t>zlostavlja</a:t>
            </a:r>
            <a:r>
              <a:rPr lang="en-US" i="1" dirty="0"/>
              <a:t> </a:t>
            </a:r>
            <a:r>
              <a:rPr lang="en-US" i="1" dirty="0" err="1"/>
              <a:t>ili</a:t>
            </a:r>
            <a:r>
              <a:rPr lang="en-US" i="1" dirty="0"/>
              <a:t> </a:t>
            </a:r>
            <a:r>
              <a:rPr lang="en-US" i="1" dirty="0" err="1"/>
              <a:t>ponižava</a:t>
            </a:r>
            <a:r>
              <a:rPr lang="en-US" i="1" dirty="0"/>
              <a:t> </a:t>
            </a:r>
            <a:r>
              <a:rPr lang="en-US" i="1" dirty="0" err="1"/>
              <a:t>drugo</a:t>
            </a:r>
            <a:r>
              <a:rPr lang="en-US" i="1" dirty="0"/>
              <a:t> lice s </a:t>
            </a:r>
            <a:r>
              <a:rPr lang="en-US" i="1" dirty="0" err="1"/>
              <a:t>ciljem</a:t>
            </a:r>
            <a:r>
              <a:rPr lang="en-US" i="1" dirty="0"/>
              <a:t> </a:t>
            </a:r>
            <a:r>
              <a:rPr lang="en-US" i="1" dirty="0" err="1"/>
              <a:t>ugrožavanja</a:t>
            </a:r>
            <a:r>
              <a:rPr lang="en-US" i="1" dirty="0"/>
              <a:t> </a:t>
            </a:r>
            <a:r>
              <a:rPr lang="en-US" i="1" dirty="0" err="1"/>
              <a:t>njegovog</a:t>
            </a:r>
            <a:r>
              <a:rPr lang="en-US" i="1" dirty="0"/>
              <a:t> </a:t>
            </a:r>
            <a:r>
              <a:rPr lang="en-US" i="1" dirty="0" err="1"/>
              <a:t>ugleda</a:t>
            </a:r>
            <a:r>
              <a:rPr lang="en-US" i="1" dirty="0"/>
              <a:t>, </a:t>
            </a:r>
            <a:r>
              <a:rPr lang="en-US" i="1" dirty="0" err="1"/>
              <a:t>časti</a:t>
            </a:r>
            <a:r>
              <a:rPr lang="en-US" i="1" dirty="0"/>
              <a:t>, </a:t>
            </a:r>
            <a:r>
              <a:rPr lang="en-US" i="1" dirty="0" err="1"/>
              <a:t>ljudskog</a:t>
            </a:r>
            <a:r>
              <a:rPr lang="en-US" i="1" dirty="0"/>
              <a:t> </a:t>
            </a:r>
            <a:r>
              <a:rPr lang="en-US" i="1" dirty="0" err="1"/>
              <a:t>dostojanstva</a:t>
            </a:r>
            <a:r>
              <a:rPr lang="en-US" i="1" dirty="0"/>
              <a:t> i </a:t>
            </a:r>
            <a:r>
              <a:rPr lang="en-US" i="1" dirty="0" err="1"/>
              <a:t>integriteta</a:t>
            </a:r>
            <a:r>
              <a:rPr lang="en-US" i="1" dirty="0"/>
              <a:t>.”</a:t>
            </a:r>
          </a:p>
          <a:p>
            <a:pPr algn="just"/>
            <a:endParaRPr lang="en-US" dirty="0"/>
          </a:p>
          <a:p>
            <a:pPr marL="0" indent="0" algn="just">
              <a:buNone/>
            </a:pPr>
            <a:r>
              <a:rPr lang="en-US" dirty="0" err="1"/>
              <a:t>Mobing</a:t>
            </a:r>
            <a:r>
              <a:rPr lang="en-US" dirty="0"/>
              <a:t> </a:t>
            </a:r>
            <a:r>
              <a:rPr lang="en-US" dirty="0" err="1"/>
              <a:t>predstavlja</a:t>
            </a:r>
            <a:r>
              <a:rPr lang="en-US" dirty="0"/>
              <a:t> </a:t>
            </a:r>
            <a:r>
              <a:rPr lang="en-US" i="1" dirty="0" err="1"/>
              <a:t>kršenje</a:t>
            </a:r>
            <a:r>
              <a:rPr lang="en-US" i="1" dirty="0"/>
              <a:t> </a:t>
            </a:r>
            <a:r>
              <a:rPr lang="en-US" i="1" dirty="0" err="1"/>
              <a:t>ljudskih</a:t>
            </a:r>
            <a:r>
              <a:rPr lang="en-US" i="1" dirty="0"/>
              <a:t> prava </a:t>
            </a:r>
            <a:r>
              <a:rPr lang="en-US" i="1" dirty="0" err="1"/>
              <a:t>uz</a:t>
            </a:r>
            <a:r>
              <a:rPr lang="en-US" i="1" dirty="0"/>
              <a:t> </a:t>
            </a:r>
            <a:r>
              <a:rPr lang="en-US" i="1" dirty="0" err="1"/>
              <a:t>primjenu</a:t>
            </a:r>
            <a:r>
              <a:rPr lang="en-US" i="1" dirty="0"/>
              <a:t> </a:t>
            </a:r>
            <a:r>
              <a:rPr lang="en-US" i="1" dirty="0" err="1"/>
              <a:t>metoda</a:t>
            </a:r>
            <a:r>
              <a:rPr lang="en-US" i="1" dirty="0"/>
              <a:t> </a:t>
            </a:r>
            <a:r>
              <a:rPr lang="en-US" i="1" dirty="0" err="1"/>
              <a:t>diskriminacije</a:t>
            </a:r>
            <a:r>
              <a:rPr lang="en-US" i="1" dirty="0"/>
              <a:t>, </a:t>
            </a:r>
            <a:r>
              <a:rPr lang="en-US" i="1" dirty="0" err="1"/>
              <a:t>što</a:t>
            </a:r>
            <a:r>
              <a:rPr lang="en-US" i="1" dirty="0"/>
              <a:t> </a:t>
            </a:r>
            <a:r>
              <a:rPr lang="en-US" i="1" dirty="0" err="1"/>
              <a:t>rezultira</a:t>
            </a:r>
            <a:r>
              <a:rPr lang="en-US" i="1" dirty="0"/>
              <a:t> </a:t>
            </a:r>
            <a:r>
              <a:rPr lang="en-US" i="1" dirty="0" err="1"/>
              <a:t>povredom</a:t>
            </a:r>
            <a:r>
              <a:rPr lang="en-US" i="1" dirty="0"/>
              <a:t> </a:t>
            </a:r>
            <a:r>
              <a:rPr lang="en-US" i="1" dirty="0" err="1"/>
              <a:t>dostojanstva</a:t>
            </a:r>
            <a:r>
              <a:rPr lang="en-US" i="1" dirty="0"/>
              <a:t>, </a:t>
            </a:r>
            <a:r>
              <a:rPr lang="en-US" i="1" dirty="0" err="1"/>
              <a:t>integriteta</a:t>
            </a:r>
            <a:r>
              <a:rPr lang="en-US" i="1" dirty="0"/>
              <a:t>, </a:t>
            </a:r>
            <a:r>
              <a:rPr lang="en-US" i="1" dirty="0" err="1"/>
              <a:t>časti</a:t>
            </a:r>
            <a:r>
              <a:rPr lang="en-US" i="1" dirty="0"/>
              <a:t> i </a:t>
            </a:r>
            <a:r>
              <a:rPr lang="en-US" i="1" dirty="0" err="1"/>
              <a:t>ugleda</a:t>
            </a:r>
            <a:r>
              <a:rPr lang="en-US" i="1" dirty="0"/>
              <a:t> </a:t>
            </a:r>
            <a:r>
              <a:rPr lang="en-US" i="1" dirty="0" err="1"/>
              <a:t>ličnosti</a:t>
            </a:r>
            <a:r>
              <a:rPr lang="en-US" i="1" dirty="0"/>
              <a:t>.</a:t>
            </a:r>
          </a:p>
          <a:p>
            <a:pPr algn="just"/>
            <a:endParaRPr lang="en-US" b="1" dirty="0"/>
          </a:p>
          <a:p>
            <a:endParaRPr lang="en-US" dirty="0"/>
          </a:p>
          <a:p>
            <a:endParaRPr lang="en-US" dirty="0"/>
          </a:p>
        </p:txBody>
      </p:sp>
    </p:spTree>
    <p:extLst>
      <p:ext uri="{BB962C8B-B14F-4D97-AF65-F5344CB8AC3E}">
        <p14:creationId xmlns:p14="http://schemas.microsoft.com/office/powerpoint/2010/main" val="3852797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Mobing</a:t>
            </a:r>
            <a:endParaRPr lang="en-US" sz="3200" b="1" dirty="0">
              <a:solidFill>
                <a:srgbClr val="FF0000"/>
              </a:solidFill>
            </a:endParaRPr>
          </a:p>
        </p:txBody>
      </p:sp>
      <p:sp>
        <p:nvSpPr>
          <p:cNvPr id="3" name="Content Placeholder 2"/>
          <p:cNvSpPr>
            <a:spLocks noGrp="1"/>
          </p:cNvSpPr>
          <p:nvPr>
            <p:ph idx="1"/>
          </p:nvPr>
        </p:nvSpPr>
        <p:spPr>
          <a:xfrm>
            <a:off x="262889" y="1895300"/>
            <a:ext cx="8689918" cy="4796445"/>
          </a:xfrm>
        </p:spPr>
        <p:txBody>
          <a:bodyPr>
            <a:normAutofit fontScale="70000" lnSpcReduction="20000"/>
          </a:bodyPr>
          <a:lstStyle/>
          <a:p>
            <a:pPr algn="just"/>
            <a:endParaRPr lang="en-US" dirty="0"/>
          </a:p>
          <a:p>
            <a:pPr algn="just"/>
            <a:r>
              <a:rPr lang="en-US" dirty="0" err="1"/>
              <a:t>Takođe</a:t>
            </a:r>
            <a:r>
              <a:rPr lang="en-US" dirty="0"/>
              <a:t> je </a:t>
            </a:r>
            <a:r>
              <a:rPr lang="en-US" dirty="0" err="1"/>
              <a:t>članom</a:t>
            </a:r>
            <a:r>
              <a:rPr lang="en-US" dirty="0"/>
              <a:t> 4. </a:t>
            </a:r>
            <a:r>
              <a:rPr lang="en-US" dirty="0" err="1"/>
              <a:t>Zakona</a:t>
            </a:r>
            <a:r>
              <a:rPr lang="en-US" dirty="0"/>
              <a:t> o </a:t>
            </a:r>
            <a:r>
              <a:rPr lang="en-US" dirty="0" err="1"/>
              <a:t>zabrani</a:t>
            </a:r>
            <a:r>
              <a:rPr lang="en-US" dirty="0"/>
              <a:t> </a:t>
            </a:r>
            <a:r>
              <a:rPr lang="en-US" dirty="0" err="1"/>
              <a:t>diskriminacije</a:t>
            </a:r>
            <a:r>
              <a:rPr lang="en-US" dirty="0"/>
              <a:t> BiH </a:t>
            </a:r>
            <a:r>
              <a:rPr lang="en-US" dirty="0" err="1"/>
              <a:t>propisano</a:t>
            </a:r>
            <a:r>
              <a:rPr lang="en-US" dirty="0"/>
              <a:t> da je </a:t>
            </a:r>
            <a:r>
              <a:rPr lang="en-US" dirty="0" err="1"/>
              <a:t>mobing</a:t>
            </a:r>
            <a:r>
              <a:rPr lang="en-US" dirty="0"/>
              <a:t> </a:t>
            </a:r>
            <a:r>
              <a:rPr lang="en-US" dirty="0" err="1"/>
              <a:t>oblik</a:t>
            </a:r>
            <a:r>
              <a:rPr lang="en-US" dirty="0"/>
              <a:t> </a:t>
            </a:r>
            <a:r>
              <a:rPr lang="en-US" dirty="0" err="1"/>
              <a:t>nefizičkog</a:t>
            </a:r>
            <a:r>
              <a:rPr lang="en-US" dirty="0"/>
              <a:t> </a:t>
            </a:r>
            <a:r>
              <a:rPr lang="en-US" dirty="0" err="1"/>
              <a:t>uznemiravanja</a:t>
            </a:r>
            <a:r>
              <a:rPr lang="en-US" dirty="0"/>
              <a:t>  </a:t>
            </a:r>
            <a:r>
              <a:rPr lang="en-US" dirty="0" err="1"/>
              <a:t>na</a:t>
            </a:r>
            <a:r>
              <a:rPr lang="en-US" dirty="0"/>
              <a:t> </a:t>
            </a:r>
            <a:r>
              <a:rPr lang="en-US" dirty="0" err="1"/>
              <a:t>radnom</a:t>
            </a:r>
            <a:r>
              <a:rPr lang="en-US" dirty="0"/>
              <a:t> </a:t>
            </a:r>
            <a:r>
              <a:rPr lang="en-US" dirty="0" err="1"/>
              <a:t>mjestu</a:t>
            </a:r>
            <a:r>
              <a:rPr lang="en-US" dirty="0"/>
              <a:t> </a:t>
            </a:r>
            <a:r>
              <a:rPr lang="en-US" dirty="0" err="1"/>
              <a:t>koje</a:t>
            </a:r>
            <a:r>
              <a:rPr lang="en-US" dirty="0"/>
              <a:t> </a:t>
            </a:r>
            <a:r>
              <a:rPr lang="en-US" dirty="0" err="1"/>
              <a:t>podrazumijeva</a:t>
            </a:r>
            <a:r>
              <a:rPr lang="en-US" dirty="0"/>
              <a:t> </a:t>
            </a:r>
            <a:r>
              <a:rPr lang="en-US" dirty="0" err="1"/>
              <a:t>ponavljanje</a:t>
            </a:r>
            <a:r>
              <a:rPr lang="en-US" dirty="0"/>
              <a:t> </a:t>
            </a:r>
            <a:r>
              <a:rPr lang="en-US" dirty="0" err="1"/>
              <a:t>radnji</a:t>
            </a:r>
            <a:r>
              <a:rPr lang="en-US" dirty="0"/>
              <a:t> </a:t>
            </a:r>
            <a:r>
              <a:rPr lang="en-US" dirty="0" err="1"/>
              <a:t>koje</a:t>
            </a:r>
            <a:r>
              <a:rPr lang="en-US" dirty="0"/>
              <a:t> </a:t>
            </a:r>
            <a:r>
              <a:rPr lang="en-US" dirty="0" err="1"/>
              <a:t>imaju</a:t>
            </a:r>
            <a:r>
              <a:rPr lang="en-US" dirty="0"/>
              <a:t> </a:t>
            </a:r>
            <a:r>
              <a:rPr lang="en-US" dirty="0" err="1"/>
              <a:t>ponižavajući</a:t>
            </a:r>
            <a:r>
              <a:rPr lang="en-US" dirty="0"/>
              <a:t> </a:t>
            </a:r>
            <a:r>
              <a:rPr lang="en-US" dirty="0" err="1"/>
              <a:t>efekat</a:t>
            </a:r>
            <a:r>
              <a:rPr lang="en-US" dirty="0"/>
              <a:t> </a:t>
            </a:r>
            <a:r>
              <a:rPr lang="en-US" dirty="0" err="1"/>
              <a:t>na</a:t>
            </a:r>
            <a:r>
              <a:rPr lang="en-US" dirty="0"/>
              <a:t> </a:t>
            </a:r>
            <a:r>
              <a:rPr lang="en-US" dirty="0" err="1"/>
              <a:t>žrtvu</a:t>
            </a:r>
            <a:r>
              <a:rPr lang="en-US" dirty="0"/>
              <a:t> </a:t>
            </a:r>
            <a:r>
              <a:rPr lang="en-US" dirty="0" err="1"/>
              <a:t>čija</a:t>
            </a:r>
            <a:r>
              <a:rPr lang="en-US" dirty="0"/>
              <a:t> je </a:t>
            </a:r>
            <a:r>
              <a:rPr lang="en-US" dirty="0" err="1"/>
              <a:t>svrha</a:t>
            </a:r>
            <a:r>
              <a:rPr lang="en-US" dirty="0"/>
              <a:t> </a:t>
            </a:r>
            <a:r>
              <a:rPr lang="en-US" dirty="0" err="1"/>
              <a:t>ili</a:t>
            </a:r>
            <a:r>
              <a:rPr lang="en-US" dirty="0"/>
              <a:t> </a:t>
            </a:r>
            <a:r>
              <a:rPr lang="en-US" dirty="0" err="1"/>
              <a:t>posljedica</a:t>
            </a:r>
            <a:r>
              <a:rPr lang="en-US" dirty="0"/>
              <a:t> </a:t>
            </a:r>
            <a:r>
              <a:rPr lang="en-US" dirty="0" err="1"/>
              <a:t>degradacija</a:t>
            </a:r>
            <a:r>
              <a:rPr lang="en-US" dirty="0"/>
              <a:t> </a:t>
            </a:r>
            <a:r>
              <a:rPr lang="en-US" dirty="0" err="1"/>
              <a:t>radnih</a:t>
            </a:r>
            <a:r>
              <a:rPr lang="en-US" dirty="0"/>
              <a:t> </a:t>
            </a:r>
            <a:r>
              <a:rPr lang="en-US" dirty="0" err="1"/>
              <a:t>uslova</a:t>
            </a:r>
            <a:r>
              <a:rPr lang="en-US" dirty="0"/>
              <a:t> </a:t>
            </a:r>
            <a:r>
              <a:rPr lang="en-US" dirty="0" err="1"/>
              <a:t>ili</a:t>
            </a:r>
            <a:r>
              <a:rPr lang="en-US" dirty="0"/>
              <a:t> </a:t>
            </a:r>
            <a:r>
              <a:rPr lang="en-US" dirty="0" err="1"/>
              <a:t>profesionalnog</a:t>
            </a:r>
            <a:r>
              <a:rPr lang="en-US" dirty="0"/>
              <a:t> </a:t>
            </a:r>
            <a:r>
              <a:rPr lang="en-US" dirty="0" err="1"/>
              <a:t>statusa</a:t>
            </a:r>
            <a:r>
              <a:rPr lang="en-US" dirty="0"/>
              <a:t> </a:t>
            </a:r>
            <a:r>
              <a:rPr lang="en-US" dirty="0" err="1"/>
              <a:t>zaposlenog</a:t>
            </a:r>
            <a:r>
              <a:rPr lang="en-US" dirty="0"/>
              <a:t>.</a:t>
            </a:r>
          </a:p>
          <a:p>
            <a:pPr algn="just"/>
            <a:r>
              <a:rPr lang="en-US" dirty="0" err="1"/>
              <a:t>Prema</a:t>
            </a:r>
            <a:r>
              <a:rPr lang="en-US" dirty="0"/>
              <a:t> </a:t>
            </a:r>
            <a:r>
              <a:rPr lang="en-US" dirty="0" err="1"/>
              <a:t>članu</a:t>
            </a:r>
            <a:r>
              <a:rPr lang="en-US" dirty="0"/>
              <a:t> 13. </a:t>
            </a:r>
            <a:r>
              <a:rPr lang="en-US" dirty="0" err="1"/>
              <a:t>stav</a:t>
            </a:r>
            <a:r>
              <a:rPr lang="en-US" dirty="0"/>
              <a:t> 4. </a:t>
            </a:r>
            <a:r>
              <a:rPr lang="en-US" dirty="0" err="1"/>
              <a:t>Zakona</a:t>
            </a:r>
            <a:r>
              <a:rPr lang="en-US" dirty="0"/>
              <a:t> o </a:t>
            </a:r>
            <a:r>
              <a:rPr lang="en-US" dirty="0" err="1"/>
              <a:t>zabrani</a:t>
            </a:r>
            <a:r>
              <a:rPr lang="en-US" dirty="0"/>
              <a:t> </a:t>
            </a:r>
            <a:r>
              <a:rPr lang="en-US" dirty="0" err="1"/>
              <a:t>diskriminacije</a:t>
            </a:r>
            <a:r>
              <a:rPr lang="en-US" dirty="0"/>
              <a:t> u BiH </a:t>
            </a:r>
            <a:r>
              <a:rPr lang="en-US" dirty="0" err="1"/>
              <a:t>rok</a:t>
            </a:r>
            <a:r>
              <a:rPr lang="en-US" dirty="0"/>
              <a:t> za </a:t>
            </a:r>
            <a:r>
              <a:rPr lang="en-US" dirty="0" err="1"/>
              <a:t>podnošenje</a:t>
            </a:r>
            <a:r>
              <a:rPr lang="en-US" dirty="0"/>
              <a:t> </a:t>
            </a:r>
            <a:r>
              <a:rPr lang="en-US" dirty="0" err="1"/>
              <a:t>tužbe</a:t>
            </a:r>
            <a:r>
              <a:rPr lang="en-US" dirty="0"/>
              <a:t> je tri </a:t>
            </a:r>
            <a:r>
              <a:rPr lang="en-US" dirty="0" err="1"/>
              <a:t>godine</a:t>
            </a:r>
            <a:r>
              <a:rPr lang="en-US" dirty="0"/>
              <a:t> od dana </a:t>
            </a:r>
            <a:r>
              <a:rPr lang="en-US" dirty="0" err="1"/>
              <a:t>saznanja</a:t>
            </a:r>
            <a:r>
              <a:rPr lang="en-US" dirty="0"/>
              <a:t> o </a:t>
            </a:r>
            <a:r>
              <a:rPr lang="en-US" dirty="0" err="1"/>
              <a:t>učinjenoj</a:t>
            </a:r>
            <a:r>
              <a:rPr lang="en-US" dirty="0"/>
              <a:t> </a:t>
            </a:r>
            <a:r>
              <a:rPr lang="en-US" dirty="0" err="1"/>
              <a:t>povredi</a:t>
            </a:r>
            <a:r>
              <a:rPr lang="en-US" dirty="0"/>
              <a:t> prava, a </a:t>
            </a:r>
            <a:r>
              <a:rPr lang="en-US" dirty="0" err="1"/>
              <a:t>najdalje</a:t>
            </a:r>
            <a:r>
              <a:rPr lang="en-US" dirty="0"/>
              <a:t> pet </a:t>
            </a:r>
            <a:r>
              <a:rPr lang="en-US" dirty="0" err="1"/>
              <a:t>godina</a:t>
            </a:r>
            <a:r>
              <a:rPr lang="en-US" dirty="0"/>
              <a:t> od dana </a:t>
            </a:r>
            <a:r>
              <a:rPr lang="en-US" dirty="0" err="1"/>
              <a:t>učinjene</a:t>
            </a:r>
            <a:r>
              <a:rPr lang="en-US" dirty="0"/>
              <a:t> </a:t>
            </a:r>
            <a:r>
              <a:rPr lang="en-US" dirty="0" err="1"/>
              <a:t>povrede</a:t>
            </a:r>
            <a:r>
              <a:rPr lang="en-US" dirty="0"/>
              <a:t> i </a:t>
            </a:r>
            <a:r>
              <a:rPr lang="en-US" dirty="0" err="1"/>
              <a:t>rok</a:t>
            </a:r>
            <a:r>
              <a:rPr lang="en-US" dirty="0"/>
              <a:t> se </a:t>
            </a:r>
            <a:r>
              <a:rPr lang="en-US" dirty="0" err="1"/>
              <a:t>računa</a:t>
            </a:r>
            <a:r>
              <a:rPr lang="en-US" dirty="0"/>
              <a:t> od dana </a:t>
            </a:r>
            <a:r>
              <a:rPr lang="en-US" dirty="0" err="1"/>
              <a:t>posljednje</a:t>
            </a:r>
            <a:r>
              <a:rPr lang="en-US" dirty="0"/>
              <a:t> </a:t>
            </a:r>
            <a:r>
              <a:rPr lang="en-US" dirty="0" err="1"/>
              <a:t>učinjene</a:t>
            </a:r>
            <a:r>
              <a:rPr lang="en-US" dirty="0"/>
              <a:t> </a:t>
            </a:r>
            <a:r>
              <a:rPr lang="en-US" dirty="0" err="1"/>
              <a:t>radnje</a:t>
            </a:r>
            <a:r>
              <a:rPr lang="en-US" dirty="0"/>
              <a:t>.</a:t>
            </a:r>
          </a:p>
          <a:p>
            <a:pPr algn="just"/>
            <a:r>
              <a:rPr lang="en-US" dirty="0" err="1"/>
              <a:t>Rokovi</a:t>
            </a:r>
            <a:r>
              <a:rPr lang="en-US" dirty="0"/>
              <a:t> za </a:t>
            </a:r>
            <a:r>
              <a:rPr lang="en-US" dirty="0" err="1"/>
              <a:t>podnošenje</a:t>
            </a:r>
            <a:r>
              <a:rPr lang="en-US" dirty="0"/>
              <a:t> </a:t>
            </a:r>
            <a:r>
              <a:rPr lang="en-US" dirty="0" err="1"/>
              <a:t>tužbe</a:t>
            </a:r>
            <a:r>
              <a:rPr lang="en-US" dirty="0"/>
              <a:t> </a:t>
            </a:r>
            <a:r>
              <a:rPr lang="en-US" dirty="0" err="1"/>
              <a:t>prema</a:t>
            </a:r>
            <a:r>
              <a:rPr lang="en-US" dirty="0"/>
              <a:t> </a:t>
            </a:r>
            <a:r>
              <a:rPr lang="en-US" dirty="0" err="1"/>
              <a:t>članu</a:t>
            </a:r>
            <a:r>
              <a:rPr lang="en-US" dirty="0"/>
              <a:t> 18. </a:t>
            </a:r>
            <a:r>
              <a:rPr lang="en-US" dirty="0" err="1"/>
              <a:t>stav</a:t>
            </a:r>
            <a:r>
              <a:rPr lang="en-US" dirty="0"/>
              <a:t> 5. </a:t>
            </a:r>
            <a:r>
              <a:rPr lang="en-US" dirty="0" err="1"/>
              <a:t>Zakona</a:t>
            </a:r>
            <a:r>
              <a:rPr lang="en-US" dirty="0"/>
              <a:t> o </a:t>
            </a:r>
            <a:r>
              <a:rPr lang="en-US" dirty="0" err="1"/>
              <a:t>zaštiti</a:t>
            </a:r>
            <a:r>
              <a:rPr lang="en-US" dirty="0"/>
              <a:t> od </a:t>
            </a:r>
            <a:r>
              <a:rPr lang="en-US" dirty="0" err="1"/>
              <a:t>diskriminacije</a:t>
            </a:r>
            <a:r>
              <a:rPr lang="en-US" dirty="0"/>
              <a:t> je tri </a:t>
            </a:r>
            <a:r>
              <a:rPr lang="en-US" dirty="0" err="1"/>
              <a:t>mjeseca</a:t>
            </a:r>
            <a:r>
              <a:rPr lang="en-US" dirty="0"/>
              <a:t> od dana </a:t>
            </a:r>
            <a:r>
              <a:rPr lang="en-US" dirty="0" err="1"/>
              <a:t>obustavljanja</a:t>
            </a:r>
            <a:r>
              <a:rPr lang="en-US" dirty="0"/>
              <a:t> </a:t>
            </a:r>
            <a:r>
              <a:rPr lang="en-US" dirty="0" err="1"/>
              <a:t>postupka</a:t>
            </a:r>
            <a:r>
              <a:rPr lang="en-US" dirty="0"/>
              <a:t> </a:t>
            </a:r>
            <a:r>
              <a:rPr lang="en-US" dirty="0" err="1"/>
              <a:t>mirnog</a:t>
            </a:r>
            <a:r>
              <a:rPr lang="en-US" dirty="0"/>
              <a:t> </a:t>
            </a:r>
            <a:r>
              <a:rPr lang="en-US" dirty="0" err="1"/>
              <a:t>rješavanja</a:t>
            </a:r>
            <a:r>
              <a:rPr lang="en-US" dirty="0"/>
              <a:t> </a:t>
            </a:r>
            <a:r>
              <a:rPr lang="en-US" dirty="0" err="1"/>
              <a:t>radnog</a:t>
            </a:r>
            <a:r>
              <a:rPr lang="en-US" dirty="0"/>
              <a:t> </a:t>
            </a:r>
            <a:r>
              <a:rPr lang="en-US" dirty="0" err="1"/>
              <a:t>spora</a:t>
            </a:r>
            <a:r>
              <a:rPr lang="en-US" dirty="0"/>
              <a:t> </a:t>
            </a:r>
            <a:r>
              <a:rPr lang="en-US" dirty="0" err="1"/>
              <a:t>kod</a:t>
            </a:r>
            <a:r>
              <a:rPr lang="en-US" dirty="0"/>
              <a:t> </a:t>
            </a:r>
            <a:r>
              <a:rPr lang="en-US" dirty="0" err="1"/>
              <a:t>Agencije</a:t>
            </a:r>
            <a:r>
              <a:rPr lang="en-US" dirty="0"/>
              <a:t>, </a:t>
            </a:r>
            <a:r>
              <a:rPr lang="en-US" dirty="0" err="1"/>
              <a:t>odnosno</a:t>
            </a:r>
            <a:r>
              <a:rPr lang="en-US" dirty="0"/>
              <a:t> </a:t>
            </a:r>
            <a:r>
              <a:rPr lang="en-US" dirty="0" err="1"/>
              <a:t>šest</a:t>
            </a:r>
            <a:r>
              <a:rPr lang="en-US" dirty="0"/>
              <a:t> </a:t>
            </a:r>
            <a:r>
              <a:rPr lang="en-US" dirty="0" err="1"/>
              <a:t>mjeseci</a:t>
            </a:r>
            <a:r>
              <a:rPr lang="en-US" dirty="0"/>
              <a:t> od dana </a:t>
            </a:r>
            <a:r>
              <a:rPr lang="en-US" dirty="0" err="1"/>
              <a:t>kada</a:t>
            </a:r>
            <a:r>
              <a:rPr lang="en-US" dirty="0"/>
              <a:t> je </a:t>
            </a:r>
            <a:r>
              <a:rPr lang="en-US" dirty="0" err="1"/>
              <a:t>posljednji</a:t>
            </a:r>
            <a:r>
              <a:rPr lang="en-US" dirty="0"/>
              <a:t> put </a:t>
            </a:r>
            <a:r>
              <a:rPr lang="en-US" dirty="0" err="1"/>
              <a:t>izvršena</a:t>
            </a:r>
            <a:r>
              <a:rPr lang="en-US" dirty="0"/>
              <a:t> </a:t>
            </a:r>
            <a:r>
              <a:rPr lang="en-US" dirty="0" err="1"/>
              <a:t>radnja</a:t>
            </a:r>
            <a:r>
              <a:rPr lang="en-US" dirty="0"/>
              <a:t> </a:t>
            </a:r>
            <a:r>
              <a:rPr lang="en-US" dirty="0" err="1"/>
              <a:t>uznemiravanja</a:t>
            </a:r>
            <a:r>
              <a:rPr lang="en-US" dirty="0"/>
              <a:t> </a:t>
            </a:r>
            <a:r>
              <a:rPr lang="en-US" dirty="0" err="1"/>
              <a:t>na</a:t>
            </a:r>
            <a:r>
              <a:rPr lang="en-US" dirty="0"/>
              <a:t> </a:t>
            </a:r>
            <a:r>
              <a:rPr lang="en-US" dirty="0" err="1"/>
              <a:t>radu</a:t>
            </a:r>
            <a:r>
              <a:rPr lang="en-US" dirty="0"/>
              <a:t>.</a:t>
            </a:r>
          </a:p>
          <a:p>
            <a:pPr algn="just"/>
            <a:r>
              <a:rPr lang="en-US" dirty="0" err="1"/>
              <a:t>Sudovi</a:t>
            </a:r>
            <a:r>
              <a:rPr lang="en-US" dirty="0"/>
              <a:t> </a:t>
            </a:r>
            <a:r>
              <a:rPr lang="en-US" dirty="0" err="1"/>
              <a:t>su</a:t>
            </a:r>
            <a:r>
              <a:rPr lang="en-US" dirty="0"/>
              <a:t> </a:t>
            </a:r>
            <a:r>
              <a:rPr lang="en-US" dirty="0" err="1"/>
              <a:t>mišljenja</a:t>
            </a:r>
            <a:r>
              <a:rPr lang="en-US" dirty="0"/>
              <a:t> da se </a:t>
            </a:r>
            <a:r>
              <a:rPr lang="en-US" dirty="0" err="1"/>
              <a:t>trebaju</a:t>
            </a:r>
            <a:r>
              <a:rPr lang="en-US" dirty="0"/>
              <a:t> </a:t>
            </a:r>
            <a:r>
              <a:rPr lang="en-US" dirty="0" err="1"/>
              <a:t>primjenivati</a:t>
            </a:r>
            <a:r>
              <a:rPr lang="en-US" dirty="0"/>
              <a:t> </a:t>
            </a:r>
            <a:r>
              <a:rPr lang="en-US" dirty="0" err="1"/>
              <a:t>duži</a:t>
            </a:r>
            <a:r>
              <a:rPr lang="en-US" dirty="0"/>
              <a:t> </a:t>
            </a:r>
            <a:r>
              <a:rPr lang="en-US" dirty="0" err="1"/>
              <a:t>rokovi</a:t>
            </a:r>
            <a:r>
              <a:rPr lang="en-US" dirty="0"/>
              <a:t>, </a:t>
            </a:r>
            <a:r>
              <a:rPr lang="en-US" dirty="0" err="1"/>
              <a:t>odnosno</a:t>
            </a:r>
            <a:r>
              <a:rPr lang="en-US" dirty="0"/>
              <a:t> ne bi </a:t>
            </a:r>
            <a:r>
              <a:rPr lang="en-US" dirty="0" err="1"/>
              <a:t>trebao</a:t>
            </a:r>
            <a:r>
              <a:rPr lang="en-US" dirty="0"/>
              <a:t> </a:t>
            </a:r>
            <a:r>
              <a:rPr lang="en-US" dirty="0" err="1"/>
              <a:t>ići</a:t>
            </a:r>
            <a:r>
              <a:rPr lang="en-US" dirty="0"/>
              <a:t> </a:t>
            </a:r>
            <a:r>
              <a:rPr lang="en-US" dirty="0" err="1"/>
              <a:t>kraći</a:t>
            </a:r>
            <a:r>
              <a:rPr lang="en-US" dirty="0"/>
              <a:t> </a:t>
            </a:r>
            <a:r>
              <a:rPr lang="en-US" dirty="0" err="1"/>
              <a:t>rok</a:t>
            </a:r>
            <a:r>
              <a:rPr lang="en-US" dirty="0"/>
              <a:t> od 6 </a:t>
            </a:r>
            <a:r>
              <a:rPr lang="en-US" dirty="0" err="1"/>
              <a:t>mjeseci</a:t>
            </a:r>
            <a:r>
              <a:rPr lang="en-US" dirty="0"/>
              <a:t> </a:t>
            </a:r>
            <a:r>
              <a:rPr lang="en-US" dirty="0" err="1"/>
              <a:t>iz</a:t>
            </a:r>
            <a:r>
              <a:rPr lang="en-US" dirty="0"/>
              <a:t> ZR, </a:t>
            </a:r>
            <a:r>
              <a:rPr lang="en-US" dirty="0" err="1"/>
              <a:t>jer</a:t>
            </a:r>
            <a:r>
              <a:rPr lang="en-US" dirty="0"/>
              <a:t> </a:t>
            </a:r>
            <a:r>
              <a:rPr lang="en-US" dirty="0" err="1"/>
              <a:t>uznemiravanje</a:t>
            </a:r>
            <a:r>
              <a:rPr lang="en-US" dirty="0"/>
              <a:t> (</a:t>
            </a:r>
            <a:r>
              <a:rPr lang="en-US" dirty="0" err="1"/>
              <a:t>seksualno</a:t>
            </a:r>
            <a:r>
              <a:rPr lang="en-US" dirty="0"/>
              <a:t>, </a:t>
            </a:r>
            <a:r>
              <a:rPr lang="en-US" dirty="0" err="1"/>
              <a:t>rodno</a:t>
            </a:r>
            <a:r>
              <a:rPr lang="en-US" dirty="0"/>
              <a:t>--) </a:t>
            </a:r>
            <a:r>
              <a:rPr lang="en-US" dirty="0" err="1"/>
              <a:t>sve</a:t>
            </a:r>
            <a:r>
              <a:rPr lang="en-US" dirty="0"/>
              <a:t> je to vid </a:t>
            </a:r>
            <a:r>
              <a:rPr lang="en-US" dirty="0" err="1"/>
              <a:t>diskriminacije</a:t>
            </a:r>
            <a:r>
              <a:rPr lang="en-US" dirty="0"/>
              <a:t>.</a:t>
            </a:r>
          </a:p>
          <a:p>
            <a:pPr algn="just"/>
            <a:r>
              <a:rPr lang="en-US" dirty="0"/>
              <a:t>O </a:t>
            </a:r>
            <a:r>
              <a:rPr lang="en-US" dirty="0" err="1"/>
              <a:t>ovome</a:t>
            </a:r>
            <a:r>
              <a:rPr lang="en-US" dirty="0"/>
              <a:t> </a:t>
            </a:r>
            <a:r>
              <a:rPr lang="en-US" dirty="0" err="1"/>
              <a:t>još</a:t>
            </a:r>
            <a:r>
              <a:rPr lang="en-US" dirty="0"/>
              <a:t> </a:t>
            </a:r>
            <a:r>
              <a:rPr lang="en-US" dirty="0" err="1"/>
              <a:t>nema</a:t>
            </a:r>
            <a:r>
              <a:rPr lang="en-US" dirty="0"/>
              <a:t> </a:t>
            </a:r>
            <a:r>
              <a:rPr lang="en-US" dirty="0" err="1"/>
              <a:t>izgrađene</a:t>
            </a:r>
            <a:r>
              <a:rPr lang="en-US" dirty="0"/>
              <a:t> </a:t>
            </a:r>
            <a:r>
              <a:rPr lang="en-US" dirty="0" err="1"/>
              <a:t>sudske</a:t>
            </a:r>
            <a:r>
              <a:rPr lang="en-US" dirty="0"/>
              <a:t> </a:t>
            </a:r>
            <a:r>
              <a:rPr lang="en-US" dirty="0" err="1"/>
              <a:t>prakse</a:t>
            </a:r>
            <a:r>
              <a:rPr lang="en-US" dirty="0"/>
              <a:t>, </a:t>
            </a:r>
            <a:r>
              <a:rPr lang="en-US" dirty="0" err="1"/>
              <a:t>ali</a:t>
            </a:r>
            <a:r>
              <a:rPr lang="en-US" dirty="0"/>
              <a:t> </a:t>
            </a:r>
            <a:r>
              <a:rPr lang="en-US" dirty="0" err="1"/>
              <a:t>zasada</a:t>
            </a:r>
            <a:r>
              <a:rPr lang="en-US" dirty="0"/>
              <a:t> </a:t>
            </a:r>
            <a:r>
              <a:rPr lang="en-US" dirty="0" err="1"/>
              <a:t>sudovi</a:t>
            </a:r>
            <a:r>
              <a:rPr lang="en-US" dirty="0"/>
              <a:t> </a:t>
            </a:r>
            <a:r>
              <a:rPr lang="en-US" dirty="0" err="1"/>
              <a:t>sude</a:t>
            </a:r>
            <a:r>
              <a:rPr lang="en-US" dirty="0"/>
              <a:t> </a:t>
            </a:r>
            <a:r>
              <a:rPr lang="en-US" dirty="0" err="1"/>
              <a:t>duže</a:t>
            </a:r>
            <a:r>
              <a:rPr lang="en-US" dirty="0"/>
              <a:t> </a:t>
            </a:r>
            <a:r>
              <a:rPr lang="en-US" dirty="0" err="1"/>
              <a:t>rokove</a:t>
            </a:r>
            <a:r>
              <a:rPr lang="en-US" dirty="0"/>
              <a:t>, a u </a:t>
            </a:r>
            <a:r>
              <a:rPr lang="en-US" dirty="0" err="1"/>
              <a:t>konačnom</a:t>
            </a:r>
            <a:r>
              <a:rPr lang="en-US" dirty="0"/>
              <a:t> </a:t>
            </a:r>
            <a:r>
              <a:rPr lang="en-US" dirty="0" err="1"/>
              <a:t>će</a:t>
            </a:r>
            <a:r>
              <a:rPr lang="en-US" dirty="0"/>
              <a:t> o tome </a:t>
            </a:r>
            <a:r>
              <a:rPr lang="en-US" dirty="0" err="1"/>
              <a:t>stav</a:t>
            </a:r>
            <a:r>
              <a:rPr lang="en-US" dirty="0"/>
              <a:t> </a:t>
            </a:r>
            <a:r>
              <a:rPr lang="en-US" dirty="0" err="1"/>
              <a:t>zauzeti</a:t>
            </a:r>
            <a:r>
              <a:rPr lang="en-US" dirty="0"/>
              <a:t> </a:t>
            </a:r>
            <a:r>
              <a:rPr lang="en-US" dirty="0" err="1"/>
              <a:t>Vrhovni</a:t>
            </a:r>
            <a:r>
              <a:rPr lang="en-US" dirty="0"/>
              <a:t> </a:t>
            </a:r>
            <a:r>
              <a:rPr lang="en-US" dirty="0" err="1"/>
              <a:t>sud</a:t>
            </a:r>
            <a:r>
              <a:rPr lang="en-US" dirty="0"/>
              <a:t> </a:t>
            </a:r>
            <a:r>
              <a:rPr lang="en-US" dirty="0" err="1"/>
              <a:t>Republike</a:t>
            </a:r>
            <a:r>
              <a:rPr lang="en-US" dirty="0"/>
              <a:t> </a:t>
            </a:r>
            <a:r>
              <a:rPr lang="en-US" dirty="0" err="1"/>
              <a:t>Srpske</a:t>
            </a:r>
            <a:r>
              <a:rPr lang="en-US" dirty="0"/>
              <a:t>.</a:t>
            </a:r>
          </a:p>
          <a:p>
            <a:pPr algn="just"/>
            <a:endParaRPr lang="en-US" b="1" dirty="0"/>
          </a:p>
          <a:p>
            <a:endParaRPr lang="en-US" dirty="0"/>
          </a:p>
          <a:p>
            <a:endParaRPr lang="en-US" dirty="0"/>
          </a:p>
        </p:txBody>
      </p:sp>
    </p:spTree>
    <p:extLst>
      <p:ext uri="{BB962C8B-B14F-4D97-AF65-F5344CB8AC3E}">
        <p14:creationId xmlns:p14="http://schemas.microsoft.com/office/powerpoint/2010/main" val="597760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Mobing</a:t>
            </a:r>
            <a:endParaRPr lang="en-US" sz="3200" b="1" dirty="0">
              <a:solidFill>
                <a:srgbClr val="FF0000"/>
              </a:solidFill>
            </a:endParaRPr>
          </a:p>
        </p:txBody>
      </p:sp>
      <p:sp>
        <p:nvSpPr>
          <p:cNvPr id="3" name="Content Placeholder 2"/>
          <p:cNvSpPr>
            <a:spLocks noGrp="1"/>
          </p:cNvSpPr>
          <p:nvPr>
            <p:ph idx="1"/>
          </p:nvPr>
        </p:nvSpPr>
        <p:spPr>
          <a:xfrm>
            <a:off x="262889" y="1895300"/>
            <a:ext cx="8689918" cy="4796445"/>
          </a:xfrm>
        </p:spPr>
        <p:txBody>
          <a:bodyPr>
            <a:normAutofit fontScale="62500" lnSpcReduction="20000"/>
          </a:bodyPr>
          <a:lstStyle/>
          <a:p>
            <a:pPr algn="just"/>
            <a:endParaRPr lang="en-US" dirty="0"/>
          </a:p>
          <a:p>
            <a:pPr algn="just"/>
            <a:r>
              <a:rPr lang="en-US" b="1" dirty="0" err="1"/>
              <a:t>Diskriminacijom</a:t>
            </a:r>
            <a:r>
              <a:rPr lang="en-US" b="1" dirty="0"/>
              <a:t>, </a:t>
            </a:r>
            <a:r>
              <a:rPr lang="en-US" b="1" dirty="0" err="1"/>
              <a:t>klevetom</a:t>
            </a:r>
            <a:r>
              <a:rPr lang="en-US" b="1" dirty="0"/>
              <a:t> i </a:t>
            </a:r>
            <a:r>
              <a:rPr lang="en-US" b="1" dirty="0" err="1"/>
              <a:t>mobingom</a:t>
            </a:r>
            <a:r>
              <a:rPr lang="en-US" b="1" dirty="0"/>
              <a:t> se ne </a:t>
            </a:r>
            <a:r>
              <a:rPr lang="en-US" b="1" dirty="0" err="1"/>
              <a:t>mogu</a:t>
            </a:r>
            <a:r>
              <a:rPr lang="en-US" b="1" dirty="0"/>
              <a:t> </a:t>
            </a:r>
            <a:r>
              <a:rPr lang="en-US" b="1" dirty="0" err="1"/>
              <a:t>smatrati</a:t>
            </a:r>
            <a:r>
              <a:rPr lang="en-US" b="1" dirty="0"/>
              <a:t> </a:t>
            </a:r>
            <a:r>
              <a:rPr lang="en-US" b="1" dirty="0" err="1"/>
              <a:t>aktivnosti</a:t>
            </a:r>
            <a:r>
              <a:rPr lang="en-US" b="1" dirty="0"/>
              <a:t> </a:t>
            </a:r>
            <a:r>
              <a:rPr lang="en-US" b="1" dirty="0" err="1"/>
              <a:t>poslodavca</a:t>
            </a:r>
            <a:r>
              <a:rPr lang="en-US" b="1" dirty="0"/>
              <a:t> </a:t>
            </a:r>
            <a:r>
              <a:rPr lang="en-US" b="1" dirty="0" err="1"/>
              <a:t>koje</a:t>
            </a:r>
            <a:r>
              <a:rPr lang="en-US" b="1" dirty="0"/>
              <a:t> </a:t>
            </a:r>
            <a:r>
              <a:rPr lang="en-US" b="1" dirty="0" err="1"/>
              <a:t>su</a:t>
            </a:r>
            <a:r>
              <a:rPr lang="en-US" b="1" dirty="0"/>
              <a:t> </a:t>
            </a:r>
            <a:r>
              <a:rPr lang="en-US" b="1" dirty="0" err="1"/>
              <a:t>opravdane</a:t>
            </a:r>
            <a:r>
              <a:rPr lang="en-US" b="1" dirty="0"/>
              <a:t> </a:t>
            </a:r>
            <a:r>
              <a:rPr lang="en-US" b="1" dirty="0" err="1"/>
              <a:t>zbog</a:t>
            </a:r>
            <a:r>
              <a:rPr lang="en-US" b="1" dirty="0"/>
              <a:t> </a:t>
            </a:r>
            <a:r>
              <a:rPr lang="en-US" b="1" dirty="0" err="1"/>
              <a:t>efikasnije</a:t>
            </a:r>
            <a:r>
              <a:rPr lang="en-US" b="1" dirty="0"/>
              <a:t> </a:t>
            </a:r>
            <a:r>
              <a:rPr lang="en-US" b="1" dirty="0" err="1"/>
              <a:t>organizacije</a:t>
            </a:r>
            <a:r>
              <a:rPr lang="en-US" b="1" dirty="0"/>
              <a:t> </a:t>
            </a:r>
            <a:r>
              <a:rPr lang="en-US" b="1" dirty="0" err="1"/>
              <a:t>posla</a:t>
            </a:r>
            <a:r>
              <a:rPr lang="en-US" b="1" dirty="0"/>
              <a:t> </a:t>
            </a:r>
            <a:r>
              <a:rPr lang="en-US" b="1" dirty="0" err="1"/>
              <a:t>ili</a:t>
            </a:r>
            <a:r>
              <a:rPr lang="en-US" b="1" dirty="0"/>
              <a:t> </a:t>
            </a:r>
            <a:r>
              <a:rPr lang="en-US" b="1" dirty="0" err="1"/>
              <a:t>unapređenja</a:t>
            </a:r>
            <a:r>
              <a:rPr lang="en-US" b="1" dirty="0"/>
              <a:t> </a:t>
            </a:r>
            <a:r>
              <a:rPr lang="en-US" b="1" dirty="0" err="1"/>
              <a:t>radne</a:t>
            </a:r>
            <a:r>
              <a:rPr lang="en-US" b="1" dirty="0"/>
              <a:t> discipline, </a:t>
            </a:r>
            <a:r>
              <a:rPr lang="en-US" b="1" dirty="0" err="1"/>
              <a:t>pojedinačni</a:t>
            </a:r>
            <a:r>
              <a:rPr lang="en-US" b="1" dirty="0"/>
              <a:t> </a:t>
            </a:r>
            <a:r>
              <a:rPr lang="en-US" b="1" dirty="0" err="1"/>
              <a:t>akti</a:t>
            </a:r>
            <a:r>
              <a:rPr lang="en-US" b="1" dirty="0"/>
              <a:t> </a:t>
            </a:r>
            <a:r>
              <a:rPr lang="en-US" b="1" dirty="0" err="1"/>
              <a:t>poslodavca</a:t>
            </a:r>
            <a:r>
              <a:rPr lang="en-US" b="1" dirty="0"/>
              <a:t> </a:t>
            </a:r>
            <a:r>
              <a:rPr lang="en-US" b="1" dirty="0" err="1"/>
              <a:t>kojima</a:t>
            </a:r>
            <a:r>
              <a:rPr lang="en-US" b="1" dirty="0"/>
              <a:t> je </a:t>
            </a:r>
            <a:r>
              <a:rPr lang="en-US" b="1" dirty="0" err="1"/>
              <a:t>rješavano</a:t>
            </a:r>
            <a:r>
              <a:rPr lang="en-US" b="1" dirty="0"/>
              <a:t> o </a:t>
            </a:r>
            <a:r>
              <a:rPr lang="en-US" b="1" dirty="0" err="1"/>
              <a:t>pravima</a:t>
            </a:r>
            <a:r>
              <a:rPr lang="en-US" b="1" dirty="0"/>
              <a:t> i </a:t>
            </a:r>
            <a:r>
              <a:rPr lang="en-US" b="1" dirty="0" err="1"/>
              <a:t>obavezama</a:t>
            </a:r>
            <a:r>
              <a:rPr lang="en-US" b="1" dirty="0"/>
              <a:t> </a:t>
            </a:r>
            <a:r>
              <a:rPr lang="en-US" b="1" dirty="0" err="1"/>
              <a:t>iz</a:t>
            </a:r>
            <a:r>
              <a:rPr lang="en-US" b="1" dirty="0"/>
              <a:t> </a:t>
            </a:r>
            <a:r>
              <a:rPr lang="en-US" b="1" dirty="0" err="1"/>
              <a:t>radnog</a:t>
            </a:r>
            <a:r>
              <a:rPr lang="en-US" b="1" dirty="0"/>
              <a:t> </a:t>
            </a:r>
            <a:r>
              <a:rPr lang="en-US" b="1" dirty="0" err="1"/>
              <a:t>odnosa</a:t>
            </a:r>
            <a:r>
              <a:rPr lang="en-US" b="1" dirty="0"/>
              <a:t> </a:t>
            </a:r>
            <a:r>
              <a:rPr lang="en-US" b="1" dirty="0" err="1"/>
              <a:t>protiv</a:t>
            </a:r>
            <a:r>
              <a:rPr lang="en-US" b="1" dirty="0"/>
              <a:t> </a:t>
            </a:r>
            <a:r>
              <a:rPr lang="en-US" b="1" dirty="0" err="1"/>
              <a:t>koga</a:t>
            </a:r>
            <a:r>
              <a:rPr lang="en-US" b="1" dirty="0"/>
              <a:t> </a:t>
            </a:r>
            <a:r>
              <a:rPr lang="en-US" b="1" dirty="0" err="1"/>
              <a:t>zaposleni</a:t>
            </a:r>
            <a:r>
              <a:rPr lang="en-US" b="1" dirty="0"/>
              <a:t> </a:t>
            </a:r>
            <a:r>
              <a:rPr lang="en-US" b="1" dirty="0" err="1"/>
              <a:t>ima</a:t>
            </a:r>
            <a:r>
              <a:rPr lang="en-US" b="1" dirty="0"/>
              <a:t> </a:t>
            </a:r>
            <a:r>
              <a:rPr lang="en-US" b="1" dirty="0" err="1"/>
              <a:t>pravo</a:t>
            </a:r>
            <a:r>
              <a:rPr lang="en-US" b="1" dirty="0"/>
              <a:t> </a:t>
            </a:r>
            <a:r>
              <a:rPr lang="en-US" b="1" dirty="0" err="1"/>
              <a:t>na</a:t>
            </a:r>
            <a:r>
              <a:rPr lang="en-US" b="1" dirty="0"/>
              <a:t> </a:t>
            </a:r>
            <a:r>
              <a:rPr lang="en-US" b="1" dirty="0" err="1"/>
              <a:t>zaštitu</a:t>
            </a:r>
            <a:r>
              <a:rPr lang="en-US" b="1" dirty="0"/>
              <a:t> u </a:t>
            </a:r>
            <a:r>
              <a:rPr lang="en-US" b="1" dirty="0" err="1"/>
              <a:t>postupku</a:t>
            </a:r>
            <a:r>
              <a:rPr lang="en-US" b="1" dirty="0"/>
              <a:t> </a:t>
            </a:r>
            <a:r>
              <a:rPr lang="en-US" b="1" dirty="0" err="1"/>
              <a:t>propisanom</a:t>
            </a:r>
            <a:r>
              <a:rPr lang="en-US" b="1" dirty="0"/>
              <a:t> </a:t>
            </a:r>
            <a:r>
              <a:rPr lang="en-US" b="1" dirty="0" err="1"/>
              <a:t>posebnim</a:t>
            </a:r>
            <a:r>
              <a:rPr lang="en-US" b="1" dirty="0"/>
              <a:t> </a:t>
            </a:r>
            <a:r>
              <a:rPr lang="en-US" b="1" dirty="0" err="1"/>
              <a:t>zakonom</a:t>
            </a:r>
            <a:r>
              <a:rPr lang="en-US" b="1" dirty="0"/>
              <a:t>, </a:t>
            </a:r>
            <a:r>
              <a:rPr lang="en-US" b="1" dirty="0" err="1"/>
              <a:t>zatim</a:t>
            </a:r>
            <a:r>
              <a:rPr lang="en-US" b="1" dirty="0"/>
              <a:t> </a:t>
            </a:r>
            <a:r>
              <a:rPr lang="en-US" b="1" dirty="0" err="1"/>
              <a:t>povremene</a:t>
            </a:r>
            <a:r>
              <a:rPr lang="en-US" b="1" dirty="0"/>
              <a:t> </a:t>
            </a:r>
            <a:r>
              <a:rPr lang="en-US" b="1" dirty="0" err="1"/>
              <a:t>razlike</a:t>
            </a:r>
            <a:r>
              <a:rPr lang="en-US" b="1" dirty="0"/>
              <a:t> u </a:t>
            </a:r>
            <a:r>
              <a:rPr lang="en-US" b="1" dirty="0" err="1"/>
              <a:t>mišljenjima</a:t>
            </a:r>
            <a:r>
              <a:rPr lang="en-US" b="1" dirty="0"/>
              <a:t>, </a:t>
            </a:r>
            <a:r>
              <a:rPr lang="en-US" b="1" dirty="0" err="1"/>
              <a:t>problemi</a:t>
            </a:r>
            <a:r>
              <a:rPr lang="en-US" b="1" dirty="0"/>
              <a:t> i </a:t>
            </a:r>
            <a:r>
              <a:rPr lang="en-US" b="1" dirty="0" err="1"/>
              <a:t>konflikti</a:t>
            </a:r>
            <a:r>
              <a:rPr lang="en-US" b="1" dirty="0"/>
              <a:t> u </a:t>
            </a:r>
            <a:r>
              <a:rPr lang="en-US" b="1" dirty="0" err="1"/>
              <a:t>vezi</a:t>
            </a:r>
            <a:r>
              <a:rPr lang="en-US" b="1" dirty="0"/>
              <a:t> s </a:t>
            </a:r>
            <a:r>
              <a:rPr lang="en-US" b="1" dirty="0" err="1"/>
              <a:t>obavljanjem</a:t>
            </a:r>
            <a:r>
              <a:rPr lang="en-US" b="1" dirty="0"/>
              <a:t> </a:t>
            </a:r>
            <a:r>
              <a:rPr lang="en-US" b="1" dirty="0" err="1"/>
              <a:t>poslova</a:t>
            </a:r>
            <a:r>
              <a:rPr lang="en-US" b="1" dirty="0"/>
              <a:t> i </a:t>
            </a:r>
            <a:r>
              <a:rPr lang="en-US" b="1" dirty="0" err="1"/>
              <a:t>radnih</a:t>
            </a:r>
            <a:r>
              <a:rPr lang="en-US" b="1" dirty="0"/>
              <a:t> </a:t>
            </a:r>
            <a:r>
              <a:rPr lang="en-US" b="1" dirty="0" err="1"/>
              <a:t>zadataka</a:t>
            </a:r>
            <a:r>
              <a:rPr lang="en-US" b="1" dirty="0"/>
              <a:t> </a:t>
            </a:r>
            <a:r>
              <a:rPr lang="en-US" b="1" dirty="0" err="1"/>
              <a:t>osim</a:t>
            </a:r>
            <a:r>
              <a:rPr lang="en-US" b="1" dirty="0"/>
              <a:t> </a:t>
            </a:r>
            <a:r>
              <a:rPr lang="en-US" b="1" dirty="0" err="1"/>
              <a:t>ako</a:t>
            </a:r>
            <a:r>
              <a:rPr lang="en-US" b="1" dirty="0"/>
              <a:t> </a:t>
            </a:r>
            <a:r>
              <a:rPr lang="en-US" b="1" dirty="0" err="1"/>
              <a:t>isti</a:t>
            </a:r>
            <a:r>
              <a:rPr lang="en-US" b="1" dirty="0"/>
              <a:t> </a:t>
            </a:r>
            <a:r>
              <a:rPr lang="en-US" b="1" dirty="0" err="1"/>
              <a:t>nemaju</a:t>
            </a:r>
            <a:r>
              <a:rPr lang="en-US" b="1" dirty="0"/>
              <a:t> za </a:t>
            </a:r>
            <a:r>
              <a:rPr lang="en-US" b="1" dirty="0" err="1"/>
              <a:t>cilj</a:t>
            </a:r>
            <a:r>
              <a:rPr lang="en-US" b="1" dirty="0"/>
              <a:t> da </a:t>
            </a:r>
            <a:r>
              <a:rPr lang="en-US" b="1" dirty="0" err="1"/>
              <a:t>povrijede</a:t>
            </a:r>
            <a:r>
              <a:rPr lang="en-US" b="1" dirty="0"/>
              <a:t> </a:t>
            </a:r>
            <a:r>
              <a:rPr lang="en-US" b="1" dirty="0" err="1"/>
              <a:t>ili</a:t>
            </a:r>
            <a:r>
              <a:rPr lang="en-US" b="1" dirty="0"/>
              <a:t> </a:t>
            </a:r>
            <a:r>
              <a:rPr lang="en-US" b="1" dirty="0" err="1"/>
              <a:t>namjerno</a:t>
            </a:r>
            <a:r>
              <a:rPr lang="en-US" b="1" dirty="0"/>
              <a:t> </a:t>
            </a:r>
            <a:r>
              <a:rPr lang="en-US" b="1" dirty="0" err="1"/>
              <a:t>uvrijede</a:t>
            </a:r>
            <a:r>
              <a:rPr lang="en-US" b="1" dirty="0"/>
              <a:t> </a:t>
            </a:r>
            <a:r>
              <a:rPr lang="en-US" b="1" dirty="0" err="1"/>
              <a:t>zaposlenog</a:t>
            </a:r>
            <a:r>
              <a:rPr lang="en-US" b="1" dirty="0"/>
              <a:t>. </a:t>
            </a:r>
            <a:endParaRPr lang="en-US" dirty="0"/>
          </a:p>
          <a:p>
            <a:pPr algn="just"/>
            <a:r>
              <a:rPr lang="en-US" dirty="0" err="1"/>
              <a:t>Dakle</a:t>
            </a:r>
            <a:r>
              <a:rPr lang="en-US" dirty="0"/>
              <a:t>, </a:t>
            </a:r>
            <a:r>
              <a:rPr lang="en-US" dirty="0" err="1"/>
              <a:t>bitan</a:t>
            </a:r>
            <a:r>
              <a:rPr lang="en-US" dirty="0"/>
              <a:t> </a:t>
            </a:r>
            <a:r>
              <a:rPr lang="en-US" dirty="0" err="1"/>
              <a:t>elemenat</a:t>
            </a:r>
            <a:r>
              <a:rPr lang="en-US" dirty="0"/>
              <a:t> </a:t>
            </a:r>
            <a:r>
              <a:rPr lang="en-US" dirty="0" err="1"/>
              <a:t>instituta</a:t>
            </a:r>
            <a:r>
              <a:rPr lang="en-US" dirty="0"/>
              <a:t> </a:t>
            </a:r>
            <a:r>
              <a:rPr lang="en-US" dirty="0" err="1"/>
              <a:t>mobinga</a:t>
            </a:r>
            <a:r>
              <a:rPr lang="en-US" dirty="0"/>
              <a:t> je </a:t>
            </a:r>
            <a:r>
              <a:rPr lang="en-US" dirty="0" err="1"/>
              <a:t>vremenski</a:t>
            </a:r>
            <a:r>
              <a:rPr lang="en-US" dirty="0"/>
              <a:t> </a:t>
            </a:r>
            <a:r>
              <a:rPr lang="en-US" dirty="0" err="1"/>
              <a:t>kontinuitet</a:t>
            </a:r>
            <a:r>
              <a:rPr lang="en-US" dirty="0"/>
              <a:t> u </a:t>
            </a:r>
            <a:r>
              <a:rPr lang="en-US" dirty="0" err="1"/>
              <a:t>kome</a:t>
            </a:r>
            <a:r>
              <a:rPr lang="en-US" dirty="0"/>
              <a:t> se </a:t>
            </a:r>
            <a:r>
              <a:rPr lang="en-US" dirty="0" err="1"/>
              <a:t>ponavljaju</a:t>
            </a:r>
            <a:r>
              <a:rPr lang="en-US" dirty="0"/>
              <a:t> </a:t>
            </a:r>
            <a:r>
              <a:rPr lang="en-US" dirty="0" err="1"/>
              <a:t>radnje</a:t>
            </a:r>
            <a:r>
              <a:rPr lang="en-US" dirty="0"/>
              <a:t> </a:t>
            </a:r>
            <a:r>
              <a:rPr lang="en-US" dirty="0" err="1"/>
              <a:t>koje</a:t>
            </a:r>
            <a:r>
              <a:rPr lang="en-US" dirty="0"/>
              <a:t> </a:t>
            </a:r>
            <a:r>
              <a:rPr lang="en-US" dirty="0" err="1"/>
              <a:t>imaju</a:t>
            </a:r>
            <a:r>
              <a:rPr lang="en-US" dirty="0"/>
              <a:t> </a:t>
            </a:r>
            <a:r>
              <a:rPr lang="en-US" dirty="0" err="1"/>
              <a:t>karakter</a:t>
            </a:r>
            <a:r>
              <a:rPr lang="en-US" dirty="0"/>
              <a:t> ovog </a:t>
            </a:r>
            <a:r>
              <a:rPr lang="en-US" dirty="0" err="1"/>
              <a:t>oblika</a:t>
            </a:r>
            <a:r>
              <a:rPr lang="en-US" dirty="0"/>
              <a:t> </a:t>
            </a:r>
            <a:r>
              <a:rPr lang="en-US" dirty="0" err="1"/>
              <a:t>diskriminacije</a:t>
            </a:r>
            <a:r>
              <a:rPr lang="en-US" dirty="0"/>
              <a:t>, </a:t>
            </a:r>
            <a:r>
              <a:rPr lang="en-US" dirty="0" err="1"/>
              <a:t>prema</a:t>
            </a:r>
            <a:r>
              <a:rPr lang="en-US" dirty="0"/>
              <a:t> </a:t>
            </a:r>
            <a:r>
              <a:rPr lang="en-US" dirty="0" err="1"/>
              <a:t>kome</a:t>
            </a:r>
            <a:r>
              <a:rPr lang="en-US" dirty="0"/>
              <a:t> se </a:t>
            </a:r>
            <a:r>
              <a:rPr lang="en-US" dirty="0" err="1"/>
              <a:t>cijeni</a:t>
            </a:r>
            <a:r>
              <a:rPr lang="en-US" dirty="0"/>
              <a:t> da li se </a:t>
            </a:r>
            <a:r>
              <a:rPr lang="en-US" dirty="0" err="1"/>
              <a:t>radi</a:t>
            </a:r>
            <a:r>
              <a:rPr lang="en-US" dirty="0"/>
              <a:t> o </a:t>
            </a:r>
            <a:r>
              <a:rPr lang="en-US" dirty="0" err="1"/>
              <a:t>pojedinačnom</a:t>
            </a:r>
            <a:r>
              <a:rPr lang="en-US" dirty="0"/>
              <a:t> </a:t>
            </a:r>
            <a:r>
              <a:rPr lang="en-US" dirty="0" err="1"/>
              <a:t>incidentu</a:t>
            </a:r>
            <a:r>
              <a:rPr lang="en-US" dirty="0"/>
              <a:t> </a:t>
            </a:r>
            <a:r>
              <a:rPr lang="en-US" dirty="0" err="1"/>
              <a:t>ili</a:t>
            </a:r>
            <a:r>
              <a:rPr lang="en-US" dirty="0"/>
              <a:t> o </a:t>
            </a:r>
            <a:r>
              <a:rPr lang="en-US" dirty="0" err="1"/>
              <a:t>ponašanju</a:t>
            </a:r>
            <a:r>
              <a:rPr lang="en-US" dirty="0"/>
              <a:t> </a:t>
            </a:r>
            <a:r>
              <a:rPr lang="en-US" dirty="0" err="1"/>
              <a:t>čija</a:t>
            </a:r>
            <a:r>
              <a:rPr lang="en-US" dirty="0"/>
              <a:t> je </a:t>
            </a:r>
            <a:r>
              <a:rPr lang="en-US" dirty="0" err="1"/>
              <a:t>namjera</a:t>
            </a:r>
            <a:r>
              <a:rPr lang="en-US" dirty="0"/>
              <a:t> </a:t>
            </a:r>
            <a:r>
              <a:rPr lang="en-US" dirty="0" err="1"/>
              <a:t>ugrožavanje</a:t>
            </a:r>
            <a:r>
              <a:rPr lang="en-US" dirty="0"/>
              <a:t> </a:t>
            </a:r>
            <a:r>
              <a:rPr lang="en-US" dirty="0" err="1"/>
              <a:t>časti</a:t>
            </a:r>
            <a:r>
              <a:rPr lang="en-US" dirty="0"/>
              <a:t>, </a:t>
            </a:r>
            <a:r>
              <a:rPr lang="en-US" dirty="0" err="1"/>
              <a:t>ljudskog</a:t>
            </a:r>
            <a:r>
              <a:rPr lang="en-US" dirty="0"/>
              <a:t> </a:t>
            </a:r>
            <a:r>
              <a:rPr lang="en-US" dirty="0" err="1"/>
              <a:t>dostojanstva</a:t>
            </a:r>
            <a:r>
              <a:rPr lang="en-US" dirty="0"/>
              <a:t> i </a:t>
            </a:r>
            <a:r>
              <a:rPr lang="en-US" dirty="0" err="1"/>
              <a:t>integriteta</a:t>
            </a:r>
            <a:r>
              <a:rPr lang="en-US" dirty="0"/>
              <a:t> </a:t>
            </a:r>
            <a:r>
              <a:rPr lang="en-US" dirty="0" err="1"/>
              <a:t>zaposlenog</a:t>
            </a:r>
            <a:r>
              <a:rPr lang="en-US" dirty="0"/>
              <a:t> i </a:t>
            </a:r>
            <a:r>
              <a:rPr lang="en-US" dirty="0" err="1"/>
              <a:t>njegova</a:t>
            </a:r>
            <a:r>
              <a:rPr lang="en-US" dirty="0"/>
              <a:t> </a:t>
            </a:r>
            <a:r>
              <a:rPr lang="en-US" dirty="0" err="1"/>
              <a:t>eliminacija</a:t>
            </a:r>
            <a:r>
              <a:rPr lang="en-US" dirty="0"/>
              <a:t> </a:t>
            </a:r>
            <a:r>
              <a:rPr lang="en-US" dirty="0" err="1"/>
              <a:t>iz</a:t>
            </a:r>
            <a:r>
              <a:rPr lang="en-US" dirty="0"/>
              <a:t> </a:t>
            </a:r>
            <a:r>
              <a:rPr lang="en-US" dirty="0" err="1"/>
              <a:t>radnog</a:t>
            </a:r>
            <a:r>
              <a:rPr lang="en-US" dirty="0"/>
              <a:t> </a:t>
            </a:r>
            <a:r>
              <a:rPr lang="en-US" dirty="0" err="1"/>
              <a:t>okruženja</a:t>
            </a:r>
            <a:r>
              <a:rPr lang="en-US" dirty="0"/>
              <a:t>. </a:t>
            </a:r>
          </a:p>
          <a:p>
            <a:pPr algn="just"/>
            <a:r>
              <a:rPr lang="en-US" dirty="0" err="1"/>
              <a:t>Prema</a:t>
            </a:r>
            <a:r>
              <a:rPr lang="en-US" dirty="0"/>
              <a:t> tome </a:t>
            </a:r>
            <a:r>
              <a:rPr lang="en-US" dirty="0" err="1"/>
              <a:t>kada</a:t>
            </a:r>
            <a:r>
              <a:rPr lang="en-US" dirty="0"/>
              <a:t> se </a:t>
            </a:r>
            <a:r>
              <a:rPr lang="en-US" dirty="0" err="1"/>
              <a:t>traži</a:t>
            </a:r>
            <a:r>
              <a:rPr lang="en-US" dirty="0"/>
              <a:t> </a:t>
            </a:r>
            <a:r>
              <a:rPr lang="en-US" dirty="0" err="1"/>
              <a:t>zaštita</a:t>
            </a:r>
            <a:r>
              <a:rPr lang="en-US" dirty="0"/>
              <a:t> od </a:t>
            </a:r>
            <a:r>
              <a:rPr lang="en-US" dirty="0" err="1"/>
              <a:t>mobinga</a:t>
            </a:r>
            <a:r>
              <a:rPr lang="en-US" dirty="0"/>
              <a:t> </a:t>
            </a:r>
            <a:r>
              <a:rPr lang="en-US" dirty="0" err="1"/>
              <a:t>tužitelj</a:t>
            </a:r>
            <a:r>
              <a:rPr lang="en-US" dirty="0"/>
              <a:t> mora </a:t>
            </a:r>
            <a:r>
              <a:rPr lang="en-US" dirty="0" err="1"/>
              <a:t>učiniti</a:t>
            </a:r>
            <a:r>
              <a:rPr lang="en-US" dirty="0"/>
              <a:t> </a:t>
            </a:r>
            <a:r>
              <a:rPr lang="en-US" dirty="0" err="1"/>
              <a:t>vjerovatnim</a:t>
            </a:r>
            <a:r>
              <a:rPr lang="en-US" dirty="0"/>
              <a:t> da </a:t>
            </a:r>
            <a:r>
              <a:rPr lang="en-US" dirty="0" err="1"/>
              <a:t>su</a:t>
            </a:r>
            <a:r>
              <a:rPr lang="en-US" dirty="0"/>
              <a:t> </a:t>
            </a:r>
            <a:r>
              <a:rPr lang="en-US" dirty="0" err="1"/>
              <a:t>ga</a:t>
            </a:r>
            <a:r>
              <a:rPr lang="en-US" dirty="0"/>
              <a:t> </a:t>
            </a:r>
            <a:r>
              <a:rPr lang="en-US" dirty="0" err="1"/>
              <a:t>na</a:t>
            </a:r>
            <a:r>
              <a:rPr lang="en-US" dirty="0"/>
              <a:t> </a:t>
            </a:r>
            <a:r>
              <a:rPr lang="en-US" dirty="0" err="1"/>
              <a:t>njegovom</a:t>
            </a:r>
            <a:r>
              <a:rPr lang="en-US" dirty="0"/>
              <a:t> </a:t>
            </a:r>
            <a:r>
              <a:rPr lang="en-US" dirty="0" err="1"/>
              <a:t>radnom</a:t>
            </a:r>
            <a:r>
              <a:rPr lang="en-US" dirty="0"/>
              <a:t> </a:t>
            </a:r>
            <a:r>
              <a:rPr lang="en-US" dirty="0" err="1"/>
              <a:t>mjestu</a:t>
            </a:r>
            <a:r>
              <a:rPr lang="en-US" dirty="0"/>
              <a:t> </a:t>
            </a:r>
            <a:r>
              <a:rPr lang="en-US" dirty="0" err="1"/>
              <a:t>jedno</a:t>
            </a:r>
            <a:r>
              <a:rPr lang="en-US" dirty="0"/>
              <a:t> </a:t>
            </a:r>
            <a:r>
              <a:rPr lang="en-US" dirty="0" err="1"/>
              <a:t>ili</a:t>
            </a:r>
            <a:r>
              <a:rPr lang="en-US" dirty="0"/>
              <a:t> </a:t>
            </a:r>
            <a:r>
              <a:rPr lang="en-US" dirty="0" err="1"/>
              <a:t>više</a:t>
            </a:r>
            <a:r>
              <a:rPr lang="en-US" dirty="0"/>
              <a:t> </a:t>
            </a:r>
            <a:r>
              <a:rPr lang="en-US" dirty="0" err="1"/>
              <a:t>lica</a:t>
            </a:r>
            <a:r>
              <a:rPr lang="en-US" dirty="0"/>
              <a:t> </a:t>
            </a:r>
            <a:r>
              <a:rPr lang="en-US" dirty="0" err="1"/>
              <a:t>sistematski</a:t>
            </a:r>
            <a:r>
              <a:rPr lang="en-US" dirty="0"/>
              <a:t>, u </a:t>
            </a:r>
            <a:r>
              <a:rPr lang="en-US" dirty="0" err="1"/>
              <a:t>dužem</a:t>
            </a:r>
            <a:r>
              <a:rPr lang="en-US" dirty="0"/>
              <a:t> </a:t>
            </a:r>
            <a:r>
              <a:rPr lang="en-US" dirty="0" err="1"/>
              <a:t>vremenskom</a:t>
            </a:r>
            <a:r>
              <a:rPr lang="en-US" dirty="0"/>
              <a:t> </a:t>
            </a:r>
            <a:r>
              <a:rPr lang="en-US" dirty="0" err="1"/>
              <a:t>periodu</a:t>
            </a:r>
            <a:r>
              <a:rPr lang="en-US" dirty="0"/>
              <a:t> </a:t>
            </a:r>
            <a:r>
              <a:rPr lang="en-US" dirty="0" err="1"/>
              <a:t>psihički</a:t>
            </a:r>
            <a:r>
              <a:rPr lang="en-US" dirty="0"/>
              <a:t> </a:t>
            </a:r>
            <a:r>
              <a:rPr lang="en-US" dirty="0" err="1"/>
              <a:t>zlostavljali</a:t>
            </a:r>
            <a:r>
              <a:rPr lang="en-US" dirty="0"/>
              <a:t> </a:t>
            </a:r>
            <a:r>
              <a:rPr lang="en-US" dirty="0" err="1"/>
              <a:t>ili</a:t>
            </a:r>
            <a:r>
              <a:rPr lang="en-US" dirty="0"/>
              <a:t> </a:t>
            </a:r>
            <a:r>
              <a:rPr lang="en-US" dirty="0" err="1"/>
              <a:t>ponižavali</a:t>
            </a:r>
            <a:r>
              <a:rPr lang="en-US" dirty="0"/>
              <a:t> sa gore </a:t>
            </a:r>
            <a:r>
              <a:rPr lang="en-US" dirty="0" err="1"/>
              <a:t>navedenim</a:t>
            </a:r>
            <a:r>
              <a:rPr lang="en-US" dirty="0"/>
              <a:t> </a:t>
            </a:r>
            <a:r>
              <a:rPr lang="en-US" dirty="0" err="1"/>
              <a:t>ciljem</a:t>
            </a:r>
            <a:r>
              <a:rPr lang="en-US" dirty="0"/>
              <a:t>, a u </a:t>
            </a:r>
            <a:r>
              <a:rPr lang="en-US" dirty="0" err="1"/>
              <a:t>odnosu</a:t>
            </a:r>
            <a:r>
              <a:rPr lang="en-US" dirty="0"/>
              <a:t>  </a:t>
            </a:r>
            <a:r>
              <a:rPr lang="en-US" dirty="0" err="1"/>
              <a:t>na</a:t>
            </a:r>
            <a:r>
              <a:rPr lang="en-US" dirty="0"/>
              <a:t> </a:t>
            </a:r>
            <a:r>
              <a:rPr lang="en-US" dirty="0" err="1"/>
              <a:t>druga</a:t>
            </a:r>
            <a:r>
              <a:rPr lang="en-US" dirty="0"/>
              <a:t> </a:t>
            </a:r>
            <a:r>
              <a:rPr lang="en-US" dirty="0" err="1"/>
              <a:t>lica</a:t>
            </a:r>
            <a:r>
              <a:rPr lang="en-US" dirty="0"/>
              <a:t> </a:t>
            </a:r>
            <a:r>
              <a:rPr lang="en-US" dirty="0" err="1"/>
              <a:t>po</a:t>
            </a:r>
            <a:r>
              <a:rPr lang="en-US" dirty="0"/>
              <a:t> </a:t>
            </a:r>
            <a:r>
              <a:rPr lang="en-US" dirty="0" err="1"/>
              <a:t>nekom</a:t>
            </a:r>
            <a:r>
              <a:rPr lang="en-US" dirty="0"/>
              <a:t> od </a:t>
            </a:r>
            <a:r>
              <a:rPr lang="en-US" dirty="0" err="1"/>
              <a:t>zaštićenih</a:t>
            </a:r>
            <a:r>
              <a:rPr lang="en-US" dirty="0"/>
              <a:t> </a:t>
            </a:r>
            <a:r>
              <a:rPr lang="en-US" dirty="0" err="1"/>
              <a:t>osnova</a:t>
            </a:r>
            <a:r>
              <a:rPr lang="en-US" dirty="0"/>
              <a:t> </a:t>
            </a:r>
            <a:r>
              <a:rPr lang="en-US" dirty="0" err="1"/>
              <a:t>iz</a:t>
            </a:r>
            <a:r>
              <a:rPr lang="en-US" dirty="0"/>
              <a:t> </a:t>
            </a:r>
            <a:r>
              <a:rPr lang="en-US" dirty="0" err="1"/>
              <a:t>zakona</a:t>
            </a:r>
            <a:r>
              <a:rPr lang="en-US" dirty="0"/>
              <a:t>, s </a:t>
            </a:r>
            <a:r>
              <a:rPr lang="en-US" dirty="0" err="1"/>
              <a:t>posljedicom</a:t>
            </a:r>
            <a:r>
              <a:rPr lang="en-US" dirty="0"/>
              <a:t> </a:t>
            </a:r>
            <a:r>
              <a:rPr lang="en-US" dirty="0" err="1"/>
              <a:t>isključivanja</a:t>
            </a:r>
            <a:r>
              <a:rPr lang="en-US" dirty="0"/>
              <a:t>, </a:t>
            </a:r>
            <a:r>
              <a:rPr lang="en-US" dirty="0" err="1"/>
              <a:t>ili</a:t>
            </a:r>
            <a:r>
              <a:rPr lang="en-US" dirty="0"/>
              <a:t> </a:t>
            </a:r>
            <a:r>
              <a:rPr lang="en-US" dirty="0" err="1"/>
              <a:t>ograničavanja</a:t>
            </a:r>
            <a:r>
              <a:rPr lang="en-US" dirty="0"/>
              <a:t> </a:t>
            </a:r>
            <a:r>
              <a:rPr lang="en-US" dirty="0" err="1"/>
              <a:t>ili</a:t>
            </a:r>
            <a:r>
              <a:rPr lang="en-US" dirty="0"/>
              <a:t> </a:t>
            </a:r>
            <a:r>
              <a:rPr lang="en-US" dirty="0" err="1"/>
              <a:t>davanja</a:t>
            </a:r>
            <a:r>
              <a:rPr lang="en-US" dirty="0"/>
              <a:t> </a:t>
            </a:r>
            <a:r>
              <a:rPr lang="en-US" dirty="0" err="1"/>
              <a:t>prednosti</a:t>
            </a:r>
            <a:r>
              <a:rPr lang="en-US" dirty="0"/>
              <a:t>.</a:t>
            </a:r>
          </a:p>
          <a:p>
            <a:pPr algn="just"/>
            <a:r>
              <a:rPr lang="en-US" dirty="0" err="1"/>
              <a:t>Vjerovatnost</a:t>
            </a:r>
            <a:r>
              <a:rPr lang="en-US" dirty="0"/>
              <a:t> (</a:t>
            </a:r>
            <a:r>
              <a:rPr lang="en-US" dirty="0" err="1"/>
              <a:t>član</a:t>
            </a:r>
            <a:r>
              <a:rPr lang="en-US" dirty="0"/>
              <a:t> 15. </a:t>
            </a:r>
            <a:r>
              <a:rPr lang="en-US" dirty="0" err="1"/>
              <a:t>stav</a:t>
            </a:r>
            <a:r>
              <a:rPr lang="en-US" dirty="0"/>
              <a:t> 1. ZDD) </a:t>
            </a:r>
            <a:r>
              <a:rPr lang="en-US" dirty="0" err="1"/>
              <a:t>treba</a:t>
            </a:r>
            <a:r>
              <a:rPr lang="en-US" dirty="0"/>
              <a:t> </a:t>
            </a:r>
            <a:r>
              <a:rPr lang="en-US" dirty="0" err="1"/>
              <a:t>tumačiti</a:t>
            </a:r>
            <a:r>
              <a:rPr lang="en-US" dirty="0"/>
              <a:t> </a:t>
            </a:r>
            <a:r>
              <a:rPr lang="en-US" dirty="0" err="1"/>
              <a:t>kao</a:t>
            </a:r>
            <a:r>
              <a:rPr lang="en-US" dirty="0"/>
              <a:t> </a:t>
            </a:r>
            <a:r>
              <a:rPr lang="en-US" dirty="0" err="1"/>
              <a:t>uvjerenje</a:t>
            </a:r>
            <a:r>
              <a:rPr lang="en-US" dirty="0"/>
              <a:t> da </a:t>
            </a:r>
            <a:r>
              <a:rPr lang="en-US" dirty="0" err="1"/>
              <a:t>ima</a:t>
            </a:r>
            <a:r>
              <a:rPr lang="en-US" dirty="0"/>
              <a:t> </a:t>
            </a:r>
            <a:r>
              <a:rPr lang="en-US" dirty="0" err="1"/>
              <a:t>više</a:t>
            </a:r>
            <a:r>
              <a:rPr lang="en-US" dirty="0"/>
              <a:t> </a:t>
            </a:r>
            <a:r>
              <a:rPr lang="en-US" dirty="0" err="1"/>
              <a:t>argumenata</a:t>
            </a:r>
            <a:r>
              <a:rPr lang="en-US" dirty="0"/>
              <a:t> u </a:t>
            </a:r>
            <a:r>
              <a:rPr lang="en-US" dirty="0" err="1"/>
              <a:t>prilog</a:t>
            </a:r>
            <a:r>
              <a:rPr lang="en-US" dirty="0"/>
              <a:t> </a:t>
            </a:r>
            <a:r>
              <a:rPr lang="en-US" dirty="0" err="1"/>
              <a:t>postojanja</a:t>
            </a:r>
            <a:r>
              <a:rPr lang="en-US" dirty="0"/>
              <a:t> </a:t>
            </a:r>
            <a:r>
              <a:rPr lang="en-US" dirty="0" err="1"/>
              <a:t>ili</a:t>
            </a:r>
            <a:r>
              <a:rPr lang="en-US" dirty="0"/>
              <a:t> </a:t>
            </a:r>
            <a:r>
              <a:rPr lang="en-US" dirty="0" err="1"/>
              <a:t>nepostojanje</a:t>
            </a:r>
            <a:r>
              <a:rPr lang="en-US" dirty="0"/>
              <a:t> </a:t>
            </a:r>
            <a:r>
              <a:rPr lang="en-US" dirty="0" err="1"/>
              <a:t>neke</a:t>
            </a:r>
            <a:r>
              <a:rPr lang="en-US" dirty="0"/>
              <a:t> </a:t>
            </a:r>
            <a:r>
              <a:rPr lang="en-US" dirty="0" err="1"/>
              <a:t>činjenice</a:t>
            </a:r>
            <a:r>
              <a:rPr lang="en-US" dirty="0"/>
              <a:t>, </a:t>
            </a:r>
            <a:r>
              <a:rPr lang="en-US" dirty="0" err="1"/>
              <a:t>nego</a:t>
            </a:r>
            <a:r>
              <a:rPr lang="en-US" dirty="0"/>
              <a:t> </a:t>
            </a:r>
            <a:r>
              <a:rPr lang="en-US" dirty="0" err="1"/>
              <a:t>onih</a:t>
            </a:r>
            <a:r>
              <a:rPr lang="en-US" dirty="0"/>
              <a:t> </a:t>
            </a:r>
            <a:r>
              <a:rPr lang="en-US" dirty="0" err="1"/>
              <a:t>koje</a:t>
            </a:r>
            <a:r>
              <a:rPr lang="en-US" dirty="0"/>
              <a:t> </a:t>
            </a:r>
            <a:r>
              <a:rPr lang="en-US" dirty="0" err="1"/>
              <a:t>govore</a:t>
            </a:r>
            <a:r>
              <a:rPr lang="en-US" dirty="0"/>
              <a:t> </a:t>
            </a:r>
            <a:r>
              <a:rPr lang="en-US" dirty="0" err="1"/>
              <a:t>protiv</a:t>
            </a:r>
            <a:r>
              <a:rPr lang="en-US" dirty="0"/>
              <a:t> </a:t>
            </a:r>
            <a:r>
              <a:rPr lang="en-US" dirty="0" err="1"/>
              <a:t>njenog</a:t>
            </a:r>
            <a:r>
              <a:rPr lang="en-US" dirty="0"/>
              <a:t> </a:t>
            </a:r>
            <a:r>
              <a:rPr lang="en-US" dirty="0" err="1"/>
              <a:t>postojanja</a:t>
            </a:r>
            <a:r>
              <a:rPr lang="en-US" dirty="0"/>
              <a:t> </a:t>
            </a:r>
            <a:r>
              <a:rPr lang="en-US" dirty="0" err="1"/>
              <a:t>ili</a:t>
            </a:r>
            <a:r>
              <a:rPr lang="en-US" dirty="0"/>
              <a:t> </a:t>
            </a:r>
            <a:r>
              <a:rPr lang="en-US" dirty="0" err="1"/>
              <a:t>nepostojanja</a:t>
            </a:r>
            <a:r>
              <a:rPr lang="en-US" dirty="0"/>
              <a:t>.</a:t>
            </a:r>
          </a:p>
          <a:p>
            <a:pPr algn="just"/>
            <a:endParaRPr lang="en-US" b="1" dirty="0"/>
          </a:p>
          <a:p>
            <a:pPr algn="just"/>
            <a:endParaRPr lang="en-US" b="1" dirty="0"/>
          </a:p>
          <a:p>
            <a:endParaRPr lang="en-US" dirty="0"/>
          </a:p>
          <a:p>
            <a:endParaRPr lang="en-US" dirty="0"/>
          </a:p>
        </p:txBody>
      </p:sp>
    </p:spTree>
    <p:extLst>
      <p:ext uri="{BB962C8B-B14F-4D97-AF65-F5344CB8AC3E}">
        <p14:creationId xmlns:p14="http://schemas.microsoft.com/office/powerpoint/2010/main" val="2337287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Mobing</a:t>
            </a:r>
            <a:endParaRPr lang="en-US" sz="3200" b="1" dirty="0">
              <a:solidFill>
                <a:srgbClr val="FF0000"/>
              </a:solidFill>
            </a:endParaRPr>
          </a:p>
        </p:txBody>
      </p:sp>
      <p:sp>
        <p:nvSpPr>
          <p:cNvPr id="3" name="Content Placeholder 2"/>
          <p:cNvSpPr>
            <a:spLocks noGrp="1"/>
          </p:cNvSpPr>
          <p:nvPr>
            <p:ph idx="1"/>
          </p:nvPr>
        </p:nvSpPr>
        <p:spPr>
          <a:xfrm>
            <a:off x="262889" y="1895300"/>
            <a:ext cx="8689918" cy="4796445"/>
          </a:xfrm>
        </p:spPr>
        <p:txBody>
          <a:bodyPr>
            <a:normAutofit fontScale="62500" lnSpcReduction="20000"/>
          </a:bodyPr>
          <a:lstStyle/>
          <a:p>
            <a:pPr algn="just"/>
            <a:endParaRPr lang="en-US" sz="3000" dirty="0"/>
          </a:p>
          <a:p>
            <a:pPr algn="just"/>
            <a:r>
              <a:rPr lang="en-US" sz="3000" dirty="0" err="1"/>
              <a:t>Stoga</a:t>
            </a:r>
            <a:r>
              <a:rPr lang="en-US" sz="3000" dirty="0"/>
              <a:t>, da bi se </a:t>
            </a:r>
            <a:r>
              <a:rPr lang="en-US" sz="3000" dirty="0" err="1"/>
              <a:t>dokazao</a:t>
            </a:r>
            <a:r>
              <a:rPr lang="en-US" sz="3000" dirty="0"/>
              <a:t> </a:t>
            </a:r>
            <a:r>
              <a:rPr lang="en-US" sz="3000" dirty="0" err="1"/>
              <a:t>mobing</a:t>
            </a:r>
            <a:r>
              <a:rPr lang="en-US" sz="3000" dirty="0"/>
              <a:t> </a:t>
            </a:r>
            <a:r>
              <a:rPr lang="en-US" sz="3000" dirty="0" err="1"/>
              <a:t>koji</a:t>
            </a:r>
            <a:r>
              <a:rPr lang="en-US" sz="3000" dirty="0"/>
              <a:t> </a:t>
            </a:r>
            <a:r>
              <a:rPr lang="en-US" sz="3000" dirty="0" err="1"/>
              <a:t>predstavlja</a:t>
            </a:r>
            <a:r>
              <a:rPr lang="en-US" sz="3000" dirty="0"/>
              <a:t> </a:t>
            </a:r>
            <a:r>
              <a:rPr lang="en-US" sz="3000" dirty="0" err="1"/>
              <a:t>oblik</a:t>
            </a:r>
            <a:r>
              <a:rPr lang="en-US" sz="3000" dirty="0"/>
              <a:t> </a:t>
            </a:r>
            <a:r>
              <a:rPr lang="en-US" sz="3000" dirty="0" err="1"/>
              <a:t>nefizičkog</a:t>
            </a:r>
            <a:r>
              <a:rPr lang="en-US" sz="3000" dirty="0"/>
              <a:t> </a:t>
            </a:r>
            <a:r>
              <a:rPr lang="en-US" sz="3000" dirty="0" err="1"/>
              <a:t>uznemiravanja</a:t>
            </a:r>
            <a:r>
              <a:rPr lang="en-US" sz="3000" dirty="0"/>
              <a:t> </a:t>
            </a:r>
            <a:r>
              <a:rPr lang="en-US" sz="3000" dirty="0" err="1"/>
              <a:t>na</a:t>
            </a:r>
            <a:r>
              <a:rPr lang="en-US" sz="3000" dirty="0"/>
              <a:t> </a:t>
            </a:r>
            <a:r>
              <a:rPr lang="en-US" sz="3000" dirty="0" err="1"/>
              <a:t>radnom</a:t>
            </a:r>
            <a:r>
              <a:rPr lang="en-US" sz="3000" dirty="0"/>
              <a:t> </a:t>
            </a:r>
            <a:r>
              <a:rPr lang="en-US" sz="3000" dirty="0" err="1"/>
              <a:t>mjestu</a:t>
            </a:r>
            <a:r>
              <a:rPr lang="en-US" sz="3000" dirty="0"/>
              <a:t> mora se </a:t>
            </a:r>
            <a:r>
              <a:rPr lang="en-US" sz="3000" dirty="0" err="1"/>
              <a:t>dokazati</a:t>
            </a:r>
            <a:r>
              <a:rPr lang="en-US" sz="3000" dirty="0"/>
              <a:t> </a:t>
            </a:r>
            <a:r>
              <a:rPr lang="en-US" sz="3000" dirty="0" err="1"/>
              <a:t>ponavljanje</a:t>
            </a:r>
            <a:r>
              <a:rPr lang="en-US" sz="3000" dirty="0"/>
              <a:t> </a:t>
            </a:r>
            <a:r>
              <a:rPr lang="en-US" sz="3000" dirty="0" err="1"/>
              <a:t>radnji</a:t>
            </a:r>
            <a:r>
              <a:rPr lang="en-US" sz="3000" dirty="0"/>
              <a:t> </a:t>
            </a:r>
            <a:r>
              <a:rPr lang="en-US" sz="3000" dirty="0" err="1"/>
              <a:t>koje</a:t>
            </a:r>
            <a:r>
              <a:rPr lang="en-US" sz="3000" dirty="0"/>
              <a:t> </a:t>
            </a:r>
            <a:r>
              <a:rPr lang="en-US" sz="3000" dirty="0" err="1"/>
              <a:t>imaju</a:t>
            </a:r>
            <a:r>
              <a:rPr lang="en-US" sz="3000" dirty="0"/>
              <a:t> </a:t>
            </a:r>
            <a:r>
              <a:rPr lang="en-US" sz="3000" dirty="0" err="1"/>
              <a:t>ponižavajući</a:t>
            </a:r>
            <a:r>
              <a:rPr lang="en-US" sz="3000" dirty="0"/>
              <a:t> </a:t>
            </a:r>
            <a:r>
              <a:rPr lang="en-US" sz="3000" dirty="0" err="1"/>
              <a:t>efekat</a:t>
            </a:r>
            <a:r>
              <a:rPr lang="en-US" sz="3000" dirty="0"/>
              <a:t>.</a:t>
            </a:r>
          </a:p>
          <a:p>
            <a:pPr algn="just"/>
            <a:r>
              <a:rPr lang="en-US" sz="3000" dirty="0" err="1"/>
              <a:t>Te</a:t>
            </a:r>
            <a:r>
              <a:rPr lang="en-US" sz="3000" dirty="0"/>
              <a:t> </a:t>
            </a:r>
            <a:r>
              <a:rPr lang="en-US" sz="3000" dirty="0" err="1"/>
              <a:t>radnje</a:t>
            </a:r>
            <a:r>
              <a:rPr lang="en-US" sz="3000" dirty="0"/>
              <a:t> </a:t>
            </a:r>
            <a:r>
              <a:rPr lang="en-US" sz="3000" dirty="0" err="1"/>
              <a:t>mogu</a:t>
            </a:r>
            <a:r>
              <a:rPr lang="en-US" sz="3000" dirty="0"/>
              <a:t> se </a:t>
            </a:r>
            <a:r>
              <a:rPr lang="en-US" sz="3000" dirty="0" err="1"/>
              <a:t>sastojati</a:t>
            </a:r>
            <a:r>
              <a:rPr lang="en-US" sz="3000" dirty="0"/>
              <a:t> u </a:t>
            </a:r>
            <a:r>
              <a:rPr lang="en-US" sz="3000" dirty="0" err="1"/>
              <a:t>širenju</a:t>
            </a:r>
            <a:r>
              <a:rPr lang="en-US" sz="3000" dirty="0"/>
              <a:t> </a:t>
            </a:r>
            <a:r>
              <a:rPr lang="en-US" sz="3000" dirty="0" err="1"/>
              <a:t>glasina</a:t>
            </a:r>
            <a:r>
              <a:rPr lang="en-US" sz="3000" dirty="0"/>
              <a:t>, </a:t>
            </a:r>
            <a:r>
              <a:rPr lang="en-US" sz="3000" dirty="0" err="1"/>
              <a:t>ogovaranju</a:t>
            </a:r>
            <a:r>
              <a:rPr lang="en-US" sz="3000" dirty="0"/>
              <a:t>, </a:t>
            </a:r>
            <a:r>
              <a:rPr lang="en-US" sz="3000" dirty="0" err="1"/>
              <a:t>lažima</a:t>
            </a:r>
            <a:r>
              <a:rPr lang="en-US" sz="3000" dirty="0"/>
              <a:t> o </a:t>
            </a:r>
            <a:r>
              <a:rPr lang="en-US" sz="3000" dirty="0" err="1"/>
              <a:t>nekom</a:t>
            </a:r>
            <a:r>
              <a:rPr lang="en-US" sz="3000" dirty="0"/>
              <a:t> </a:t>
            </a:r>
            <a:r>
              <a:rPr lang="en-US" sz="3000" dirty="0" err="1"/>
              <a:t>licu</a:t>
            </a:r>
            <a:r>
              <a:rPr lang="en-US" sz="3000" dirty="0"/>
              <a:t>, </a:t>
            </a:r>
            <a:r>
              <a:rPr lang="en-US" sz="3000" dirty="0" err="1"/>
              <a:t>izbjegavanje</a:t>
            </a:r>
            <a:r>
              <a:rPr lang="en-US" sz="3000" dirty="0"/>
              <a:t> i </a:t>
            </a:r>
            <a:r>
              <a:rPr lang="en-US" sz="3000" dirty="0" err="1"/>
              <a:t>nagovaranje</a:t>
            </a:r>
            <a:r>
              <a:rPr lang="en-US" sz="3000" dirty="0"/>
              <a:t> </a:t>
            </a:r>
            <a:r>
              <a:rPr lang="en-US" sz="3000" dirty="0" err="1"/>
              <a:t>drugih</a:t>
            </a:r>
            <a:r>
              <a:rPr lang="en-US" sz="3000" dirty="0"/>
              <a:t> da </a:t>
            </a:r>
            <a:r>
              <a:rPr lang="en-US" sz="3000" dirty="0" err="1"/>
              <a:t>izbjegavaju</a:t>
            </a:r>
            <a:r>
              <a:rPr lang="en-US" sz="3000" dirty="0"/>
              <a:t> to lice, </a:t>
            </a:r>
            <a:r>
              <a:rPr lang="en-US" sz="3000" dirty="0" err="1"/>
              <a:t>namjerno</a:t>
            </a:r>
            <a:r>
              <a:rPr lang="en-US" sz="3000" dirty="0"/>
              <a:t> </a:t>
            </a:r>
            <a:r>
              <a:rPr lang="en-US" sz="3000" dirty="0" err="1"/>
              <a:t>podcjenjivanje</a:t>
            </a:r>
            <a:r>
              <a:rPr lang="en-US" sz="3000" dirty="0"/>
              <a:t> </a:t>
            </a:r>
            <a:r>
              <a:rPr lang="en-US" sz="3000" dirty="0" err="1"/>
              <a:t>rada</a:t>
            </a:r>
            <a:r>
              <a:rPr lang="en-US" sz="3000" dirty="0"/>
              <a:t>, </a:t>
            </a:r>
            <a:r>
              <a:rPr lang="en-US" sz="3000" dirty="0" err="1"/>
              <a:t>onemogućavanja</a:t>
            </a:r>
            <a:r>
              <a:rPr lang="en-US" sz="3000" dirty="0"/>
              <a:t> </a:t>
            </a:r>
            <a:r>
              <a:rPr lang="en-US" sz="3000" dirty="0" err="1"/>
              <a:t>napretka</a:t>
            </a:r>
            <a:r>
              <a:rPr lang="en-US" sz="3000" dirty="0"/>
              <a:t> </a:t>
            </a:r>
            <a:r>
              <a:rPr lang="en-US" sz="3000" dirty="0" err="1"/>
              <a:t>radnika</a:t>
            </a:r>
            <a:r>
              <a:rPr lang="en-US" sz="3000" dirty="0"/>
              <a:t>, </a:t>
            </a:r>
            <a:r>
              <a:rPr lang="en-US" sz="3000" dirty="0" err="1"/>
              <a:t>davanje</a:t>
            </a:r>
            <a:r>
              <a:rPr lang="en-US" sz="3000" dirty="0"/>
              <a:t> </a:t>
            </a:r>
            <a:r>
              <a:rPr lang="en-US" sz="3000" dirty="0" err="1"/>
              <a:t>krivih</a:t>
            </a:r>
            <a:r>
              <a:rPr lang="en-US" sz="3000" dirty="0"/>
              <a:t> </a:t>
            </a:r>
            <a:r>
              <a:rPr lang="en-US" sz="3000" dirty="0" err="1"/>
              <a:t>ili</a:t>
            </a:r>
            <a:r>
              <a:rPr lang="en-US" sz="3000" dirty="0"/>
              <a:t> </a:t>
            </a:r>
            <a:r>
              <a:rPr lang="en-US" sz="3000" dirty="0" err="1"/>
              <a:t>lažnih</a:t>
            </a:r>
            <a:r>
              <a:rPr lang="en-US" sz="3000" dirty="0"/>
              <a:t> </a:t>
            </a:r>
            <a:r>
              <a:rPr lang="en-US" sz="3000" dirty="0" err="1"/>
              <a:t>informacija</a:t>
            </a:r>
            <a:r>
              <a:rPr lang="en-US" sz="3000" dirty="0"/>
              <a:t> sa </a:t>
            </a:r>
            <a:r>
              <a:rPr lang="en-US" sz="3000" dirty="0" err="1"/>
              <a:t>namjerom</a:t>
            </a:r>
            <a:r>
              <a:rPr lang="en-US" sz="3000" dirty="0"/>
              <a:t> da se lice </a:t>
            </a:r>
            <a:r>
              <a:rPr lang="en-US" sz="3000" dirty="0" err="1"/>
              <a:t>osramoti</a:t>
            </a:r>
            <a:r>
              <a:rPr lang="en-US" sz="3000" dirty="0"/>
              <a:t>, </a:t>
            </a:r>
            <a:r>
              <a:rPr lang="en-US" sz="3000" dirty="0" err="1"/>
              <a:t>davanje</a:t>
            </a:r>
            <a:r>
              <a:rPr lang="en-US" sz="3000" dirty="0"/>
              <a:t> </a:t>
            </a:r>
            <a:r>
              <a:rPr lang="en-US" sz="3000" dirty="0" err="1"/>
              <a:t>nevažnih</a:t>
            </a:r>
            <a:r>
              <a:rPr lang="en-US" sz="3000" dirty="0"/>
              <a:t> </a:t>
            </a:r>
            <a:r>
              <a:rPr lang="en-US" sz="3000" dirty="0" err="1"/>
              <a:t>ili</a:t>
            </a:r>
            <a:r>
              <a:rPr lang="en-US" sz="3000" dirty="0"/>
              <a:t> </a:t>
            </a:r>
            <a:r>
              <a:rPr lang="en-US" sz="3000" dirty="0" err="1"/>
              <a:t>izmišljenih</a:t>
            </a:r>
            <a:r>
              <a:rPr lang="en-US" sz="3000" dirty="0"/>
              <a:t> </a:t>
            </a:r>
            <a:r>
              <a:rPr lang="en-US" sz="3000" dirty="0" err="1"/>
              <a:t>zadataka</a:t>
            </a:r>
            <a:r>
              <a:rPr lang="en-US" sz="3000" dirty="0"/>
              <a:t>, </a:t>
            </a:r>
            <a:r>
              <a:rPr lang="en-US" sz="3000" dirty="0" err="1"/>
              <a:t>ili</a:t>
            </a:r>
            <a:r>
              <a:rPr lang="en-US" sz="3000" dirty="0"/>
              <a:t> </a:t>
            </a:r>
            <a:r>
              <a:rPr lang="en-US" sz="3000" dirty="0" err="1"/>
              <a:t>zadataka</a:t>
            </a:r>
            <a:r>
              <a:rPr lang="en-US" sz="3000" dirty="0"/>
              <a:t> </a:t>
            </a:r>
            <a:r>
              <a:rPr lang="en-US" sz="3000" dirty="0" err="1"/>
              <a:t>koje</a:t>
            </a:r>
            <a:r>
              <a:rPr lang="en-US" sz="3000" dirty="0"/>
              <a:t> je </a:t>
            </a:r>
            <a:r>
              <a:rPr lang="en-US" sz="3000" dirty="0" err="1"/>
              <a:t>nemoguće</a:t>
            </a:r>
            <a:r>
              <a:rPr lang="en-US" sz="3000" dirty="0"/>
              <a:t> </a:t>
            </a:r>
            <a:r>
              <a:rPr lang="en-US" sz="3000" dirty="0" err="1"/>
              <a:t>izvršiti</a:t>
            </a:r>
            <a:r>
              <a:rPr lang="en-US" sz="3000" dirty="0"/>
              <a:t>, </a:t>
            </a:r>
            <a:r>
              <a:rPr lang="en-US" sz="3000" dirty="0" err="1"/>
              <a:t>vrijeđanje</a:t>
            </a:r>
            <a:r>
              <a:rPr lang="en-US" sz="3000" dirty="0"/>
              <a:t> </a:t>
            </a:r>
            <a:r>
              <a:rPr lang="en-US" sz="3000" dirty="0" err="1"/>
              <a:t>na</a:t>
            </a:r>
            <a:r>
              <a:rPr lang="en-US" sz="3000" dirty="0"/>
              <a:t> </a:t>
            </a:r>
            <a:r>
              <a:rPr lang="en-US" sz="3000" dirty="0" err="1"/>
              <a:t>temelju</a:t>
            </a:r>
            <a:r>
              <a:rPr lang="en-US" sz="3000" dirty="0"/>
              <a:t> </a:t>
            </a:r>
            <a:r>
              <a:rPr lang="en-US" sz="3000" dirty="0" err="1"/>
              <a:t>fizičkog</a:t>
            </a:r>
            <a:r>
              <a:rPr lang="en-US" sz="3000" dirty="0"/>
              <a:t> </a:t>
            </a:r>
            <a:r>
              <a:rPr lang="en-US" sz="3000" dirty="0" err="1"/>
              <a:t>izgleda</a:t>
            </a:r>
            <a:r>
              <a:rPr lang="en-US" sz="3000" dirty="0"/>
              <a:t>, </a:t>
            </a:r>
            <a:r>
              <a:rPr lang="en-US" sz="3000" dirty="0" err="1"/>
              <a:t>rase</a:t>
            </a:r>
            <a:r>
              <a:rPr lang="en-US" sz="3000" dirty="0"/>
              <a:t>, </a:t>
            </a:r>
            <a:r>
              <a:rPr lang="en-US" sz="3000" dirty="0" err="1"/>
              <a:t>odjeće</a:t>
            </a:r>
            <a:r>
              <a:rPr lang="en-US" sz="3000" dirty="0"/>
              <a:t> i </a:t>
            </a:r>
            <a:r>
              <a:rPr lang="en-US" sz="3000" dirty="0" err="1"/>
              <a:t>slično</a:t>
            </a:r>
            <a:r>
              <a:rPr lang="en-US" sz="3000" dirty="0"/>
              <a:t>, </a:t>
            </a:r>
            <a:r>
              <a:rPr lang="en-US" sz="3000" dirty="0" err="1"/>
              <a:t>vikanje</a:t>
            </a:r>
            <a:r>
              <a:rPr lang="en-US" sz="3000" dirty="0"/>
              <a:t>, </a:t>
            </a:r>
            <a:r>
              <a:rPr lang="en-US" sz="3000" dirty="0" err="1"/>
              <a:t>vrištanje</a:t>
            </a:r>
            <a:r>
              <a:rPr lang="en-US" sz="3000" dirty="0"/>
              <a:t> i </a:t>
            </a:r>
            <a:r>
              <a:rPr lang="en-US" sz="3000" dirty="0" err="1"/>
              <a:t>deranje</a:t>
            </a:r>
            <a:r>
              <a:rPr lang="en-US" sz="3000" dirty="0"/>
              <a:t> </a:t>
            </a:r>
            <a:r>
              <a:rPr lang="en-US" sz="3000" dirty="0" err="1"/>
              <a:t>na</a:t>
            </a:r>
            <a:r>
              <a:rPr lang="en-US" sz="3000" dirty="0"/>
              <a:t> lice </a:t>
            </a:r>
            <a:r>
              <a:rPr lang="en-US" sz="3000" dirty="0" err="1"/>
              <a:t>ili</a:t>
            </a:r>
            <a:r>
              <a:rPr lang="en-US" sz="3000" dirty="0"/>
              <a:t> </a:t>
            </a:r>
            <a:r>
              <a:rPr lang="en-US" sz="3000" dirty="0" err="1"/>
              <a:t>neke</a:t>
            </a:r>
            <a:r>
              <a:rPr lang="en-US" sz="3000" dirty="0"/>
              <a:t> </a:t>
            </a:r>
            <a:r>
              <a:rPr lang="en-US" sz="3000" dirty="0" err="1"/>
              <a:t>druge</a:t>
            </a:r>
            <a:r>
              <a:rPr lang="en-US" sz="3000" dirty="0"/>
              <a:t> </a:t>
            </a:r>
            <a:r>
              <a:rPr lang="en-US" sz="3000" dirty="0" err="1"/>
              <a:t>neprimjerene</a:t>
            </a:r>
            <a:r>
              <a:rPr lang="en-US" sz="3000" dirty="0"/>
              <a:t> </a:t>
            </a:r>
            <a:r>
              <a:rPr lang="en-US" sz="3000" dirty="0" err="1"/>
              <a:t>neverbalne</a:t>
            </a:r>
            <a:r>
              <a:rPr lang="en-US" sz="3000" dirty="0"/>
              <a:t> </a:t>
            </a:r>
            <a:r>
              <a:rPr lang="en-US" sz="3000" dirty="0" err="1"/>
              <a:t>komunikacije</a:t>
            </a:r>
            <a:r>
              <a:rPr lang="en-US" sz="3000" dirty="0"/>
              <a:t>, </a:t>
            </a:r>
            <a:r>
              <a:rPr lang="en-US" sz="3000" dirty="0" err="1"/>
              <a:t>zastrašivanje</a:t>
            </a:r>
            <a:r>
              <a:rPr lang="en-US" sz="3000" dirty="0"/>
              <a:t> i </a:t>
            </a:r>
            <a:r>
              <a:rPr lang="en-US" sz="3000" dirty="0" err="1"/>
              <a:t>kažnjavanje</a:t>
            </a:r>
            <a:r>
              <a:rPr lang="en-US" sz="3000" dirty="0"/>
              <a:t> bez </a:t>
            </a:r>
            <a:r>
              <a:rPr lang="en-US" sz="3000" dirty="0" err="1"/>
              <a:t>razloga</a:t>
            </a:r>
            <a:r>
              <a:rPr lang="en-US" sz="3000" dirty="0"/>
              <a:t>, </a:t>
            </a:r>
            <a:r>
              <a:rPr lang="en-US" sz="3000" dirty="0" err="1"/>
              <a:t>primjena</a:t>
            </a:r>
            <a:r>
              <a:rPr lang="en-US" sz="3000" dirty="0"/>
              <a:t> </a:t>
            </a:r>
            <a:r>
              <a:rPr lang="en-US" sz="3000" dirty="0" err="1"/>
              <a:t>sile</a:t>
            </a:r>
            <a:r>
              <a:rPr lang="en-US" sz="3000" dirty="0"/>
              <a:t> </a:t>
            </a:r>
            <a:r>
              <a:rPr lang="en-US" sz="3000" dirty="0" err="1"/>
              <a:t>itd</a:t>
            </a:r>
            <a:r>
              <a:rPr lang="en-US" sz="3000" dirty="0"/>
              <a:t>. </a:t>
            </a:r>
          </a:p>
          <a:p>
            <a:pPr algn="just"/>
            <a:r>
              <a:rPr lang="en-US" sz="3000" dirty="0" err="1"/>
              <a:t>Tužitelj</a:t>
            </a:r>
            <a:r>
              <a:rPr lang="en-US" sz="3000" dirty="0"/>
              <a:t> </a:t>
            </a:r>
            <a:r>
              <a:rPr lang="en-US" sz="3000" dirty="0" err="1"/>
              <a:t>obično</a:t>
            </a:r>
            <a:r>
              <a:rPr lang="en-US" sz="3000" dirty="0"/>
              <a:t> u </a:t>
            </a:r>
            <a:r>
              <a:rPr lang="en-US" sz="3000" dirty="0" err="1"/>
              <a:t>tužbi</a:t>
            </a:r>
            <a:r>
              <a:rPr lang="en-US" sz="3000" dirty="0"/>
              <a:t> </a:t>
            </a:r>
            <a:r>
              <a:rPr lang="en-US" sz="3000" dirty="0" err="1"/>
              <a:t>hronološki</a:t>
            </a:r>
            <a:r>
              <a:rPr lang="en-US" sz="3000" dirty="0"/>
              <a:t> </a:t>
            </a:r>
            <a:r>
              <a:rPr lang="en-US" sz="3000" dirty="0" err="1"/>
              <a:t>izlaže</a:t>
            </a:r>
            <a:r>
              <a:rPr lang="en-US" sz="3000" dirty="0"/>
              <a:t> </a:t>
            </a:r>
            <a:r>
              <a:rPr lang="en-US" sz="3000" dirty="0" err="1"/>
              <a:t>činjenice</a:t>
            </a:r>
            <a:r>
              <a:rPr lang="en-US" sz="3000" dirty="0"/>
              <a:t> </a:t>
            </a:r>
            <a:r>
              <a:rPr lang="en-US" sz="3000" dirty="0" err="1"/>
              <a:t>koje</a:t>
            </a:r>
            <a:r>
              <a:rPr lang="en-US" sz="3000" dirty="0"/>
              <a:t> se </a:t>
            </a:r>
            <a:r>
              <a:rPr lang="en-US" sz="3000" dirty="0" err="1"/>
              <a:t>tiču</a:t>
            </a:r>
            <a:r>
              <a:rPr lang="en-US" sz="3000" dirty="0"/>
              <a:t> </a:t>
            </a:r>
            <a:r>
              <a:rPr lang="en-US" sz="3000" dirty="0" err="1"/>
              <a:t>radnog</a:t>
            </a:r>
            <a:r>
              <a:rPr lang="en-US" sz="3000" dirty="0"/>
              <a:t> </a:t>
            </a:r>
            <a:r>
              <a:rPr lang="en-US" sz="3000" dirty="0" err="1"/>
              <a:t>odnosa</a:t>
            </a:r>
            <a:r>
              <a:rPr lang="en-US" sz="3000" dirty="0"/>
              <a:t> (</a:t>
            </a:r>
            <a:r>
              <a:rPr lang="en-US" sz="3000" dirty="0" err="1"/>
              <a:t>zasnivanje</a:t>
            </a:r>
            <a:r>
              <a:rPr lang="en-US" sz="3000" dirty="0"/>
              <a:t> </a:t>
            </a:r>
            <a:r>
              <a:rPr lang="en-US" sz="3000" dirty="0" err="1"/>
              <a:t>radnog</a:t>
            </a:r>
            <a:r>
              <a:rPr lang="en-US" sz="3000" dirty="0"/>
              <a:t> </a:t>
            </a:r>
            <a:r>
              <a:rPr lang="en-US" sz="3000" dirty="0" err="1"/>
              <a:t>odnosa</a:t>
            </a:r>
            <a:r>
              <a:rPr lang="en-US" sz="3000" dirty="0"/>
              <a:t>, </a:t>
            </a:r>
            <a:r>
              <a:rPr lang="en-US" sz="3000" dirty="0" err="1"/>
              <a:t>nezakonit</a:t>
            </a:r>
            <a:r>
              <a:rPr lang="en-US" sz="3000" dirty="0"/>
              <a:t> </a:t>
            </a:r>
            <a:r>
              <a:rPr lang="en-US" sz="3000" dirty="0" err="1"/>
              <a:t>prekid</a:t>
            </a:r>
            <a:r>
              <a:rPr lang="en-US" sz="3000" dirty="0"/>
              <a:t>, </a:t>
            </a:r>
            <a:r>
              <a:rPr lang="en-US" sz="3000" dirty="0" err="1"/>
              <a:t>razmještaj</a:t>
            </a:r>
            <a:r>
              <a:rPr lang="en-US" sz="3000" dirty="0"/>
              <a:t> u </a:t>
            </a:r>
            <a:r>
              <a:rPr lang="en-US" sz="3000" dirty="0" err="1"/>
              <a:t>drugo</a:t>
            </a:r>
            <a:r>
              <a:rPr lang="en-US" sz="3000" dirty="0"/>
              <a:t> </a:t>
            </a:r>
            <a:r>
              <a:rPr lang="en-US" sz="3000" dirty="0" err="1"/>
              <a:t>mjesto</a:t>
            </a:r>
            <a:r>
              <a:rPr lang="en-US" sz="3000" dirty="0"/>
              <a:t>, </a:t>
            </a:r>
            <a:r>
              <a:rPr lang="en-US" sz="3000" dirty="0" err="1"/>
              <a:t>povećanje</a:t>
            </a:r>
            <a:r>
              <a:rPr lang="en-US" sz="3000" dirty="0"/>
              <a:t> </a:t>
            </a:r>
            <a:r>
              <a:rPr lang="en-US" sz="3000" dirty="0" err="1"/>
              <a:t>norme</a:t>
            </a:r>
            <a:r>
              <a:rPr lang="en-US" sz="3000" dirty="0"/>
              <a:t>, </a:t>
            </a:r>
            <a:r>
              <a:rPr lang="en-US" sz="3000" dirty="0" err="1"/>
              <a:t>nuđenje</a:t>
            </a:r>
            <a:r>
              <a:rPr lang="en-US" sz="3000" dirty="0"/>
              <a:t> </a:t>
            </a:r>
            <a:r>
              <a:rPr lang="en-US" sz="3000" dirty="0" err="1"/>
              <a:t>otpremnine</a:t>
            </a:r>
            <a:r>
              <a:rPr lang="en-US" sz="3000" dirty="0"/>
              <a:t>), </a:t>
            </a:r>
            <a:r>
              <a:rPr lang="en-US" sz="3000" dirty="0" err="1"/>
              <a:t>te</a:t>
            </a:r>
            <a:r>
              <a:rPr lang="en-US" sz="3000" dirty="0"/>
              <a:t> </a:t>
            </a:r>
            <a:r>
              <a:rPr lang="en-US" sz="3000" dirty="0" err="1"/>
              <a:t>predlažu</a:t>
            </a:r>
            <a:r>
              <a:rPr lang="en-US" sz="3000" dirty="0"/>
              <a:t> i </a:t>
            </a:r>
            <a:r>
              <a:rPr lang="en-US" sz="3000" dirty="0" err="1"/>
              <a:t>vještačenje</a:t>
            </a:r>
            <a:r>
              <a:rPr lang="en-US" sz="3000" dirty="0"/>
              <a:t> </a:t>
            </a:r>
            <a:r>
              <a:rPr lang="en-US" sz="3000" dirty="0" err="1"/>
              <a:t>po</a:t>
            </a:r>
            <a:r>
              <a:rPr lang="en-US" sz="3000" dirty="0"/>
              <a:t> </a:t>
            </a:r>
            <a:r>
              <a:rPr lang="en-US" sz="3000" dirty="0" err="1"/>
              <a:t>vještaku</a:t>
            </a:r>
            <a:r>
              <a:rPr lang="en-US" sz="3000" dirty="0"/>
              <a:t> </a:t>
            </a:r>
            <a:r>
              <a:rPr lang="en-US" sz="3000" dirty="0" err="1"/>
              <a:t>medicinske</a:t>
            </a:r>
            <a:r>
              <a:rPr lang="en-US" sz="3000" dirty="0"/>
              <a:t> </a:t>
            </a:r>
            <a:r>
              <a:rPr lang="en-US" sz="3000" dirty="0" err="1"/>
              <a:t>struke</a:t>
            </a:r>
            <a:r>
              <a:rPr lang="en-US" sz="3000" dirty="0"/>
              <a:t> </a:t>
            </a:r>
            <a:r>
              <a:rPr lang="en-US" sz="3000" dirty="0" err="1"/>
              <a:t>koji</a:t>
            </a:r>
            <a:r>
              <a:rPr lang="en-US" sz="3000" dirty="0"/>
              <a:t> </a:t>
            </a:r>
            <a:r>
              <a:rPr lang="en-US" sz="3000" dirty="0" err="1"/>
              <a:t>istražuju</a:t>
            </a:r>
            <a:r>
              <a:rPr lang="en-US" sz="3000" dirty="0"/>
              <a:t> </a:t>
            </a:r>
            <a:r>
              <a:rPr lang="en-US" sz="3000" dirty="0" err="1"/>
              <a:t>uticaj</a:t>
            </a:r>
            <a:r>
              <a:rPr lang="en-US" sz="3000" dirty="0"/>
              <a:t> </a:t>
            </a:r>
            <a:r>
              <a:rPr lang="en-US" sz="3000" dirty="0" err="1"/>
              <a:t>ovih</a:t>
            </a:r>
            <a:r>
              <a:rPr lang="en-US" sz="3000" dirty="0"/>
              <a:t> </a:t>
            </a:r>
            <a:r>
              <a:rPr lang="en-US" sz="3000" dirty="0" err="1"/>
              <a:t>činjenica</a:t>
            </a:r>
            <a:r>
              <a:rPr lang="en-US" sz="3000" dirty="0"/>
              <a:t> </a:t>
            </a:r>
            <a:r>
              <a:rPr lang="en-US" sz="3000" dirty="0" err="1"/>
              <a:t>na</a:t>
            </a:r>
            <a:r>
              <a:rPr lang="en-US" sz="3000" dirty="0"/>
              <a:t> </a:t>
            </a:r>
            <a:r>
              <a:rPr lang="en-US" sz="3000" dirty="0" err="1"/>
              <a:t>psihu</a:t>
            </a:r>
            <a:r>
              <a:rPr lang="en-US" sz="3000" dirty="0"/>
              <a:t> </a:t>
            </a:r>
            <a:r>
              <a:rPr lang="en-US" sz="3000" dirty="0" err="1"/>
              <a:t>tužitelja</a:t>
            </a:r>
            <a:r>
              <a:rPr lang="en-US" sz="3000" dirty="0"/>
              <a:t>. </a:t>
            </a:r>
          </a:p>
          <a:p>
            <a:pPr algn="just"/>
            <a:r>
              <a:rPr lang="en-US" sz="3000" dirty="0"/>
              <a:t>To </a:t>
            </a:r>
            <a:r>
              <a:rPr lang="en-US" sz="3000" dirty="0" err="1"/>
              <a:t>nije</a:t>
            </a:r>
            <a:r>
              <a:rPr lang="en-US" sz="3000" dirty="0"/>
              <a:t> </a:t>
            </a:r>
            <a:r>
              <a:rPr lang="en-US" sz="3000" dirty="0" err="1"/>
              <a:t>dovoljno</a:t>
            </a:r>
            <a:r>
              <a:rPr lang="en-US" sz="3000" dirty="0"/>
              <a:t> (</a:t>
            </a:r>
            <a:r>
              <a:rPr lang="en-US" sz="3000" dirty="0" err="1"/>
              <a:t>imajući</a:t>
            </a:r>
            <a:r>
              <a:rPr lang="en-US" sz="3000" dirty="0"/>
              <a:t> u </a:t>
            </a:r>
            <a:r>
              <a:rPr lang="en-US" sz="3000" dirty="0" err="1"/>
              <a:t>vidu</a:t>
            </a:r>
            <a:r>
              <a:rPr lang="en-US" sz="3000" dirty="0"/>
              <a:t> </a:t>
            </a:r>
            <a:r>
              <a:rPr lang="en-US" sz="3000" dirty="0" err="1"/>
              <a:t>odredbu</a:t>
            </a:r>
            <a:r>
              <a:rPr lang="en-US" sz="3000" dirty="0"/>
              <a:t> </a:t>
            </a:r>
            <a:r>
              <a:rPr lang="en-US" sz="3000" dirty="0" err="1"/>
              <a:t>člana</a:t>
            </a:r>
            <a:r>
              <a:rPr lang="en-US" sz="3000" dirty="0"/>
              <a:t> 7, a u </a:t>
            </a:r>
            <a:r>
              <a:rPr lang="en-US" sz="3000" dirty="0" err="1"/>
              <a:t>vezi</a:t>
            </a:r>
            <a:r>
              <a:rPr lang="en-US" sz="3000" dirty="0"/>
              <a:t> sa </a:t>
            </a:r>
            <a:r>
              <a:rPr lang="en-US" sz="3000" dirty="0" err="1"/>
              <a:t>članom</a:t>
            </a:r>
            <a:r>
              <a:rPr lang="en-US" sz="3000" dirty="0"/>
              <a:t> 123. ZPP), </a:t>
            </a:r>
            <a:r>
              <a:rPr lang="en-US" sz="3000" dirty="0" err="1"/>
              <a:t>zato</a:t>
            </a:r>
            <a:r>
              <a:rPr lang="en-US" sz="3000" dirty="0"/>
              <a:t> </a:t>
            </a:r>
            <a:r>
              <a:rPr lang="en-US" sz="3000" dirty="0" err="1"/>
              <a:t>što</a:t>
            </a:r>
            <a:r>
              <a:rPr lang="en-US" sz="3000" dirty="0"/>
              <a:t> </a:t>
            </a:r>
            <a:r>
              <a:rPr lang="en-US" sz="3000" dirty="0" err="1"/>
              <a:t>percepcija</a:t>
            </a:r>
            <a:r>
              <a:rPr lang="en-US" sz="3000" dirty="0"/>
              <a:t> </a:t>
            </a:r>
            <a:r>
              <a:rPr lang="en-US" sz="3000" dirty="0" err="1"/>
              <a:t>lica</a:t>
            </a:r>
            <a:r>
              <a:rPr lang="en-US" sz="3000" dirty="0"/>
              <a:t> </a:t>
            </a:r>
            <a:r>
              <a:rPr lang="en-US" sz="3000" dirty="0" err="1"/>
              <a:t>koje</a:t>
            </a:r>
            <a:r>
              <a:rPr lang="en-US" sz="3000" dirty="0"/>
              <a:t> je </a:t>
            </a:r>
            <a:r>
              <a:rPr lang="en-US" sz="3000" dirty="0" err="1"/>
              <a:t>izloženo</a:t>
            </a:r>
            <a:r>
              <a:rPr lang="en-US" sz="3000" dirty="0"/>
              <a:t> </a:t>
            </a:r>
            <a:r>
              <a:rPr lang="en-US" sz="3000" dirty="0" err="1"/>
              <a:t>mobingu</a:t>
            </a:r>
            <a:r>
              <a:rPr lang="en-US" sz="3000" dirty="0"/>
              <a:t> je </a:t>
            </a:r>
            <a:r>
              <a:rPr lang="en-US" sz="3000" dirty="0" err="1"/>
              <a:t>potrebno</a:t>
            </a:r>
            <a:r>
              <a:rPr lang="en-US" sz="3000" dirty="0"/>
              <a:t> </a:t>
            </a:r>
            <a:r>
              <a:rPr lang="en-US" sz="3000" dirty="0" err="1"/>
              <a:t>utvrditi</a:t>
            </a:r>
            <a:r>
              <a:rPr lang="en-US" sz="3000" dirty="0"/>
              <a:t> </a:t>
            </a:r>
            <a:r>
              <a:rPr lang="en-US" sz="3000" dirty="0" err="1"/>
              <a:t>kao</a:t>
            </a:r>
            <a:r>
              <a:rPr lang="en-US" sz="3000" dirty="0"/>
              <a:t> </a:t>
            </a:r>
            <a:r>
              <a:rPr lang="en-US" sz="3000" dirty="0" err="1"/>
              <a:t>objektivnu</a:t>
            </a:r>
            <a:r>
              <a:rPr lang="en-US" sz="3000" dirty="0"/>
              <a:t> </a:t>
            </a:r>
            <a:r>
              <a:rPr lang="en-US" sz="3000" dirty="0" err="1"/>
              <a:t>činjenicu</a:t>
            </a:r>
            <a:r>
              <a:rPr lang="en-US" sz="3000" dirty="0"/>
              <a:t> </a:t>
            </a:r>
            <a:r>
              <a:rPr lang="en-US" sz="3000" dirty="0" err="1"/>
              <a:t>tj</a:t>
            </a:r>
            <a:r>
              <a:rPr lang="en-US" sz="3000" dirty="0"/>
              <a:t>. </a:t>
            </a:r>
            <a:r>
              <a:rPr lang="en-US" sz="3000" dirty="0" err="1"/>
              <a:t>akte</a:t>
            </a:r>
            <a:r>
              <a:rPr lang="en-US" sz="3000" dirty="0"/>
              <a:t> </a:t>
            </a:r>
            <a:r>
              <a:rPr lang="en-US" sz="3000" dirty="0" err="1"/>
              <a:t>zlostavljanja</a:t>
            </a:r>
            <a:r>
              <a:rPr lang="en-US" sz="3000" dirty="0"/>
              <a:t> </a:t>
            </a:r>
            <a:r>
              <a:rPr lang="en-US" sz="3000" dirty="0" err="1"/>
              <a:t>ili</a:t>
            </a:r>
            <a:r>
              <a:rPr lang="en-US" sz="3000" dirty="0"/>
              <a:t> </a:t>
            </a:r>
            <a:r>
              <a:rPr lang="en-US" sz="3000" dirty="0" err="1"/>
              <a:t>ponižavanja</a:t>
            </a:r>
            <a:r>
              <a:rPr lang="en-US" sz="3000" dirty="0"/>
              <a:t>, </a:t>
            </a:r>
            <a:r>
              <a:rPr lang="en-US" sz="3000" dirty="0" err="1"/>
              <a:t>kao</a:t>
            </a:r>
            <a:r>
              <a:rPr lang="en-US" sz="3000" dirty="0"/>
              <a:t> i </a:t>
            </a:r>
            <a:r>
              <a:rPr lang="en-US" sz="3000" dirty="0" err="1"/>
              <a:t>postojanje</a:t>
            </a:r>
            <a:r>
              <a:rPr lang="en-US" sz="3000" dirty="0"/>
              <a:t> </a:t>
            </a:r>
            <a:r>
              <a:rPr lang="en-US" sz="3000" dirty="0" err="1"/>
              <a:t>cilja</a:t>
            </a:r>
            <a:r>
              <a:rPr lang="en-US" sz="3000" dirty="0"/>
              <a:t> da se </a:t>
            </a:r>
            <a:r>
              <a:rPr lang="en-US" sz="3000" dirty="0" err="1"/>
              <a:t>takvim</a:t>
            </a:r>
            <a:r>
              <a:rPr lang="en-US" sz="3000" dirty="0"/>
              <a:t> </a:t>
            </a:r>
            <a:r>
              <a:rPr lang="en-US" sz="3000" dirty="0" err="1"/>
              <a:t>radnjama</a:t>
            </a:r>
            <a:r>
              <a:rPr lang="en-US" sz="3000" dirty="0"/>
              <a:t> </a:t>
            </a:r>
            <a:r>
              <a:rPr lang="en-US" sz="3000" dirty="0" err="1"/>
              <a:t>ugrožava</a:t>
            </a:r>
            <a:r>
              <a:rPr lang="en-US" sz="3000" dirty="0"/>
              <a:t> </a:t>
            </a:r>
            <a:r>
              <a:rPr lang="en-US" sz="3000" dirty="0" err="1"/>
              <a:t>ugled</a:t>
            </a:r>
            <a:r>
              <a:rPr lang="en-US" sz="3000" dirty="0"/>
              <a:t>, </a:t>
            </a:r>
            <a:r>
              <a:rPr lang="en-US" sz="3000" dirty="0" err="1"/>
              <a:t>čast</a:t>
            </a:r>
            <a:r>
              <a:rPr lang="en-US" sz="3000" dirty="0"/>
              <a:t>, </a:t>
            </a:r>
            <a:r>
              <a:rPr lang="en-US" sz="3000" dirty="0" err="1"/>
              <a:t>ljudsko</a:t>
            </a:r>
            <a:r>
              <a:rPr lang="en-US" sz="3000" dirty="0"/>
              <a:t> </a:t>
            </a:r>
            <a:r>
              <a:rPr lang="en-US" sz="3000" dirty="0" err="1"/>
              <a:t>dostojanstvo</a:t>
            </a:r>
            <a:r>
              <a:rPr lang="en-US" sz="3000" dirty="0"/>
              <a:t> i </a:t>
            </a:r>
            <a:r>
              <a:rPr lang="en-US" sz="3000" dirty="0" err="1"/>
              <a:t>integritet</a:t>
            </a:r>
            <a:r>
              <a:rPr lang="en-US" sz="3000" dirty="0"/>
              <a:t>. </a:t>
            </a:r>
            <a:r>
              <a:rPr lang="en-US" sz="3000" dirty="0" err="1"/>
              <a:t>Ovo</a:t>
            </a:r>
            <a:r>
              <a:rPr lang="en-US" sz="3000" dirty="0"/>
              <a:t> </a:t>
            </a:r>
            <a:r>
              <a:rPr lang="en-US" sz="3000" dirty="0" err="1"/>
              <a:t>iz</a:t>
            </a:r>
            <a:r>
              <a:rPr lang="en-US" sz="3000" dirty="0"/>
              <a:t> </a:t>
            </a:r>
            <a:r>
              <a:rPr lang="en-US" sz="3000" dirty="0" err="1"/>
              <a:t>razloga</a:t>
            </a:r>
            <a:r>
              <a:rPr lang="en-US" sz="3000" dirty="0"/>
              <a:t> </a:t>
            </a:r>
            <a:r>
              <a:rPr lang="en-US" sz="3000" dirty="0" err="1"/>
              <a:t>što</a:t>
            </a:r>
            <a:r>
              <a:rPr lang="en-US" sz="3000" dirty="0"/>
              <a:t> se </a:t>
            </a:r>
            <a:r>
              <a:rPr lang="en-US" sz="3000" dirty="0" err="1"/>
              <a:t>mobing</a:t>
            </a:r>
            <a:r>
              <a:rPr lang="en-US" sz="3000" dirty="0"/>
              <a:t> mora </a:t>
            </a:r>
            <a:r>
              <a:rPr lang="en-US" sz="3000" dirty="0" err="1"/>
              <a:t>sastojati</a:t>
            </a:r>
            <a:r>
              <a:rPr lang="en-US" sz="3000" dirty="0"/>
              <a:t> </a:t>
            </a:r>
            <a:r>
              <a:rPr lang="en-US" sz="3000" dirty="0" err="1"/>
              <a:t>iz</a:t>
            </a:r>
            <a:r>
              <a:rPr lang="en-US" sz="3000" dirty="0"/>
              <a:t> </a:t>
            </a:r>
            <a:r>
              <a:rPr lang="en-US" sz="3000" dirty="0" err="1"/>
              <a:t>više</a:t>
            </a:r>
            <a:r>
              <a:rPr lang="en-US" sz="3000" dirty="0"/>
              <a:t> </a:t>
            </a:r>
            <a:r>
              <a:rPr lang="en-US" sz="3000" dirty="0" err="1"/>
              <a:t>radnji</a:t>
            </a:r>
            <a:r>
              <a:rPr lang="en-US" sz="3000" dirty="0"/>
              <a:t> </a:t>
            </a:r>
            <a:r>
              <a:rPr lang="en-US" sz="3000" dirty="0" err="1"/>
              <a:t>koje</a:t>
            </a:r>
            <a:r>
              <a:rPr lang="en-US" sz="3000" dirty="0"/>
              <a:t> se </a:t>
            </a:r>
            <a:r>
              <a:rPr lang="en-US" sz="3000" dirty="0" err="1"/>
              <a:t>preduzete</a:t>
            </a:r>
            <a:r>
              <a:rPr lang="en-US" sz="3000" dirty="0"/>
              <a:t> </a:t>
            </a:r>
            <a:r>
              <a:rPr lang="en-US" sz="3000" dirty="0" err="1"/>
              <a:t>sistematski</a:t>
            </a:r>
            <a:r>
              <a:rPr lang="en-US" sz="3000" dirty="0"/>
              <a:t> i u </a:t>
            </a:r>
            <a:r>
              <a:rPr lang="en-US" sz="3000" dirty="0" err="1"/>
              <a:t>dužem</a:t>
            </a:r>
            <a:r>
              <a:rPr lang="en-US" sz="3000" dirty="0"/>
              <a:t> </a:t>
            </a:r>
            <a:r>
              <a:rPr lang="en-US" sz="3000" dirty="0" err="1"/>
              <a:t>vremenskom</a:t>
            </a:r>
            <a:r>
              <a:rPr lang="en-US" sz="3000" dirty="0"/>
              <a:t> </a:t>
            </a:r>
            <a:r>
              <a:rPr lang="en-US" sz="3000" dirty="0" err="1"/>
              <a:t>periodu</a:t>
            </a:r>
            <a:r>
              <a:rPr lang="en-US" sz="3000" dirty="0"/>
              <a:t>.</a:t>
            </a:r>
          </a:p>
          <a:p>
            <a:pPr algn="just"/>
            <a:endParaRPr lang="en-US" b="1" dirty="0"/>
          </a:p>
          <a:p>
            <a:pPr algn="just"/>
            <a:endParaRPr lang="en-US" b="1" dirty="0"/>
          </a:p>
          <a:p>
            <a:endParaRPr lang="en-US" dirty="0"/>
          </a:p>
          <a:p>
            <a:endParaRPr lang="en-US" dirty="0"/>
          </a:p>
        </p:txBody>
      </p:sp>
    </p:spTree>
    <p:extLst>
      <p:ext uri="{BB962C8B-B14F-4D97-AF65-F5344CB8AC3E}">
        <p14:creationId xmlns:p14="http://schemas.microsoft.com/office/powerpoint/2010/main" val="75740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05593"/>
            <a:ext cx="7886700" cy="1055716"/>
          </a:xfrm>
        </p:spPr>
        <p:txBody>
          <a:bodyPr>
            <a:normAutofit fontScale="90000"/>
          </a:bodyPr>
          <a:lstStyle/>
          <a:p>
            <a:pPr algn="ctr"/>
            <a:r>
              <a:rPr lang="en-US" dirty="0" err="1"/>
              <a:t>Propisi</a:t>
            </a:r>
            <a:r>
              <a:rPr lang="en-US" dirty="0"/>
              <a:t> </a:t>
            </a:r>
            <a:r>
              <a:rPr lang="en-US" dirty="0" err="1"/>
              <a:t>koji</a:t>
            </a:r>
            <a:r>
              <a:rPr lang="en-US" dirty="0"/>
              <a:t> se </a:t>
            </a:r>
            <a:r>
              <a:rPr lang="en-US" dirty="0" err="1"/>
              <a:t>primjenjuju</a:t>
            </a:r>
            <a:r>
              <a:rPr lang="en-US" dirty="0"/>
              <a:t> u </a:t>
            </a:r>
            <a:r>
              <a:rPr lang="en-US" dirty="0" err="1"/>
              <a:t>radnim</a:t>
            </a:r>
            <a:r>
              <a:rPr lang="en-US" dirty="0"/>
              <a:t> </a:t>
            </a:r>
            <a:r>
              <a:rPr lang="en-US" dirty="0" err="1"/>
              <a:t>sporovima</a:t>
            </a:r>
            <a:r>
              <a:rPr lang="en-US" dirty="0"/>
              <a:t> </a:t>
            </a:r>
          </a:p>
        </p:txBody>
      </p:sp>
      <p:sp>
        <p:nvSpPr>
          <p:cNvPr id="3" name="Content Placeholder 2"/>
          <p:cNvSpPr>
            <a:spLocks noGrp="1"/>
          </p:cNvSpPr>
          <p:nvPr>
            <p:ph idx="1"/>
          </p:nvPr>
        </p:nvSpPr>
        <p:spPr>
          <a:xfrm>
            <a:off x="628650" y="2352501"/>
            <a:ext cx="7886700" cy="3824461"/>
          </a:xfrm>
        </p:spPr>
        <p:txBody>
          <a:bodyPr/>
          <a:lstStyle/>
          <a:p>
            <a:endParaRPr lang="en-US" dirty="0"/>
          </a:p>
          <a:p>
            <a:pPr algn="just"/>
            <a:r>
              <a:rPr lang="en-US" dirty="0"/>
              <a:t>U </a:t>
            </a:r>
            <a:r>
              <a:rPr lang="en-US" dirty="0" err="1"/>
              <a:t>radnim</a:t>
            </a:r>
            <a:r>
              <a:rPr lang="en-US" dirty="0"/>
              <a:t> </a:t>
            </a:r>
            <a:r>
              <a:rPr lang="en-US" dirty="0" err="1"/>
              <a:t>sporovima</a:t>
            </a:r>
            <a:r>
              <a:rPr lang="en-US" dirty="0"/>
              <a:t>, pored </a:t>
            </a:r>
            <a:r>
              <a:rPr lang="en-US" dirty="0" err="1"/>
              <a:t>primjene</a:t>
            </a:r>
            <a:r>
              <a:rPr lang="en-US" dirty="0"/>
              <a:t> </a:t>
            </a:r>
            <a:r>
              <a:rPr lang="en-US" dirty="0" err="1"/>
              <a:t>odredbi</a:t>
            </a:r>
            <a:r>
              <a:rPr lang="en-US" dirty="0"/>
              <a:t> </a:t>
            </a:r>
            <a:r>
              <a:rPr lang="en-US" dirty="0" err="1"/>
              <a:t>Zakona</a:t>
            </a:r>
            <a:r>
              <a:rPr lang="en-US" dirty="0"/>
              <a:t> o </a:t>
            </a:r>
            <a:r>
              <a:rPr lang="en-US" dirty="0" err="1"/>
              <a:t>radu</a:t>
            </a:r>
            <a:r>
              <a:rPr lang="en-US" dirty="0"/>
              <a:t> </a:t>
            </a:r>
            <a:r>
              <a:rPr lang="en-US" dirty="0" err="1"/>
              <a:t>Republike</a:t>
            </a:r>
            <a:r>
              <a:rPr lang="en-US" dirty="0"/>
              <a:t> </a:t>
            </a:r>
            <a:r>
              <a:rPr lang="en-US" dirty="0" err="1"/>
              <a:t>Srpske</a:t>
            </a:r>
            <a:r>
              <a:rPr lang="en-US" dirty="0"/>
              <a:t> </a:t>
            </a:r>
            <a:r>
              <a:rPr lang="en-US" dirty="0" err="1"/>
              <a:t>koji</a:t>
            </a:r>
            <a:r>
              <a:rPr lang="en-US" dirty="0"/>
              <a:t> </a:t>
            </a:r>
            <a:r>
              <a:rPr lang="en-US" dirty="0" err="1"/>
              <a:t>su</a:t>
            </a:r>
            <a:r>
              <a:rPr lang="en-US" dirty="0"/>
              <a:t> </a:t>
            </a:r>
            <a:r>
              <a:rPr lang="en-US" dirty="0" err="1"/>
              <a:t>lex</a:t>
            </a:r>
            <a:r>
              <a:rPr lang="en-US" dirty="0"/>
              <a:t> </a:t>
            </a:r>
            <a:r>
              <a:rPr lang="en-US" dirty="0" err="1"/>
              <a:t>specialis</a:t>
            </a:r>
            <a:r>
              <a:rPr lang="en-US" dirty="0"/>
              <a:t> u </a:t>
            </a:r>
            <a:r>
              <a:rPr lang="en-US" dirty="0" err="1"/>
              <a:t>odnosu</a:t>
            </a:r>
            <a:r>
              <a:rPr lang="en-US" dirty="0"/>
              <a:t> </a:t>
            </a:r>
            <a:r>
              <a:rPr lang="en-US" dirty="0" err="1"/>
              <a:t>na</a:t>
            </a:r>
            <a:r>
              <a:rPr lang="en-US" dirty="0"/>
              <a:t> </a:t>
            </a:r>
            <a:r>
              <a:rPr lang="en-US" dirty="0" err="1"/>
              <a:t>sve</a:t>
            </a:r>
            <a:r>
              <a:rPr lang="en-US" dirty="0"/>
              <a:t> </a:t>
            </a:r>
            <a:r>
              <a:rPr lang="en-US" dirty="0" err="1"/>
              <a:t>druge</a:t>
            </a:r>
            <a:r>
              <a:rPr lang="en-US" dirty="0"/>
              <a:t> </a:t>
            </a:r>
            <a:r>
              <a:rPr lang="en-US" dirty="0" err="1"/>
              <a:t>zakone</a:t>
            </a:r>
            <a:r>
              <a:rPr lang="en-US" dirty="0"/>
              <a:t>, </a:t>
            </a:r>
            <a:r>
              <a:rPr lang="en-US" dirty="0" err="1"/>
              <a:t>kod</a:t>
            </a:r>
            <a:r>
              <a:rPr lang="en-US" dirty="0"/>
              <a:t> </a:t>
            </a:r>
            <a:r>
              <a:rPr lang="en-US" dirty="0" err="1"/>
              <a:t>naknade</a:t>
            </a:r>
            <a:r>
              <a:rPr lang="en-US" dirty="0"/>
              <a:t> </a:t>
            </a:r>
            <a:r>
              <a:rPr lang="en-US" dirty="0" err="1"/>
              <a:t>šteta</a:t>
            </a:r>
            <a:r>
              <a:rPr lang="en-US" dirty="0"/>
              <a:t> </a:t>
            </a:r>
            <a:r>
              <a:rPr lang="en-US" dirty="0" err="1"/>
              <a:t>zbog</a:t>
            </a:r>
            <a:r>
              <a:rPr lang="en-US" dirty="0"/>
              <a:t> </a:t>
            </a:r>
            <a:r>
              <a:rPr lang="en-US" dirty="0" err="1"/>
              <a:t>povrede</a:t>
            </a:r>
            <a:r>
              <a:rPr lang="en-US" dirty="0"/>
              <a:t> </a:t>
            </a:r>
            <a:r>
              <a:rPr lang="en-US" dirty="0" err="1"/>
              <a:t>na</a:t>
            </a:r>
            <a:r>
              <a:rPr lang="en-US" dirty="0"/>
              <a:t> </a:t>
            </a:r>
            <a:r>
              <a:rPr lang="en-US" dirty="0" err="1"/>
              <a:t>radu</a:t>
            </a:r>
            <a:r>
              <a:rPr lang="en-US" dirty="0"/>
              <a:t> se </a:t>
            </a:r>
            <a:r>
              <a:rPr lang="en-US" dirty="0" err="1"/>
              <a:t>primjenjuju</a:t>
            </a:r>
            <a:r>
              <a:rPr lang="en-US" dirty="0"/>
              <a:t> se i </a:t>
            </a:r>
            <a:r>
              <a:rPr lang="en-US" dirty="0" err="1"/>
              <a:t>odredbe</a:t>
            </a:r>
            <a:r>
              <a:rPr lang="en-US" dirty="0"/>
              <a:t> </a:t>
            </a:r>
            <a:r>
              <a:rPr lang="en-US" dirty="0" err="1"/>
              <a:t>Zakon</a:t>
            </a:r>
            <a:r>
              <a:rPr lang="en-US" dirty="0"/>
              <a:t> o </a:t>
            </a:r>
            <a:r>
              <a:rPr lang="en-US" dirty="0" err="1"/>
              <a:t>obligacionim</a:t>
            </a:r>
            <a:r>
              <a:rPr lang="en-US" dirty="0"/>
              <a:t> </a:t>
            </a:r>
            <a:r>
              <a:rPr lang="en-US" dirty="0" err="1"/>
              <a:t>odnosima</a:t>
            </a:r>
            <a:endParaRPr lang="en-US" dirty="0"/>
          </a:p>
          <a:p>
            <a:endParaRPr lang="en-US" dirty="0"/>
          </a:p>
        </p:txBody>
      </p:sp>
    </p:spTree>
    <p:extLst>
      <p:ext uri="{BB962C8B-B14F-4D97-AF65-F5344CB8AC3E}">
        <p14:creationId xmlns:p14="http://schemas.microsoft.com/office/powerpoint/2010/main" val="4110981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Mobing</a:t>
            </a:r>
            <a:endParaRPr lang="en-US" sz="3200" b="1" dirty="0">
              <a:solidFill>
                <a:srgbClr val="FF0000"/>
              </a:solidFill>
            </a:endParaRPr>
          </a:p>
        </p:txBody>
      </p:sp>
      <p:sp>
        <p:nvSpPr>
          <p:cNvPr id="3" name="Content Placeholder 2"/>
          <p:cNvSpPr>
            <a:spLocks noGrp="1"/>
          </p:cNvSpPr>
          <p:nvPr>
            <p:ph idx="1"/>
          </p:nvPr>
        </p:nvSpPr>
        <p:spPr>
          <a:xfrm>
            <a:off x="262889" y="1895300"/>
            <a:ext cx="8689918" cy="4796445"/>
          </a:xfrm>
        </p:spPr>
        <p:txBody>
          <a:bodyPr>
            <a:normAutofit fontScale="92500" lnSpcReduction="20000"/>
          </a:bodyPr>
          <a:lstStyle/>
          <a:p>
            <a:pPr algn="just"/>
            <a:endParaRPr lang="en-US" sz="3000" dirty="0"/>
          </a:p>
          <a:p>
            <a:pPr algn="just"/>
            <a:r>
              <a:rPr lang="en-US" sz="2400" dirty="0" err="1"/>
              <a:t>Odredbom</a:t>
            </a:r>
            <a:r>
              <a:rPr lang="en-US" sz="2400" dirty="0"/>
              <a:t> </a:t>
            </a:r>
            <a:r>
              <a:rPr lang="en-US" sz="2400" dirty="0" err="1"/>
              <a:t>člana</a:t>
            </a:r>
            <a:r>
              <a:rPr lang="en-US" sz="2400" dirty="0"/>
              <a:t> 123. ZPP, </a:t>
            </a:r>
            <a:r>
              <a:rPr lang="en-US" sz="2400" dirty="0" err="1"/>
              <a:t>propisuje</a:t>
            </a:r>
            <a:r>
              <a:rPr lang="en-US" sz="2400" dirty="0"/>
              <a:t> se da je </a:t>
            </a:r>
            <a:r>
              <a:rPr lang="en-US" sz="2400" dirty="0" err="1"/>
              <a:t>svaka</a:t>
            </a:r>
            <a:r>
              <a:rPr lang="en-US" sz="2400" dirty="0"/>
              <a:t> </a:t>
            </a:r>
            <a:r>
              <a:rPr lang="en-US" sz="2400" dirty="0" err="1"/>
              <a:t>stranka</a:t>
            </a:r>
            <a:r>
              <a:rPr lang="en-US" sz="2400" dirty="0"/>
              <a:t> </a:t>
            </a:r>
            <a:r>
              <a:rPr lang="en-US" sz="2400" dirty="0" err="1"/>
              <a:t>dužna</a:t>
            </a:r>
            <a:r>
              <a:rPr lang="en-US" sz="2400" dirty="0"/>
              <a:t> </a:t>
            </a:r>
            <a:r>
              <a:rPr lang="en-US" sz="2400" dirty="0" err="1"/>
              <a:t>dokazati</a:t>
            </a:r>
            <a:r>
              <a:rPr lang="en-US" sz="2400" dirty="0"/>
              <a:t> </a:t>
            </a:r>
            <a:r>
              <a:rPr lang="en-US" sz="2400" dirty="0" err="1"/>
              <a:t>činjenice</a:t>
            </a:r>
            <a:r>
              <a:rPr lang="en-US" sz="2400" dirty="0"/>
              <a:t> </a:t>
            </a:r>
            <a:r>
              <a:rPr lang="en-US" sz="2400" dirty="0" err="1"/>
              <a:t>na</a:t>
            </a:r>
            <a:r>
              <a:rPr lang="en-US" sz="2400" dirty="0"/>
              <a:t> </a:t>
            </a:r>
            <a:r>
              <a:rPr lang="en-US" sz="2400" dirty="0" err="1"/>
              <a:t>kojima</a:t>
            </a:r>
            <a:r>
              <a:rPr lang="en-US" sz="2400" dirty="0"/>
              <a:t> </a:t>
            </a:r>
            <a:r>
              <a:rPr lang="en-US" sz="2400" dirty="0" err="1"/>
              <a:t>zasniva</a:t>
            </a:r>
            <a:r>
              <a:rPr lang="en-US" sz="2400" dirty="0"/>
              <a:t> </a:t>
            </a:r>
            <a:r>
              <a:rPr lang="en-US" sz="2400" dirty="0" err="1"/>
              <a:t>svoj</a:t>
            </a:r>
            <a:r>
              <a:rPr lang="en-US" sz="2400" dirty="0"/>
              <a:t> </a:t>
            </a:r>
            <a:r>
              <a:rPr lang="en-US" sz="2400" dirty="0" err="1"/>
              <a:t>zahtjev</a:t>
            </a:r>
            <a:r>
              <a:rPr lang="en-US" sz="2400" dirty="0"/>
              <a:t>, a da </a:t>
            </a:r>
            <a:r>
              <a:rPr lang="en-US" sz="2400" dirty="0" err="1"/>
              <a:t>će</a:t>
            </a:r>
            <a:r>
              <a:rPr lang="en-US" sz="2400" dirty="0"/>
              <a:t> </a:t>
            </a:r>
            <a:r>
              <a:rPr lang="en-US" sz="2400" dirty="0" err="1"/>
              <a:t>sud</a:t>
            </a:r>
            <a:r>
              <a:rPr lang="en-US" sz="2400" dirty="0"/>
              <a:t> </a:t>
            </a:r>
            <a:r>
              <a:rPr lang="en-US" sz="2400" dirty="0" err="1"/>
              <a:t>slobodnom</a:t>
            </a:r>
            <a:r>
              <a:rPr lang="en-US" sz="2400" dirty="0"/>
              <a:t> </a:t>
            </a:r>
            <a:r>
              <a:rPr lang="en-US" sz="2400" dirty="0" err="1"/>
              <a:t>ocjenom</a:t>
            </a:r>
            <a:r>
              <a:rPr lang="en-US" sz="2400" dirty="0"/>
              <a:t> </a:t>
            </a:r>
            <a:r>
              <a:rPr lang="en-US" sz="2400" dirty="0" err="1"/>
              <a:t>dokaza</a:t>
            </a:r>
            <a:r>
              <a:rPr lang="en-US" sz="2400" dirty="0"/>
              <a:t> </a:t>
            </a:r>
            <a:r>
              <a:rPr lang="en-US" sz="2400" dirty="0" err="1"/>
              <a:t>utvrditi</a:t>
            </a:r>
            <a:r>
              <a:rPr lang="en-US" sz="2400" dirty="0"/>
              <a:t> </a:t>
            </a:r>
            <a:r>
              <a:rPr lang="en-US" sz="2400" dirty="0" err="1"/>
              <a:t>činjenice</a:t>
            </a:r>
            <a:r>
              <a:rPr lang="en-US" sz="2400" dirty="0"/>
              <a:t> </a:t>
            </a:r>
            <a:r>
              <a:rPr lang="en-US" sz="2400" dirty="0" err="1"/>
              <a:t>na</a:t>
            </a:r>
            <a:r>
              <a:rPr lang="en-US" sz="2400" dirty="0"/>
              <a:t> </a:t>
            </a:r>
            <a:r>
              <a:rPr lang="en-US" sz="2400" dirty="0" err="1"/>
              <a:t>osnovu</a:t>
            </a:r>
            <a:r>
              <a:rPr lang="en-US" sz="2400" dirty="0"/>
              <a:t> </a:t>
            </a:r>
            <a:r>
              <a:rPr lang="en-US" sz="2400" dirty="0" err="1"/>
              <a:t>kojih</a:t>
            </a:r>
            <a:r>
              <a:rPr lang="en-US" sz="2400" dirty="0"/>
              <a:t> </a:t>
            </a:r>
            <a:r>
              <a:rPr lang="en-US" sz="2400" dirty="0" err="1"/>
              <a:t>će</a:t>
            </a:r>
            <a:r>
              <a:rPr lang="en-US" sz="2400" dirty="0"/>
              <a:t> </a:t>
            </a:r>
            <a:r>
              <a:rPr lang="en-US" sz="2400" dirty="0" err="1"/>
              <a:t>donijeti</a:t>
            </a:r>
            <a:r>
              <a:rPr lang="en-US" sz="2400" dirty="0"/>
              <a:t> </a:t>
            </a:r>
            <a:r>
              <a:rPr lang="en-US" sz="2400" dirty="0" err="1"/>
              <a:t>odluku</a:t>
            </a:r>
            <a:r>
              <a:rPr lang="en-US" sz="2400" dirty="0"/>
              <a:t>. </a:t>
            </a:r>
          </a:p>
          <a:p>
            <a:pPr algn="just"/>
            <a:r>
              <a:rPr lang="en-US" sz="2400" dirty="0" err="1"/>
              <a:t>Odredba</a:t>
            </a:r>
            <a:r>
              <a:rPr lang="en-US" sz="2400" dirty="0"/>
              <a:t> ovog </a:t>
            </a:r>
            <a:r>
              <a:rPr lang="en-US" sz="2400" dirty="0" err="1"/>
              <a:t>člana</a:t>
            </a:r>
            <a:r>
              <a:rPr lang="en-US" sz="2400" dirty="0"/>
              <a:t> </a:t>
            </a:r>
            <a:r>
              <a:rPr lang="en-US" sz="2400" dirty="0" err="1"/>
              <a:t>govori</a:t>
            </a:r>
            <a:r>
              <a:rPr lang="en-US" sz="2400" dirty="0"/>
              <a:t> o </a:t>
            </a:r>
            <a:r>
              <a:rPr lang="en-US" sz="2400" dirty="0" err="1"/>
              <a:t>teretu</a:t>
            </a:r>
            <a:r>
              <a:rPr lang="en-US" sz="2400" dirty="0"/>
              <a:t> </a:t>
            </a:r>
            <a:r>
              <a:rPr lang="en-US" sz="2400" dirty="0" err="1"/>
              <a:t>dokazivanja</a:t>
            </a:r>
            <a:r>
              <a:rPr lang="en-US" sz="2400" dirty="0"/>
              <a:t>, </a:t>
            </a:r>
            <a:r>
              <a:rPr lang="en-US" sz="2400" dirty="0" err="1"/>
              <a:t>budući</a:t>
            </a:r>
            <a:r>
              <a:rPr lang="en-US" sz="2400" dirty="0"/>
              <a:t> da se </a:t>
            </a:r>
            <a:r>
              <a:rPr lang="en-US" sz="2400" dirty="0" err="1"/>
              <a:t>shodno</a:t>
            </a:r>
            <a:r>
              <a:rPr lang="en-US" sz="2400" dirty="0"/>
              <a:t> </a:t>
            </a:r>
            <a:r>
              <a:rPr lang="en-US" sz="2400" dirty="0" err="1"/>
              <a:t>odredbi</a:t>
            </a:r>
            <a:r>
              <a:rPr lang="en-US" sz="2400" dirty="0"/>
              <a:t> </a:t>
            </a:r>
            <a:r>
              <a:rPr lang="en-US" sz="2400" dirty="0" err="1"/>
              <a:t>člana</a:t>
            </a:r>
            <a:r>
              <a:rPr lang="en-US" sz="2400" dirty="0"/>
              <a:t> 7. ZPP </a:t>
            </a:r>
            <a:r>
              <a:rPr lang="en-US" sz="2400" dirty="0" err="1"/>
              <a:t>uvodi</a:t>
            </a:r>
            <a:r>
              <a:rPr lang="en-US" sz="2400" dirty="0"/>
              <a:t> </a:t>
            </a:r>
            <a:r>
              <a:rPr lang="en-US" sz="2400" dirty="0" err="1"/>
              <a:t>teret</a:t>
            </a:r>
            <a:r>
              <a:rPr lang="en-US" sz="2400" dirty="0"/>
              <a:t> </a:t>
            </a:r>
            <a:r>
              <a:rPr lang="en-US" sz="2400" dirty="0" err="1"/>
              <a:t>dokazivanja</a:t>
            </a:r>
            <a:r>
              <a:rPr lang="en-US" sz="2400" dirty="0"/>
              <a:t> </a:t>
            </a:r>
            <a:r>
              <a:rPr lang="en-US" sz="2400" dirty="0" err="1"/>
              <a:t>koji</a:t>
            </a:r>
            <a:r>
              <a:rPr lang="en-US" sz="2400" dirty="0"/>
              <a:t> </a:t>
            </a:r>
            <a:r>
              <a:rPr lang="en-US" sz="2400" dirty="0" err="1"/>
              <a:t>snose</a:t>
            </a:r>
            <a:r>
              <a:rPr lang="en-US" sz="2400" dirty="0"/>
              <a:t> </a:t>
            </a:r>
            <a:r>
              <a:rPr lang="en-US" sz="2400" dirty="0" err="1"/>
              <a:t>stranke</a:t>
            </a:r>
            <a:r>
              <a:rPr lang="en-US" sz="2400" dirty="0"/>
              <a:t> i </a:t>
            </a:r>
            <a:r>
              <a:rPr lang="en-US" sz="2400" dirty="0" err="1"/>
              <a:t>koji</a:t>
            </a:r>
            <a:r>
              <a:rPr lang="en-US" sz="2400" dirty="0"/>
              <a:t> se </a:t>
            </a:r>
            <a:r>
              <a:rPr lang="en-US" sz="2400" dirty="0" err="1"/>
              <a:t>sastoji</a:t>
            </a:r>
            <a:r>
              <a:rPr lang="en-US" sz="2400" dirty="0"/>
              <a:t>  ne </a:t>
            </a:r>
            <a:r>
              <a:rPr lang="en-US" sz="2400" dirty="0" err="1"/>
              <a:t>samo</a:t>
            </a:r>
            <a:r>
              <a:rPr lang="en-US" sz="2400" dirty="0"/>
              <a:t> u </a:t>
            </a:r>
            <a:r>
              <a:rPr lang="en-US" sz="2400" dirty="0" err="1"/>
              <a:t>dužnosti</a:t>
            </a:r>
            <a:r>
              <a:rPr lang="en-US" sz="2400" dirty="0"/>
              <a:t>, </a:t>
            </a:r>
            <a:r>
              <a:rPr lang="en-US" sz="2400" dirty="0" err="1"/>
              <a:t>već</a:t>
            </a:r>
            <a:r>
              <a:rPr lang="en-US" sz="2400" dirty="0"/>
              <a:t> i u </a:t>
            </a:r>
            <a:r>
              <a:rPr lang="en-US" sz="2400" dirty="0" err="1"/>
              <a:t>ovlaštenju</a:t>
            </a:r>
            <a:r>
              <a:rPr lang="en-US" sz="2400" dirty="0"/>
              <a:t> </a:t>
            </a:r>
            <a:r>
              <a:rPr lang="en-US" sz="2400" dirty="0" err="1"/>
              <a:t>stranaka</a:t>
            </a:r>
            <a:r>
              <a:rPr lang="en-US" sz="2400" dirty="0"/>
              <a:t> u </a:t>
            </a:r>
            <a:r>
              <a:rPr lang="en-US" sz="2400" dirty="0" err="1"/>
              <a:t>predlaganju</a:t>
            </a:r>
            <a:r>
              <a:rPr lang="en-US" sz="2400" dirty="0"/>
              <a:t> </a:t>
            </a:r>
            <a:r>
              <a:rPr lang="en-US" sz="2400" dirty="0" err="1"/>
              <a:t>dokaza</a:t>
            </a:r>
            <a:r>
              <a:rPr lang="en-US" sz="2400" dirty="0"/>
              <a:t> </a:t>
            </a:r>
            <a:r>
              <a:rPr lang="en-US" sz="2400" dirty="0" err="1"/>
              <a:t>kojima</a:t>
            </a:r>
            <a:r>
              <a:rPr lang="en-US" sz="2400" dirty="0"/>
              <a:t> se </a:t>
            </a:r>
            <a:r>
              <a:rPr lang="en-US" sz="2400" dirty="0" err="1"/>
              <a:t>utvrđuju</a:t>
            </a:r>
            <a:r>
              <a:rPr lang="en-US" sz="2400" dirty="0"/>
              <a:t> </a:t>
            </a:r>
            <a:r>
              <a:rPr lang="en-US" sz="2400" dirty="0" err="1"/>
              <a:t>njihove</a:t>
            </a:r>
            <a:r>
              <a:rPr lang="en-US" sz="2400" dirty="0"/>
              <a:t> </a:t>
            </a:r>
            <a:r>
              <a:rPr lang="en-US" sz="2400" dirty="0" err="1"/>
              <a:t>tvrdnje</a:t>
            </a:r>
            <a:r>
              <a:rPr lang="en-US" sz="2400" dirty="0"/>
              <a:t> o </a:t>
            </a:r>
            <a:r>
              <a:rPr lang="en-US" sz="2400" dirty="0" err="1"/>
              <a:t>određenim</a:t>
            </a:r>
            <a:r>
              <a:rPr lang="en-US" sz="2400" dirty="0"/>
              <a:t> </a:t>
            </a:r>
            <a:r>
              <a:rPr lang="en-US" sz="2400" dirty="0" err="1"/>
              <a:t>činjenicama</a:t>
            </a:r>
            <a:r>
              <a:rPr lang="en-US" sz="2400" dirty="0"/>
              <a:t> i </a:t>
            </a:r>
            <a:r>
              <a:rPr lang="en-US" sz="2400" dirty="0" err="1"/>
              <a:t>postojanju</a:t>
            </a:r>
            <a:r>
              <a:rPr lang="en-US" sz="2400" dirty="0"/>
              <a:t> </a:t>
            </a:r>
            <a:r>
              <a:rPr lang="en-US" sz="2400" dirty="0" err="1"/>
              <a:t>neke</a:t>
            </a:r>
            <a:r>
              <a:rPr lang="en-US" sz="2400" dirty="0"/>
              <a:t> </a:t>
            </a:r>
            <a:r>
              <a:rPr lang="en-US" sz="2400" dirty="0" err="1"/>
              <a:t>činjenice</a:t>
            </a:r>
            <a:r>
              <a:rPr lang="en-US" sz="2400" dirty="0"/>
              <a:t> o </a:t>
            </a:r>
            <a:r>
              <a:rPr lang="en-US" sz="2400" dirty="0" err="1"/>
              <a:t>kojoj</a:t>
            </a:r>
            <a:r>
              <a:rPr lang="en-US" sz="2400" dirty="0"/>
              <a:t> je ta </a:t>
            </a:r>
            <a:r>
              <a:rPr lang="en-US" sz="2400" dirty="0" err="1"/>
              <a:t>tvrdnja</a:t>
            </a:r>
            <a:r>
              <a:rPr lang="en-US" sz="2400" dirty="0"/>
              <a:t> </a:t>
            </a:r>
            <a:r>
              <a:rPr lang="en-US" sz="2400" dirty="0" err="1"/>
              <a:t>iznesena</a:t>
            </a:r>
            <a:r>
              <a:rPr lang="en-US" sz="2400" dirty="0"/>
              <a:t>, </a:t>
            </a:r>
            <a:r>
              <a:rPr lang="en-US" sz="2400" dirty="0" err="1"/>
              <a:t>predlaganju</a:t>
            </a:r>
            <a:r>
              <a:rPr lang="en-US" sz="2400" dirty="0"/>
              <a:t> </a:t>
            </a:r>
            <a:r>
              <a:rPr lang="en-US" sz="2400" dirty="0" err="1"/>
              <a:t>dokaza</a:t>
            </a:r>
            <a:r>
              <a:rPr lang="en-US" sz="2400" dirty="0"/>
              <a:t> za </a:t>
            </a:r>
            <a:r>
              <a:rPr lang="en-US" sz="2400" dirty="0" err="1"/>
              <a:t>utvrđivanje</a:t>
            </a:r>
            <a:r>
              <a:rPr lang="en-US" sz="2400" dirty="0"/>
              <a:t> </a:t>
            </a:r>
            <a:r>
              <a:rPr lang="en-US" sz="2400" dirty="0" err="1"/>
              <a:t>činjenica</a:t>
            </a:r>
            <a:r>
              <a:rPr lang="en-US" sz="2400" dirty="0"/>
              <a:t> u </a:t>
            </a:r>
            <a:r>
              <a:rPr lang="en-US" sz="2400" dirty="0" err="1"/>
              <a:t>pogledu</a:t>
            </a:r>
            <a:r>
              <a:rPr lang="en-US" sz="2400" dirty="0"/>
              <a:t> </a:t>
            </a:r>
            <a:r>
              <a:rPr lang="en-US" sz="2400" dirty="0" err="1"/>
              <a:t>kojih</a:t>
            </a:r>
            <a:r>
              <a:rPr lang="en-US" sz="2400" dirty="0"/>
              <a:t> je </a:t>
            </a:r>
            <a:r>
              <a:rPr lang="en-US" sz="2400" dirty="0" err="1"/>
              <a:t>stranka</a:t>
            </a:r>
            <a:r>
              <a:rPr lang="en-US" sz="2400" dirty="0"/>
              <a:t> </a:t>
            </a:r>
            <a:r>
              <a:rPr lang="en-US" sz="2400" dirty="0" err="1"/>
              <a:t>iznijela</a:t>
            </a:r>
            <a:r>
              <a:rPr lang="en-US" sz="2400" dirty="0"/>
              <a:t> </a:t>
            </a:r>
            <a:r>
              <a:rPr lang="en-US" sz="2400" dirty="0" err="1"/>
              <a:t>oprečne</a:t>
            </a:r>
            <a:r>
              <a:rPr lang="en-US" sz="2400" dirty="0"/>
              <a:t> </a:t>
            </a:r>
            <a:r>
              <a:rPr lang="en-US" sz="2400" dirty="0" err="1"/>
              <a:t>tvrdnje</a:t>
            </a:r>
            <a:r>
              <a:rPr lang="en-US" sz="2400" dirty="0"/>
              <a:t>, </a:t>
            </a:r>
            <a:r>
              <a:rPr lang="en-US" sz="2400" dirty="0" err="1"/>
              <a:t>kao</a:t>
            </a:r>
            <a:r>
              <a:rPr lang="en-US" sz="2400" dirty="0"/>
              <a:t> i </a:t>
            </a:r>
            <a:r>
              <a:rPr lang="en-US" sz="2400" dirty="0" err="1"/>
              <a:t>onih</a:t>
            </a:r>
            <a:r>
              <a:rPr lang="en-US" sz="2400" dirty="0"/>
              <a:t> </a:t>
            </a:r>
            <a:r>
              <a:rPr lang="en-US" sz="2400" dirty="0" err="1"/>
              <a:t>koje</a:t>
            </a:r>
            <a:r>
              <a:rPr lang="en-US" sz="2400" dirty="0"/>
              <a:t> </a:t>
            </a:r>
            <a:r>
              <a:rPr lang="en-US" sz="2400" dirty="0" err="1"/>
              <a:t>protivna</a:t>
            </a:r>
            <a:r>
              <a:rPr lang="en-US" sz="2400" dirty="0"/>
              <a:t> </a:t>
            </a:r>
            <a:r>
              <a:rPr lang="en-US" sz="2400" dirty="0" err="1"/>
              <a:t>strana</a:t>
            </a:r>
            <a:r>
              <a:rPr lang="en-US" sz="2400" dirty="0"/>
              <a:t> </a:t>
            </a:r>
            <a:r>
              <a:rPr lang="en-US" sz="2400" dirty="0" err="1"/>
              <a:t>nije</a:t>
            </a:r>
            <a:r>
              <a:rPr lang="en-US" sz="2400" dirty="0"/>
              <a:t> </a:t>
            </a:r>
            <a:r>
              <a:rPr lang="en-US" sz="2400" dirty="0" err="1"/>
              <a:t>osporila</a:t>
            </a:r>
            <a:r>
              <a:rPr lang="en-US" sz="2400" dirty="0"/>
              <a:t>, </a:t>
            </a:r>
            <a:r>
              <a:rPr lang="en-US" sz="2400" dirty="0" err="1"/>
              <a:t>ali</a:t>
            </a:r>
            <a:r>
              <a:rPr lang="en-US" sz="2400" dirty="0"/>
              <a:t> </a:t>
            </a:r>
            <a:r>
              <a:rPr lang="en-US" sz="2400" dirty="0" err="1"/>
              <a:t>ih</a:t>
            </a:r>
            <a:r>
              <a:rPr lang="en-US" sz="2400" dirty="0"/>
              <a:t> </a:t>
            </a:r>
            <a:r>
              <a:rPr lang="en-US" sz="2400" dirty="0" err="1"/>
              <a:t>nije</a:t>
            </a:r>
            <a:r>
              <a:rPr lang="en-US" sz="2400" dirty="0"/>
              <a:t> </a:t>
            </a:r>
            <a:r>
              <a:rPr lang="en-US" sz="2400" dirty="0" err="1"/>
              <a:t>ni</a:t>
            </a:r>
            <a:r>
              <a:rPr lang="en-US" sz="2400" dirty="0"/>
              <a:t> </a:t>
            </a:r>
            <a:r>
              <a:rPr lang="en-US" sz="2400" dirty="0" err="1"/>
              <a:t>priznala</a:t>
            </a:r>
            <a:r>
              <a:rPr lang="en-US" sz="2400" dirty="0"/>
              <a:t>. </a:t>
            </a:r>
            <a:r>
              <a:rPr lang="en-US" sz="2400" dirty="0" err="1"/>
              <a:t>Svaka</a:t>
            </a:r>
            <a:r>
              <a:rPr lang="en-US" sz="2400" dirty="0"/>
              <a:t> </a:t>
            </a:r>
            <a:r>
              <a:rPr lang="en-US" sz="2400" dirty="0" err="1"/>
              <a:t>stranka</a:t>
            </a:r>
            <a:r>
              <a:rPr lang="en-US" sz="2400" dirty="0"/>
              <a:t> u </a:t>
            </a:r>
            <a:r>
              <a:rPr lang="en-US" sz="2400" dirty="0" err="1"/>
              <a:t>postupku</a:t>
            </a:r>
            <a:r>
              <a:rPr lang="en-US" sz="2400" dirty="0"/>
              <a:t> </a:t>
            </a:r>
            <a:r>
              <a:rPr lang="en-US" sz="2400" dirty="0" err="1"/>
              <a:t>dakle</a:t>
            </a:r>
            <a:r>
              <a:rPr lang="en-US" sz="2400" dirty="0"/>
              <a:t>, </a:t>
            </a:r>
            <a:r>
              <a:rPr lang="en-US" sz="2400" dirty="0" err="1"/>
              <a:t>dužna</a:t>
            </a:r>
            <a:r>
              <a:rPr lang="en-US" sz="2400" dirty="0"/>
              <a:t> je da </a:t>
            </a:r>
            <a:r>
              <a:rPr lang="en-US" sz="2400" dirty="0" err="1"/>
              <a:t>predloži</a:t>
            </a:r>
            <a:r>
              <a:rPr lang="en-US" sz="2400" dirty="0"/>
              <a:t> </a:t>
            </a:r>
            <a:r>
              <a:rPr lang="en-US" sz="2400" dirty="0" err="1"/>
              <a:t>relevantne</a:t>
            </a:r>
            <a:r>
              <a:rPr lang="en-US" sz="2400" dirty="0"/>
              <a:t> </a:t>
            </a:r>
            <a:r>
              <a:rPr lang="en-US" sz="2400" dirty="0" err="1"/>
              <a:t>dokaze</a:t>
            </a:r>
            <a:r>
              <a:rPr lang="en-US" sz="2400" dirty="0"/>
              <a:t>, </a:t>
            </a:r>
            <a:r>
              <a:rPr lang="en-US" sz="2400" dirty="0" err="1"/>
              <a:t>odnosno</a:t>
            </a:r>
            <a:r>
              <a:rPr lang="en-US" sz="2400" dirty="0"/>
              <a:t> </a:t>
            </a:r>
            <a:r>
              <a:rPr lang="en-US" sz="2400" dirty="0" err="1"/>
              <a:t>označi</a:t>
            </a:r>
            <a:r>
              <a:rPr lang="en-US" sz="2400" dirty="0"/>
              <a:t> </a:t>
            </a:r>
            <a:r>
              <a:rPr lang="en-US" sz="2400" dirty="0" err="1"/>
              <a:t>dokazna</a:t>
            </a:r>
            <a:r>
              <a:rPr lang="en-US" sz="2400" dirty="0"/>
              <a:t> </a:t>
            </a:r>
            <a:r>
              <a:rPr lang="en-US" sz="2400" dirty="0" err="1"/>
              <a:t>sredstva</a:t>
            </a:r>
            <a:r>
              <a:rPr lang="en-US" sz="2400" dirty="0"/>
              <a:t> </a:t>
            </a:r>
            <a:r>
              <a:rPr lang="en-US" sz="2400" dirty="0" err="1"/>
              <a:t>kojima</a:t>
            </a:r>
            <a:r>
              <a:rPr lang="en-US" sz="2400" dirty="0"/>
              <a:t> </a:t>
            </a:r>
            <a:r>
              <a:rPr lang="en-US" sz="2400" dirty="0" err="1"/>
              <a:t>dokazuje</a:t>
            </a:r>
            <a:r>
              <a:rPr lang="en-US" sz="2400" dirty="0"/>
              <a:t> </a:t>
            </a:r>
            <a:r>
              <a:rPr lang="en-US" sz="2400" dirty="0" err="1"/>
              <a:t>istinitost</a:t>
            </a:r>
            <a:r>
              <a:rPr lang="en-US" sz="2400" dirty="0"/>
              <a:t> </a:t>
            </a:r>
            <a:r>
              <a:rPr lang="en-US" sz="2400" dirty="0" err="1"/>
              <a:t>svojih</a:t>
            </a:r>
            <a:r>
              <a:rPr lang="en-US" sz="2400" dirty="0"/>
              <a:t> </a:t>
            </a:r>
            <a:r>
              <a:rPr lang="en-US" sz="2400" dirty="0" err="1"/>
              <a:t>navoda</a:t>
            </a:r>
            <a:r>
              <a:rPr lang="en-US" sz="2400" dirty="0"/>
              <a:t> (</a:t>
            </a:r>
            <a:r>
              <a:rPr lang="en-US" sz="2400" dirty="0" err="1"/>
              <a:t>subjektivni</a:t>
            </a:r>
            <a:r>
              <a:rPr lang="en-US" sz="2400" dirty="0"/>
              <a:t> </a:t>
            </a:r>
            <a:r>
              <a:rPr lang="en-US" sz="2400" dirty="0" err="1"/>
              <a:t>teret</a:t>
            </a:r>
            <a:r>
              <a:rPr lang="en-US" sz="2400" dirty="0"/>
              <a:t> </a:t>
            </a:r>
            <a:r>
              <a:rPr lang="en-US" sz="2400" dirty="0" err="1"/>
              <a:t>dokazivanja</a:t>
            </a:r>
            <a:r>
              <a:rPr lang="en-US" sz="2400" dirty="0"/>
              <a:t>), </a:t>
            </a:r>
            <a:r>
              <a:rPr lang="en-US" sz="2400" dirty="0" err="1"/>
              <a:t>kao</a:t>
            </a:r>
            <a:r>
              <a:rPr lang="en-US" sz="2400" dirty="0"/>
              <a:t> i da </a:t>
            </a:r>
            <a:r>
              <a:rPr lang="en-US" sz="2400" dirty="0" err="1"/>
              <a:t>tim</a:t>
            </a:r>
            <a:r>
              <a:rPr lang="en-US" sz="2400" dirty="0"/>
              <a:t> </a:t>
            </a:r>
            <a:r>
              <a:rPr lang="en-US" sz="2400" dirty="0" err="1"/>
              <a:t>sredstvima</a:t>
            </a:r>
            <a:r>
              <a:rPr lang="en-US" sz="2400" dirty="0"/>
              <a:t> </a:t>
            </a:r>
            <a:r>
              <a:rPr lang="en-US" sz="2400" dirty="0" err="1"/>
              <a:t>dokaže</a:t>
            </a:r>
            <a:r>
              <a:rPr lang="en-US" sz="2400" dirty="0"/>
              <a:t> </a:t>
            </a:r>
            <a:r>
              <a:rPr lang="en-US" sz="2400" dirty="0" err="1"/>
              <a:t>svoje</a:t>
            </a:r>
            <a:r>
              <a:rPr lang="en-US" sz="2400" dirty="0"/>
              <a:t> </a:t>
            </a:r>
            <a:r>
              <a:rPr lang="en-US" sz="2400" dirty="0" err="1"/>
              <a:t>činjenične</a:t>
            </a:r>
            <a:r>
              <a:rPr lang="en-US" sz="2400" dirty="0"/>
              <a:t> </a:t>
            </a:r>
            <a:r>
              <a:rPr lang="en-US" sz="2400" dirty="0" err="1"/>
              <a:t>navode</a:t>
            </a:r>
            <a:r>
              <a:rPr lang="en-US" sz="2400" dirty="0"/>
              <a:t> (</a:t>
            </a:r>
            <a:r>
              <a:rPr lang="en-US" sz="2400" dirty="0" err="1"/>
              <a:t>objektivni</a:t>
            </a:r>
            <a:r>
              <a:rPr lang="en-US" sz="2400" dirty="0"/>
              <a:t> </a:t>
            </a:r>
            <a:r>
              <a:rPr lang="en-US" sz="2400" dirty="0" err="1"/>
              <a:t>teret</a:t>
            </a:r>
            <a:r>
              <a:rPr lang="en-US" sz="2400" dirty="0"/>
              <a:t> </a:t>
            </a:r>
            <a:r>
              <a:rPr lang="en-US" sz="2400" dirty="0" err="1"/>
              <a:t>dokazivanja</a:t>
            </a:r>
            <a:r>
              <a:rPr lang="en-US" sz="2400" dirty="0"/>
              <a:t>) </a:t>
            </a:r>
            <a:r>
              <a:rPr lang="en-US" sz="2400" dirty="0" err="1"/>
              <a:t>izvođenjem</a:t>
            </a:r>
            <a:r>
              <a:rPr lang="en-US" sz="2400" dirty="0"/>
              <a:t> </a:t>
            </a:r>
            <a:r>
              <a:rPr lang="en-US" sz="2400" dirty="0" err="1"/>
              <a:t>tih</a:t>
            </a:r>
            <a:r>
              <a:rPr lang="en-US" sz="2400" dirty="0"/>
              <a:t> </a:t>
            </a:r>
            <a:r>
              <a:rPr lang="en-US" sz="2400" dirty="0" err="1"/>
              <a:t>dokaza</a:t>
            </a:r>
            <a:r>
              <a:rPr lang="en-US" sz="2400" dirty="0"/>
              <a:t>, </a:t>
            </a:r>
            <a:r>
              <a:rPr lang="en-US" sz="2400" dirty="0" err="1"/>
              <a:t>ili</a:t>
            </a:r>
            <a:r>
              <a:rPr lang="en-US" sz="2400" dirty="0"/>
              <a:t> </a:t>
            </a:r>
            <a:r>
              <a:rPr lang="en-US" sz="2400" dirty="0" err="1"/>
              <a:t>pak</a:t>
            </a:r>
            <a:r>
              <a:rPr lang="en-US" sz="2400" dirty="0"/>
              <a:t> </a:t>
            </a:r>
            <a:r>
              <a:rPr lang="en-US" sz="2400" dirty="0" err="1"/>
              <a:t>dokaže</a:t>
            </a:r>
            <a:r>
              <a:rPr lang="en-US" sz="2400" dirty="0"/>
              <a:t> </a:t>
            </a:r>
            <a:r>
              <a:rPr lang="en-US" sz="2400" dirty="0" err="1"/>
              <a:t>navode</a:t>
            </a:r>
            <a:r>
              <a:rPr lang="en-US" sz="2400" dirty="0"/>
              <a:t> </a:t>
            </a:r>
            <a:r>
              <a:rPr lang="en-US" sz="2400" dirty="0" err="1"/>
              <a:t>na</a:t>
            </a:r>
            <a:r>
              <a:rPr lang="en-US" sz="2400" dirty="0"/>
              <a:t> </a:t>
            </a:r>
            <a:r>
              <a:rPr lang="en-US" sz="2400" dirty="0" err="1"/>
              <a:t>kojima</a:t>
            </a:r>
            <a:r>
              <a:rPr lang="en-US" sz="2400" dirty="0"/>
              <a:t> </a:t>
            </a:r>
            <a:r>
              <a:rPr lang="en-US" sz="2400" dirty="0" err="1"/>
              <a:t>zasniva</a:t>
            </a:r>
            <a:r>
              <a:rPr lang="en-US" sz="2400" dirty="0"/>
              <a:t> </a:t>
            </a:r>
            <a:r>
              <a:rPr lang="en-US" sz="2400" dirty="0" err="1"/>
              <a:t>svoje</a:t>
            </a:r>
            <a:r>
              <a:rPr lang="en-US" sz="2400" dirty="0"/>
              <a:t> </a:t>
            </a:r>
            <a:r>
              <a:rPr lang="en-US" sz="2400" dirty="0" err="1"/>
              <a:t>prigovore</a:t>
            </a:r>
            <a:r>
              <a:rPr lang="en-US" sz="2400" dirty="0"/>
              <a:t>, </a:t>
            </a:r>
            <a:r>
              <a:rPr lang="en-US" sz="2400" dirty="0" err="1"/>
              <a:t>odnosno</a:t>
            </a:r>
            <a:r>
              <a:rPr lang="en-US" sz="2400" dirty="0"/>
              <a:t> </a:t>
            </a:r>
            <a:r>
              <a:rPr lang="en-US" sz="2400" dirty="0" err="1"/>
              <a:t>svoj</a:t>
            </a:r>
            <a:r>
              <a:rPr lang="en-US" sz="2400" dirty="0"/>
              <a:t> </a:t>
            </a:r>
            <a:r>
              <a:rPr lang="en-US" sz="2400" dirty="0" err="1"/>
              <a:t>zahtjev</a:t>
            </a:r>
            <a:r>
              <a:rPr lang="en-US" sz="2400" dirty="0"/>
              <a:t> da se </a:t>
            </a:r>
            <a:r>
              <a:rPr lang="en-US" sz="2400" dirty="0" err="1"/>
              <a:t>neki</a:t>
            </a:r>
            <a:r>
              <a:rPr lang="en-US" sz="2400" dirty="0"/>
              <a:t> </a:t>
            </a:r>
            <a:r>
              <a:rPr lang="en-US" sz="2400" dirty="0" err="1"/>
              <a:t>zahtjev</a:t>
            </a:r>
            <a:r>
              <a:rPr lang="en-US" sz="2400" dirty="0"/>
              <a:t> </a:t>
            </a:r>
            <a:r>
              <a:rPr lang="en-US" sz="2400" dirty="0" err="1"/>
              <a:t>suprotne</a:t>
            </a:r>
            <a:r>
              <a:rPr lang="en-US" sz="2400" dirty="0"/>
              <a:t> </a:t>
            </a:r>
            <a:r>
              <a:rPr lang="en-US" sz="2400" dirty="0" err="1"/>
              <a:t>stranke</a:t>
            </a:r>
            <a:r>
              <a:rPr lang="en-US" sz="2400" dirty="0"/>
              <a:t> </a:t>
            </a:r>
            <a:r>
              <a:rPr lang="en-US" sz="2400" dirty="0" err="1"/>
              <a:t>odbije</a:t>
            </a:r>
            <a:r>
              <a:rPr lang="en-US" sz="2400" dirty="0"/>
              <a:t>.</a:t>
            </a:r>
          </a:p>
          <a:p>
            <a:pPr algn="just"/>
            <a:endParaRPr lang="en-US" sz="24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599989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806333"/>
          </a:xfrm>
        </p:spPr>
        <p:txBody>
          <a:bodyPr>
            <a:noAutofit/>
          </a:bodyPr>
          <a:lstStyle/>
          <a:p>
            <a:pPr algn="ctr"/>
            <a:r>
              <a:rPr lang="sr-Latn-BA" sz="3200" b="1" dirty="0">
                <a:solidFill>
                  <a:srgbClr val="FF0000"/>
                </a:solidFill>
              </a:rPr>
              <a:t>Sudska praksa br. 1 – mobing i diskrimnacija</a:t>
            </a:r>
            <a:endParaRPr lang="en-US" sz="3200" b="1" dirty="0">
              <a:solidFill>
                <a:srgbClr val="FF0000"/>
              </a:solidFill>
            </a:endParaRPr>
          </a:p>
        </p:txBody>
      </p:sp>
      <p:sp>
        <p:nvSpPr>
          <p:cNvPr id="3" name="Content Placeholder 2"/>
          <p:cNvSpPr>
            <a:spLocks noGrp="1"/>
          </p:cNvSpPr>
          <p:nvPr>
            <p:ph idx="1"/>
          </p:nvPr>
        </p:nvSpPr>
        <p:spPr>
          <a:xfrm>
            <a:off x="262889" y="1762298"/>
            <a:ext cx="8689918" cy="4929447"/>
          </a:xfrm>
        </p:spPr>
        <p:txBody>
          <a:bodyPr>
            <a:normAutofit fontScale="92500" lnSpcReduction="20000"/>
          </a:bodyPr>
          <a:lstStyle/>
          <a:p>
            <a:pPr algn="just"/>
            <a:endParaRPr lang="en-US" sz="3000" dirty="0"/>
          </a:p>
          <a:p>
            <a:pPr marL="0" indent="0" algn="just">
              <a:buNone/>
            </a:pPr>
            <a:r>
              <a:rPr lang="en-US" sz="2400" dirty="0" err="1"/>
              <a:t>Radnik</a:t>
            </a:r>
            <a:r>
              <a:rPr lang="en-US" sz="2400" dirty="0"/>
              <a:t> je </a:t>
            </a:r>
            <a:r>
              <a:rPr lang="en-US" sz="2400" dirty="0" err="1"/>
              <a:t>podnio</a:t>
            </a:r>
            <a:r>
              <a:rPr lang="en-US" sz="2400" dirty="0"/>
              <a:t> </a:t>
            </a:r>
            <a:r>
              <a:rPr lang="en-US" sz="2400" dirty="0" err="1"/>
              <a:t>tužbu</a:t>
            </a:r>
            <a:r>
              <a:rPr lang="en-US" sz="2400" dirty="0"/>
              <a:t> </a:t>
            </a:r>
            <a:r>
              <a:rPr lang="en-US" sz="2400" dirty="0" err="1"/>
              <a:t>protiv</a:t>
            </a:r>
            <a:r>
              <a:rPr lang="en-US" sz="2400" dirty="0"/>
              <a:t> </a:t>
            </a:r>
            <a:r>
              <a:rPr lang="en-US" sz="2400" dirty="0" err="1"/>
              <a:t>poslodavca</a:t>
            </a:r>
            <a:r>
              <a:rPr lang="en-US" sz="2400" dirty="0"/>
              <a:t> da se </a:t>
            </a:r>
            <a:r>
              <a:rPr lang="en-US" sz="2400" dirty="0" err="1"/>
              <a:t>poništi</a:t>
            </a:r>
            <a:r>
              <a:rPr lang="en-US" sz="2400" dirty="0"/>
              <a:t> </a:t>
            </a:r>
            <a:r>
              <a:rPr lang="en-US" sz="2400" dirty="0" err="1"/>
              <a:t>rješenje</a:t>
            </a:r>
            <a:r>
              <a:rPr lang="en-US" sz="2400" dirty="0"/>
              <a:t> o </a:t>
            </a:r>
            <a:r>
              <a:rPr lang="en-US" sz="2400" dirty="0" err="1"/>
              <a:t>otkazu</a:t>
            </a:r>
            <a:r>
              <a:rPr lang="en-US" sz="2400" dirty="0"/>
              <a:t> ugovora o </a:t>
            </a:r>
            <a:r>
              <a:rPr lang="en-US" sz="2400" dirty="0" err="1"/>
              <a:t>radu</a:t>
            </a:r>
            <a:r>
              <a:rPr lang="en-US" sz="2400" dirty="0"/>
              <a:t>, da se </a:t>
            </a:r>
            <a:r>
              <a:rPr lang="en-US" sz="2400" dirty="0" err="1"/>
              <a:t>vrati</a:t>
            </a:r>
            <a:r>
              <a:rPr lang="en-US" sz="2400" dirty="0"/>
              <a:t> </a:t>
            </a:r>
            <a:r>
              <a:rPr lang="en-US" sz="2400" dirty="0" err="1"/>
              <a:t>na</a:t>
            </a:r>
            <a:r>
              <a:rPr lang="en-US" sz="2400" dirty="0"/>
              <a:t> </a:t>
            </a:r>
            <a:r>
              <a:rPr lang="en-US" sz="2400" dirty="0" err="1"/>
              <a:t>posao</a:t>
            </a:r>
            <a:r>
              <a:rPr lang="en-US" sz="2400" dirty="0"/>
              <a:t>, da mu se </a:t>
            </a:r>
            <a:r>
              <a:rPr lang="en-US" sz="2400" dirty="0" err="1"/>
              <a:t>isplate</a:t>
            </a:r>
            <a:r>
              <a:rPr lang="en-US" sz="2400" dirty="0"/>
              <a:t> plate i da se </a:t>
            </a:r>
            <a:r>
              <a:rPr lang="en-US" sz="2400" dirty="0" err="1"/>
              <a:t>utvrdi</a:t>
            </a:r>
            <a:r>
              <a:rPr lang="en-US" sz="2400" dirty="0"/>
              <a:t> da je </a:t>
            </a:r>
            <a:r>
              <a:rPr lang="en-US" sz="2400" dirty="0" err="1"/>
              <a:t>na</a:t>
            </a:r>
            <a:r>
              <a:rPr lang="en-US" sz="2400" dirty="0"/>
              <a:t> </a:t>
            </a:r>
            <a:r>
              <a:rPr lang="en-US" sz="2400" dirty="0" err="1"/>
              <a:t>radu</a:t>
            </a:r>
            <a:r>
              <a:rPr lang="en-US" sz="2400" dirty="0"/>
              <a:t> </a:t>
            </a:r>
            <a:r>
              <a:rPr lang="en-US" sz="2400" dirty="0" err="1"/>
              <a:t>kod</a:t>
            </a:r>
            <a:r>
              <a:rPr lang="en-US" sz="2400" dirty="0"/>
              <a:t> </a:t>
            </a:r>
            <a:r>
              <a:rPr lang="en-US" sz="2400" dirty="0" err="1"/>
              <a:t>tuženog</a:t>
            </a:r>
            <a:r>
              <a:rPr lang="en-US" sz="2400" dirty="0"/>
              <a:t>, </a:t>
            </a:r>
            <a:r>
              <a:rPr lang="en-US" sz="2400" dirty="0" err="1"/>
              <a:t>kao</a:t>
            </a:r>
            <a:r>
              <a:rPr lang="en-US" sz="2400" dirty="0"/>
              <a:t> </a:t>
            </a:r>
            <a:r>
              <a:rPr lang="en-US" sz="2400" dirty="0" err="1"/>
              <a:t>poslodavca</a:t>
            </a:r>
            <a:r>
              <a:rPr lang="en-US" sz="2400" dirty="0"/>
              <a:t> </a:t>
            </a:r>
            <a:r>
              <a:rPr lang="en-US" sz="2400" dirty="0" err="1"/>
              <a:t>pretrpio</a:t>
            </a:r>
            <a:r>
              <a:rPr lang="en-US" sz="2400" dirty="0"/>
              <a:t> </a:t>
            </a:r>
            <a:r>
              <a:rPr lang="en-US" sz="2400" dirty="0" err="1"/>
              <a:t>sistematsko</a:t>
            </a:r>
            <a:r>
              <a:rPr lang="en-US" sz="2400" dirty="0"/>
              <a:t> </a:t>
            </a:r>
            <a:r>
              <a:rPr lang="en-US" sz="2400" dirty="0" err="1"/>
              <a:t>zlostavljanje</a:t>
            </a:r>
            <a:r>
              <a:rPr lang="en-US" sz="2400" dirty="0"/>
              <a:t> i </a:t>
            </a:r>
            <a:r>
              <a:rPr lang="en-US" sz="2400" dirty="0" err="1"/>
              <a:t>psihičko</a:t>
            </a:r>
            <a:r>
              <a:rPr lang="en-US" sz="2400" dirty="0"/>
              <a:t> </a:t>
            </a:r>
            <a:r>
              <a:rPr lang="en-US" sz="2400" dirty="0" err="1"/>
              <a:t>ponižavanje</a:t>
            </a:r>
            <a:r>
              <a:rPr lang="en-US" sz="2400" dirty="0"/>
              <a:t> u </a:t>
            </a:r>
            <a:r>
              <a:rPr lang="en-US" sz="2400" dirty="0" err="1"/>
              <a:t>dužem</a:t>
            </a:r>
            <a:r>
              <a:rPr lang="en-US" sz="2400" dirty="0"/>
              <a:t> </a:t>
            </a:r>
            <a:r>
              <a:rPr lang="en-US" sz="2400" dirty="0" err="1"/>
              <a:t>vremenskom</a:t>
            </a:r>
            <a:r>
              <a:rPr lang="en-US" sz="2400" dirty="0"/>
              <a:t> </a:t>
            </a:r>
            <a:r>
              <a:rPr lang="en-US" sz="2400" dirty="0" err="1"/>
              <a:t>periodu</a:t>
            </a:r>
            <a:r>
              <a:rPr lang="en-US" sz="2400" dirty="0"/>
              <a:t> u </a:t>
            </a:r>
            <a:r>
              <a:rPr lang="en-US" sz="2400" dirty="0" err="1"/>
              <a:t>mjesecu</a:t>
            </a:r>
            <a:r>
              <a:rPr lang="en-US" sz="2400" dirty="0"/>
              <a:t> </a:t>
            </a:r>
            <a:r>
              <a:rPr lang="en-US" sz="2400" dirty="0" err="1"/>
              <a:t>junu</a:t>
            </a:r>
            <a:r>
              <a:rPr lang="en-US" sz="2400" dirty="0"/>
              <a:t> i </a:t>
            </a:r>
            <a:r>
              <a:rPr lang="en-US" sz="2400" dirty="0" err="1"/>
              <a:t>julu</a:t>
            </a:r>
            <a:r>
              <a:rPr lang="en-US" sz="2400" dirty="0"/>
              <a:t> 2020.godine, </a:t>
            </a:r>
            <a:r>
              <a:rPr lang="en-US" sz="2400" dirty="0" err="1"/>
              <a:t>na</a:t>
            </a:r>
            <a:r>
              <a:rPr lang="en-US" sz="2400" dirty="0"/>
              <a:t> </a:t>
            </a:r>
            <a:r>
              <a:rPr lang="en-US" sz="2400" dirty="0" err="1"/>
              <a:t>način</a:t>
            </a:r>
            <a:r>
              <a:rPr lang="en-US" sz="2400" dirty="0"/>
              <a:t> </a:t>
            </a:r>
            <a:r>
              <a:rPr lang="en-US" sz="2400" dirty="0" err="1"/>
              <a:t>što</a:t>
            </a:r>
            <a:r>
              <a:rPr lang="en-US" sz="2400" dirty="0"/>
              <a:t> </a:t>
            </a:r>
            <a:r>
              <a:rPr lang="en-US" sz="2400" dirty="0" err="1"/>
              <a:t>su</a:t>
            </a:r>
            <a:r>
              <a:rPr lang="en-US" sz="2400" dirty="0"/>
              <a:t> </a:t>
            </a:r>
            <a:r>
              <a:rPr lang="en-US" sz="2400" dirty="0" err="1"/>
              <a:t>neposredno</a:t>
            </a:r>
            <a:r>
              <a:rPr lang="en-US" sz="2400" dirty="0"/>
              <a:t> </a:t>
            </a:r>
            <a:r>
              <a:rPr lang="en-US" sz="2400" dirty="0" err="1"/>
              <a:t>nadređeni</a:t>
            </a:r>
            <a:r>
              <a:rPr lang="en-US" sz="2400" dirty="0"/>
              <a:t> </a:t>
            </a:r>
            <a:r>
              <a:rPr lang="en-US" sz="2400" dirty="0" err="1"/>
              <a:t>radnici</a:t>
            </a:r>
            <a:r>
              <a:rPr lang="en-US" sz="2400" dirty="0"/>
              <a:t> …… </a:t>
            </a:r>
            <a:r>
              <a:rPr lang="en-US" sz="2400" dirty="0" err="1"/>
              <a:t>prisiljavali</a:t>
            </a:r>
            <a:r>
              <a:rPr lang="en-US" sz="2400" dirty="0"/>
              <a:t> </a:t>
            </a:r>
            <a:r>
              <a:rPr lang="en-US" sz="2400" dirty="0" err="1"/>
              <a:t>tužitelja</a:t>
            </a:r>
            <a:r>
              <a:rPr lang="en-US" sz="2400" dirty="0"/>
              <a:t> da </a:t>
            </a:r>
            <a:r>
              <a:rPr lang="en-US" sz="2400" dirty="0" err="1"/>
              <a:t>zaključi</a:t>
            </a:r>
            <a:r>
              <a:rPr lang="en-US" sz="2400" dirty="0"/>
              <a:t> </a:t>
            </a:r>
            <a:r>
              <a:rPr lang="en-US" sz="2400" dirty="0" err="1"/>
              <a:t>sporazumni</a:t>
            </a:r>
            <a:r>
              <a:rPr lang="en-US" sz="2400" dirty="0"/>
              <a:t> </a:t>
            </a:r>
            <a:r>
              <a:rPr lang="en-US" sz="2400" dirty="0" err="1"/>
              <a:t>raskid</a:t>
            </a:r>
            <a:r>
              <a:rPr lang="en-US" sz="2400" dirty="0"/>
              <a:t> ugovora o </a:t>
            </a:r>
            <a:r>
              <a:rPr lang="en-US" sz="2400" dirty="0" err="1"/>
              <a:t>radu</a:t>
            </a:r>
            <a:r>
              <a:rPr lang="en-US" sz="2400" dirty="0"/>
              <a:t> </a:t>
            </a:r>
            <a:r>
              <a:rPr lang="en-US" sz="2400" dirty="0" err="1"/>
              <a:t>stalnim</a:t>
            </a:r>
            <a:r>
              <a:rPr lang="en-US" sz="2400" dirty="0"/>
              <a:t> </a:t>
            </a:r>
            <a:r>
              <a:rPr lang="en-US" sz="2400" dirty="0" err="1"/>
              <a:t>navođenjem</a:t>
            </a:r>
            <a:r>
              <a:rPr lang="en-US" sz="2400" dirty="0"/>
              <a:t> </a:t>
            </a:r>
            <a:r>
              <a:rPr lang="en-US" sz="2400" dirty="0" err="1"/>
              <a:t>na</a:t>
            </a:r>
            <a:r>
              <a:rPr lang="en-US" sz="2400" dirty="0"/>
              <a:t> </a:t>
            </a:r>
            <a:r>
              <a:rPr lang="en-US" sz="2400" dirty="0" err="1"/>
              <a:t>potpisivanje</a:t>
            </a:r>
            <a:r>
              <a:rPr lang="en-US" sz="2400" dirty="0"/>
              <a:t> </a:t>
            </a:r>
            <a:r>
              <a:rPr lang="en-US" sz="2400" dirty="0" err="1"/>
              <a:t>istog</a:t>
            </a:r>
            <a:r>
              <a:rPr lang="en-US" sz="2400" dirty="0"/>
              <a:t> </a:t>
            </a:r>
            <a:r>
              <a:rPr lang="en-US" sz="2400" dirty="0" err="1"/>
              <a:t>uz</a:t>
            </a:r>
            <a:r>
              <a:rPr lang="en-US" sz="2400" dirty="0"/>
              <a:t> </a:t>
            </a:r>
            <a:r>
              <a:rPr lang="en-US" sz="2400" dirty="0" err="1"/>
              <a:t>upozorenje</a:t>
            </a:r>
            <a:r>
              <a:rPr lang="en-US" sz="2400" dirty="0"/>
              <a:t> i </a:t>
            </a:r>
            <a:r>
              <a:rPr lang="en-US" sz="2400" dirty="0" err="1"/>
              <a:t>prijetnje</a:t>
            </a:r>
            <a:r>
              <a:rPr lang="en-US" sz="2400" dirty="0"/>
              <a:t> da </a:t>
            </a:r>
            <a:r>
              <a:rPr lang="en-US" sz="2400" dirty="0" err="1"/>
              <a:t>nije</a:t>
            </a:r>
            <a:r>
              <a:rPr lang="en-US" sz="2400" dirty="0"/>
              <a:t> </a:t>
            </a:r>
            <a:r>
              <a:rPr lang="en-US" sz="2400" dirty="0" err="1"/>
              <a:t>pametno</a:t>
            </a:r>
            <a:r>
              <a:rPr lang="en-US" sz="2400" dirty="0"/>
              <a:t> </a:t>
            </a:r>
            <a:r>
              <a:rPr lang="en-US" sz="2400" dirty="0" err="1"/>
              <a:t>zamjeriti</a:t>
            </a:r>
            <a:r>
              <a:rPr lang="en-US" sz="2400" dirty="0"/>
              <a:t> se ---, </a:t>
            </a:r>
            <a:r>
              <a:rPr lang="en-US" sz="2400" dirty="0" err="1"/>
              <a:t>onemogućavajući</a:t>
            </a:r>
            <a:r>
              <a:rPr lang="en-US" sz="2400" dirty="0"/>
              <a:t> </a:t>
            </a:r>
            <a:r>
              <a:rPr lang="en-US" sz="2400" dirty="0" err="1"/>
              <a:t>ga</a:t>
            </a:r>
            <a:r>
              <a:rPr lang="en-US" sz="2400" dirty="0"/>
              <a:t> da </a:t>
            </a:r>
            <a:r>
              <a:rPr lang="en-US" sz="2400" dirty="0" err="1"/>
              <a:t>radi</a:t>
            </a:r>
            <a:r>
              <a:rPr lang="en-US" sz="2400" dirty="0"/>
              <a:t>  u </a:t>
            </a:r>
            <a:r>
              <a:rPr lang="en-US" sz="2400" dirty="0" err="1"/>
              <a:t>skladu</a:t>
            </a:r>
            <a:r>
              <a:rPr lang="en-US" sz="2400" dirty="0"/>
              <a:t> sa </a:t>
            </a:r>
            <a:r>
              <a:rPr lang="en-US" sz="2400" dirty="0" err="1"/>
              <a:t>ugovorom</a:t>
            </a:r>
            <a:r>
              <a:rPr lang="en-US" sz="2400" dirty="0"/>
              <a:t> o </a:t>
            </a:r>
            <a:r>
              <a:rPr lang="en-US" sz="2400" dirty="0" err="1"/>
              <a:t>radu</a:t>
            </a:r>
            <a:r>
              <a:rPr lang="en-US" sz="2400" dirty="0"/>
              <a:t>, da </a:t>
            </a:r>
            <a:r>
              <a:rPr lang="en-US" sz="2400" dirty="0" err="1"/>
              <a:t>su</a:t>
            </a:r>
            <a:r>
              <a:rPr lang="en-US" sz="2400" dirty="0"/>
              <a:t> </a:t>
            </a:r>
            <a:r>
              <a:rPr lang="en-US" sz="2400" dirty="0" err="1"/>
              <a:t>iznosili</a:t>
            </a:r>
            <a:r>
              <a:rPr lang="en-US" sz="2400" dirty="0"/>
              <a:t> </a:t>
            </a:r>
            <a:r>
              <a:rPr lang="en-US" sz="2400" dirty="0" err="1"/>
              <a:t>neistine</a:t>
            </a:r>
            <a:r>
              <a:rPr lang="en-US" sz="2400" dirty="0"/>
              <a:t> </a:t>
            </a:r>
            <a:r>
              <a:rPr lang="en-US" sz="2400" dirty="0" err="1"/>
              <a:t>njegovom</a:t>
            </a:r>
            <a:r>
              <a:rPr lang="en-US" sz="2400" dirty="0"/>
              <a:t> </a:t>
            </a:r>
            <a:r>
              <a:rPr lang="en-US" sz="2400" dirty="0" err="1"/>
              <a:t>poslodavcu</a:t>
            </a:r>
            <a:r>
              <a:rPr lang="en-US" sz="2400" dirty="0"/>
              <a:t> i </a:t>
            </a:r>
            <a:r>
              <a:rPr lang="en-US" sz="2400" dirty="0" err="1"/>
              <a:t>radnim</a:t>
            </a:r>
            <a:r>
              <a:rPr lang="en-US" sz="2400" dirty="0"/>
              <a:t> </a:t>
            </a:r>
            <a:r>
              <a:rPr lang="en-US" sz="2400" dirty="0" err="1"/>
              <a:t>kolegama</a:t>
            </a:r>
            <a:r>
              <a:rPr lang="en-US" sz="2400" dirty="0"/>
              <a:t> o </a:t>
            </a:r>
            <a:r>
              <a:rPr lang="en-US" sz="2400" dirty="0" err="1"/>
              <a:t>njegovom</a:t>
            </a:r>
            <a:r>
              <a:rPr lang="en-US" sz="2400" dirty="0"/>
              <a:t> </a:t>
            </a:r>
            <a:r>
              <a:rPr lang="en-US" sz="2400" dirty="0" err="1"/>
              <a:t>odnosu</a:t>
            </a:r>
            <a:r>
              <a:rPr lang="en-US" sz="2400" dirty="0"/>
              <a:t> </a:t>
            </a:r>
            <a:r>
              <a:rPr lang="en-US" sz="2400" dirty="0" err="1"/>
              <a:t>prema</a:t>
            </a:r>
            <a:r>
              <a:rPr lang="en-US" sz="2400" dirty="0"/>
              <a:t> </a:t>
            </a:r>
            <a:r>
              <a:rPr lang="en-US" sz="2400" dirty="0" err="1"/>
              <a:t>poslu</a:t>
            </a:r>
            <a:r>
              <a:rPr lang="en-US" sz="2400" dirty="0"/>
              <a:t>, </a:t>
            </a:r>
            <a:r>
              <a:rPr lang="en-US" sz="2400" dirty="0" err="1"/>
              <a:t>drugim</a:t>
            </a:r>
            <a:r>
              <a:rPr lang="en-US" sz="2400" dirty="0"/>
              <a:t> </a:t>
            </a:r>
            <a:r>
              <a:rPr lang="en-US" sz="2400" dirty="0" err="1"/>
              <a:t>radnim</a:t>
            </a:r>
            <a:r>
              <a:rPr lang="en-US" sz="2400" dirty="0"/>
              <a:t> </a:t>
            </a:r>
            <a:r>
              <a:rPr lang="en-US" sz="2400" dirty="0" err="1"/>
              <a:t>kolegama</a:t>
            </a:r>
            <a:r>
              <a:rPr lang="en-US" sz="2400" dirty="0"/>
              <a:t>, a </a:t>
            </a:r>
            <a:r>
              <a:rPr lang="en-US" sz="2400" dirty="0" err="1"/>
              <a:t>sve</a:t>
            </a:r>
            <a:r>
              <a:rPr lang="en-US" sz="2400" dirty="0"/>
              <a:t> sa </a:t>
            </a:r>
            <a:r>
              <a:rPr lang="en-US" sz="2400" dirty="0" err="1"/>
              <a:t>ciljem</a:t>
            </a:r>
            <a:r>
              <a:rPr lang="en-US" sz="2400" dirty="0"/>
              <a:t> </a:t>
            </a:r>
            <a:r>
              <a:rPr lang="en-US" sz="2400" dirty="0" err="1"/>
              <a:t>ugrožavanja</a:t>
            </a:r>
            <a:r>
              <a:rPr lang="en-US" sz="2400" dirty="0"/>
              <a:t> </a:t>
            </a:r>
            <a:r>
              <a:rPr lang="en-US" sz="2400" dirty="0" err="1"/>
              <a:t>njegovog</a:t>
            </a:r>
            <a:r>
              <a:rPr lang="en-US" sz="2400" dirty="0"/>
              <a:t> </a:t>
            </a:r>
            <a:r>
              <a:rPr lang="en-US" sz="2400" dirty="0" err="1"/>
              <a:t>ugleda</a:t>
            </a:r>
            <a:r>
              <a:rPr lang="en-US" sz="2400" dirty="0"/>
              <a:t>, </a:t>
            </a:r>
            <a:r>
              <a:rPr lang="en-US" sz="2400" dirty="0" err="1"/>
              <a:t>časti</a:t>
            </a:r>
            <a:r>
              <a:rPr lang="en-US" sz="2400" dirty="0"/>
              <a:t>, </a:t>
            </a:r>
            <a:r>
              <a:rPr lang="en-US" sz="2400" dirty="0" err="1"/>
              <a:t>ljudskog</a:t>
            </a:r>
            <a:r>
              <a:rPr lang="en-US" sz="2400" dirty="0"/>
              <a:t> </a:t>
            </a:r>
            <a:r>
              <a:rPr lang="en-US" sz="2400" dirty="0" err="1"/>
              <a:t>dostojanstva</a:t>
            </a:r>
            <a:r>
              <a:rPr lang="en-US" sz="2400" dirty="0"/>
              <a:t> i </a:t>
            </a:r>
            <a:r>
              <a:rPr lang="en-US" sz="2400" dirty="0" err="1"/>
              <a:t>integriteta</a:t>
            </a:r>
            <a:r>
              <a:rPr lang="en-US" sz="2400" dirty="0"/>
              <a:t> i da se </a:t>
            </a:r>
            <a:r>
              <a:rPr lang="en-US" sz="2400" dirty="0" err="1"/>
              <a:t>tuženi</a:t>
            </a:r>
            <a:r>
              <a:rPr lang="en-US" sz="2400" dirty="0"/>
              <a:t> </a:t>
            </a:r>
            <a:r>
              <a:rPr lang="en-US" sz="2400" dirty="0" err="1"/>
              <a:t>obaveže</a:t>
            </a:r>
            <a:r>
              <a:rPr lang="en-US" sz="2400" dirty="0"/>
              <a:t> da </a:t>
            </a:r>
            <a:r>
              <a:rPr lang="en-US" sz="2400" dirty="0" err="1"/>
              <a:t>preduzme</a:t>
            </a:r>
            <a:r>
              <a:rPr lang="en-US" sz="2400" dirty="0"/>
              <a:t> </a:t>
            </a:r>
            <a:r>
              <a:rPr lang="en-US" sz="2400" dirty="0" err="1"/>
              <a:t>pravovremene</a:t>
            </a:r>
            <a:r>
              <a:rPr lang="en-US" sz="2400" dirty="0"/>
              <a:t> i </a:t>
            </a:r>
            <a:r>
              <a:rPr lang="en-US" sz="2400" dirty="0" err="1"/>
              <a:t>efikasne</a:t>
            </a:r>
            <a:r>
              <a:rPr lang="en-US" sz="2400" dirty="0"/>
              <a:t> </a:t>
            </a:r>
            <a:r>
              <a:rPr lang="en-US" sz="2400" dirty="0" err="1"/>
              <a:t>mjere</a:t>
            </a:r>
            <a:r>
              <a:rPr lang="en-US" sz="2400" dirty="0"/>
              <a:t> s </a:t>
            </a:r>
            <a:r>
              <a:rPr lang="en-US" sz="2400" dirty="0" err="1"/>
              <a:t>ciljem</a:t>
            </a:r>
            <a:r>
              <a:rPr lang="en-US" sz="2400" dirty="0"/>
              <a:t> </a:t>
            </a:r>
            <a:r>
              <a:rPr lang="en-US" sz="2400" dirty="0" err="1"/>
              <a:t>sprječavanja</a:t>
            </a:r>
            <a:r>
              <a:rPr lang="en-US" sz="2400" dirty="0"/>
              <a:t> </a:t>
            </a:r>
            <a:r>
              <a:rPr lang="en-US" sz="2400" dirty="0" err="1"/>
              <a:t>utvrđenog</a:t>
            </a:r>
            <a:r>
              <a:rPr lang="en-US" sz="2400" dirty="0"/>
              <a:t> </a:t>
            </a:r>
            <a:r>
              <a:rPr lang="en-US" sz="2400" dirty="0" err="1"/>
              <a:t>mobinga</a:t>
            </a:r>
            <a:r>
              <a:rPr lang="en-US" sz="2400" dirty="0"/>
              <a:t> </a:t>
            </a:r>
            <a:r>
              <a:rPr lang="en-US" sz="2400" dirty="0" err="1"/>
              <a:t>tužitelja</a:t>
            </a:r>
            <a:r>
              <a:rPr lang="en-US" sz="2400" dirty="0"/>
              <a:t> </a:t>
            </a:r>
            <a:r>
              <a:rPr lang="en-US" sz="2400" dirty="0" err="1"/>
              <a:t>kod</a:t>
            </a:r>
            <a:r>
              <a:rPr lang="en-US" sz="2400" dirty="0"/>
              <a:t> </a:t>
            </a:r>
            <a:r>
              <a:rPr lang="en-US" sz="2400" dirty="0" err="1"/>
              <a:t>tuženog</a:t>
            </a:r>
            <a:r>
              <a:rPr lang="en-US" sz="2400" dirty="0"/>
              <a:t>, da se </a:t>
            </a:r>
            <a:r>
              <a:rPr lang="en-US" sz="2400" dirty="0" err="1"/>
              <a:t>tuženi</a:t>
            </a:r>
            <a:r>
              <a:rPr lang="en-US" sz="2400" dirty="0"/>
              <a:t> </a:t>
            </a:r>
            <a:r>
              <a:rPr lang="en-US" sz="2400" dirty="0" err="1"/>
              <a:t>obaveže</a:t>
            </a:r>
            <a:r>
              <a:rPr lang="en-US" sz="2400" dirty="0"/>
              <a:t> da mu </a:t>
            </a:r>
            <a:r>
              <a:rPr lang="en-US" sz="2400" dirty="0" err="1"/>
              <a:t>omogući</a:t>
            </a:r>
            <a:r>
              <a:rPr lang="en-US" sz="2400" dirty="0"/>
              <a:t> da </a:t>
            </a:r>
            <a:r>
              <a:rPr lang="en-US" sz="2400" dirty="0" err="1"/>
              <a:t>redovno</a:t>
            </a:r>
            <a:r>
              <a:rPr lang="en-US" sz="2400" dirty="0"/>
              <a:t> i </a:t>
            </a:r>
            <a:r>
              <a:rPr lang="en-US" sz="2400" dirty="0" err="1"/>
              <a:t>nesmetano</a:t>
            </a:r>
            <a:r>
              <a:rPr lang="en-US" sz="2400" dirty="0"/>
              <a:t> </a:t>
            </a:r>
            <a:r>
              <a:rPr lang="en-US" sz="2400" dirty="0" err="1"/>
              <a:t>obavlja</a:t>
            </a:r>
            <a:r>
              <a:rPr lang="en-US" sz="2400" dirty="0"/>
              <a:t> </a:t>
            </a:r>
            <a:r>
              <a:rPr lang="en-US" sz="2400" dirty="0" err="1"/>
              <a:t>svoje</a:t>
            </a:r>
            <a:r>
              <a:rPr lang="en-US" sz="2400" dirty="0"/>
              <a:t> </a:t>
            </a:r>
            <a:r>
              <a:rPr lang="en-US" sz="2400" dirty="0" err="1"/>
              <a:t>radne</a:t>
            </a:r>
            <a:r>
              <a:rPr lang="en-US" sz="2400" dirty="0"/>
              <a:t> </a:t>
            </a:r>
            <a:r>
              <a:rPr lang="en-US" sz="2400" dirty="0" err="1"/>
              <a:t>obaveze</a:t>
            </a:r>
            <a:r>
              <a:rPr lang="en-US" sz="2400" dirty="0"/>
              <a:t> </a:t>
            </a:r>
            <a:r>
              <a:rPr lang="en-US" sz="2400" dirty="0" err="1"/>
              <a:t>na</a:t>
            </a:r>
            <a:r>
              <a:rPr lang="en-US" sz="2400" dirty="0"/>
              <a:t> </a:t>
            </a:r>
            <a:r>
              <a:rPr lang="en-US" sz="2400" dirty="0" err="1"/>
              <a:t>radnom</a:t>
            </a:r>
            <a:r>
              <a:rPr lang="en-US" sz="2400" dirty="0"/>
              <a:t> </a:t>
            </a:r>
            <a:r>
              <a:rPr lang="en-US" sz="2400" dirty="0" err="1"/>
              <a:t>mjestu</a:t>
            </a:r>
            <a:r>
              <a:rPr lang="en-US" sz="2400" dirty="0"/>
              <a:t> --- u </a:t>
            </a:r>
            <a:r>
              <a:rPr lang="en-US" sz="2400" dirty="0" err="1"/>
              <a:t>skladu</a:t>
            </a:r>
            <a:r>
              <a:rPr lang="en-US" sz="2400" dirty="0"/>
              <a:t> sa </a:t>
            </a:r>
            <a:r>
              <a:rPr lang="en-US" sz="2400" dirty="0" err="1"/>
              <a:t>ugovorom</a:t>
            </a:r>
            <a:r>
              <a:rPr lang="en-US" sz="2400" dirty="0"/>
              <a:t> o </a:t>
            </a:r>
            <a:r>
              <a:rPr lang="en-US" sz="2400" dirty="0" err="1"/>
              <a:t>radu</a:t>
            </a:r>
            <a:r>
              <a:rPr lang="en-US" sz="2400" dirty="0"/>
              <a:t> i </a:t>
            </a:r>
            <a:r>
              <a:rPr lang="en-US" sz="2400" dirty="0" err="1"/>
              <a:t>mogućnostima</a:t>
            </a:r>
            <a:r>
              <a:rPr lang="en-US" sz="2400" dirty="0"/>
              <a:t> i </a:t>
            </a:r>
            <a:r>
              <a:rPr lang="en-US" sz="2400" dirty="0" err="1"/>
              <a:t>kvalifikacijom</a:t>
            </a:r>
            <a:r>
              <a:rPr lang="en-US" sz="2400" dirty="0"/>
              <a:t> </a:t>
            </a:r>
            <a:r>
              <a:rPr lang="en-US" sz="2400" dirty="0" err="1"/>
              <a:t>tužitelja</a:t>
            </a:r>
            <a:r>
              <a:rPr lang="en-US" sz="2400" dirty="0"/>
              <a:t>, </a:t>
            </a:r>
            <a:r>
              <a:rPr lang="en-US" sz="2400" dirty="0" err="1"/>
              <a:t>te</a:t>
            </a:r>
            <a:r>
              <a:rPr lang="en-US" sz="2400" dirty="0"/>
              <a:t> da </a:t>
            </a:r>
            <a:r>
              <a:rPr lang="en-US" sz="2400" dirty="0" err="1"/>
              <a:t>na</a:t>
            </a:r>
            <a:r>
              <a:rPr lang="en-US" sz="2400" dirty="0"/>
              <a:t> </a:t>
            </a:r>
            <a:r>
              <a:rPr lang="en-US" sz="2400" dirty="0" err="1"/>
              <a:t>ime</a:t>
            </a:r>
            <a:r>
              <a:rPr lang="en-US" sz="2400" dirty="0"/>
              <a:t> </a:t>
            </a:r>
            <a:r>
              <a:rPr lang="en-US" sz="2400" dirty="0" err="1"/>
              <a:t>nematerijalne</a:t>
            </a:r>
            <a:r>
              <a:rPr lang="en-US" sz="2400" dirty="0"/>
              <a:t> </a:t>
            </a:r>
            <a:r>
              <a:rPr lang="en-US" sz="2400" dirty="0" err="1"/>
              <a:t>štete</a:t>
            </a:r>
            <a:r>
              <a:rPr lang="en-US" sz="2400" dirty="0"/>
              <a:t> </a:t>
            </a:r>
            <a:r>
              <a:rPr lang="en-US" sz="2400" dirty="0" err="1"/>
              <a:t>zbog</a:t>
            </a:r>
            <a:r>
              <a:rPr lang="en-US" sz="2400" dirty="0"/>
              <a:t> </a:t>
            </a:r>
            <a:r>
              <a:rPr lang="en-US" sz="2400" dirty="0" err="1"/>
              <a:t>pretrpljenih</a:t>
            </a:r>
            <a:r>
              <a:rPr lang="en-US" sz="2400" dirty="0"/>
              <a:t> </a:t>
            </a:r>
            <a:r>
              <a:rPr lang="en-US" sz="2400" dirty="0" err="1"/>
              <a:t>duševnih</a:t>
            </a:r>
            <a:r>
              <a:rPr lang="en-US" sz="2400" dirty="0"/>
              <a:t> </a:t>
            </a:r>
            <a:r>
              <a:rPr lang="en-US" sz="2400" dirty="0" err="1"/>
              <a:t>bolova</a:t>
            </a:r>
            <a:r>
              <a:rPr lang="en-US" sz="2400" dirty="0"/>
              <a:t> </a:t>
            </a:r>
            <a:r>
              <a:rPr lang="en-US" sz="2400" dirty="0" err="1"/>
              <a:t>usljed</a:t>
            </a:r>
            <a:r>
              <a:rPr lang="en-US" sz="2400" dirty="0"/>
              <a:t> </a:t>
            </a:r>
            <a:r>
              <a:rPr lang="en-US" sz="2400" dirty="0" err="1"/>
              <a:t>mobinga</a:t>
            </a:r>
            <a:r>
              <a:rPr lang="en-US" sz="2400" dirty="0"/>
              <a:t> </a:t>
            </a:r>
            <a:r>
              <a:rPr lang="en-US" sz="2400" dirty="0" err="1"/>
              <a:t>isplati</a:t>
            </a:r>
            <a:r>
              <a:rPr lang="en-US" sz="2400" dirty="0"/>
              <a:t> </a:t>
            </a:r>
            <a:r>
              <a:rPr lang="en-US" sz="2400" dirty="0" err="1"/>
              <a:t>iznos</a:t>
            </a:r>
            <a:r>
              <a:rPr lang="en-US" sz="2400" dirty="0"/>
              <a:t> od----- KM </a:t>
            </a:r>
            <a:r>
              <a:rPr lang="en-US" sz="2400" b="1" dirty="0"/>
              <a:t>(</a:t>
            </a:r>
            <a:r>
              <a:rPr lang="en-US" sz="2400" b="1" dirty="0" err="1"/>
              <a:t>tužbeni</a:t>
            </a:r>
            <a:r>
              <a:rPr lang="en-US" sz="2400" b="1" dirty="0"/>
              <a:t> </a:t>
            </a:r>
            <a:r>
              <a:rPr lang="en-US" sz="2400" b="1" dirty="0" err="1"/>
              <a:t>zahtjev</a:t>
            </a:r>
            <a:r>
              <a:rPr lang="en-US" sz="2400" b="1" dirty="0"/>
              <a:t>).</a:t>
            </a:r>
          </a:p>
          <a:p>
            <a:pPr algn="just"/>
            <a:endParaRPr lang="en-US" sz="24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7704565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1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062450"/>
          </a:xfrm>
        </p:spPr>
        <p:txBody>
          <a:bodyPr>
            <a:normAutofit fontScale="55000" lnSpcReduction="20000"/>
          </a:bodyPr>
          <a:lstStyle/>
          <a:p>
            <a:pPr algn="just"/>
            <a:endParaRPr lang="en-US" sz="2600" dirty="0"/>
          </a:p>
          <a:p>
            <a:pPr algn="just"/>
            <a:r>
              <a:rPr lang="en-US" sz="3300" dirty="0"/>
              <a:t>U </a:t>
            </a:r>
            <a:r>
              <a:rPr lang="en-US" sz="3300" dirty="0" err="1"/>
              <a:t>toku</a:t>
            </a:r>
            <a:r>
              <a:rPr lang="en-US" sz="3300" dirty="0"/>
              <a:t> </a:t>
            </a:r>
            <a:r>
              <a:rPr lang="en-US" sz="3300" dirty="0" err="1"/>
              <a:t>parničnog</a:t>
            </a:r>
            <a:r>
              <a:rPr lang="en-US" sz="3300" dirty="0"/>
              <a:t> </a:t>
            </a:r>
            <a:r>
              <a:rPr lang="en-US" sz="3300" dirty="0" err="1"/>
              <a:t>postupka</a:t>
            </a:r>
            <a:r>
              <a:rPr lang="en-US" sz="3300" dirty="0"/>
              <a:t> je </a:t>
            </a:r>
            <a:r>
              <a:rPr lang="en-US" sz="3300" dirty="0" err="1"/>
              <a:t>utvrđeno</a:t>
            </a:r>
            <a:r>
              <a:rPr lang="en-US" sz="3300" dirty="0"/>
              <a:t> da je </a:t>
            </a:r>
            <a:r>
              <a:rPr lang="en-US" sz="3300" dirty="0" err="1"/>
              <a:t>tužitelj</a:t>
            </a:r>
            <a:r>
              <a:rPr lang="en-US" sz="3300" dirty="0"/>
              <a:t> bio </a:t>
            </a:r>
            <a:r>
              <a:rPr lang="en-US" sz="3300" dirty="0" err="1"/>
              <a:t>zaposlen</a:t>
            </a:r>
            <a:r>
              <a:rPr lang="en-US" sz="3300" dirty="0"/>
              <a:t> </a:t>
            </a:r>
            <a:r>
              <a:rPr lang="en-US" sz="3300" dirty="0" err="1"/>
              <a:t>kod</a:t>
            </a:r>
            <a:r>
              <a:rPr lang="en-US" sz="3300" dirty="0"/>
              <a:t> </a:t>
            </a:r>
            <a:r>
              <a:rPr lang="en-US" sz="3300" dirty="0" err="1"/>
              <a:t>tuženog</a:t>
            </a:r>
            <a:r>
              <a:rPr lang="en-US" sz="3300" dirty="0"/>
              <a:t> </a:t>
            </a:r>
            <a:r>
              <a:rPr lang="en-US" sz="3300" dirty="0" err="1"/>
              <a:t>na</a:t>
            </a:r>
            <a:r>
              <a:rPr lang="en-US" sz="3300" dirty="0"/>
              <a:t> </a:t>
            </a:r>
            <a:r>
              <a:rPr lang="en-US" sz="3300" dirty="0" err="1"/>
              <a:t>radnom</a:t>
            </a:r>
            <a:r>
              <a:rPr lang="en-US" sz="3300" dirty="0"/>
              <a:t> </a:t>
            </a:r>
            <a:r>
              <a:rPr lang="en-US" sz="3300" dirty="0" err="1"/>
              <a:t>mjestu</a:t>
            </a:r>
            <a:r>
              <a:rPr lang="en-US" sz="3300" dirty="0"/>
              <a:t> </a:t>
            </a:r>
            <a:r>
              <a:rPr lang="en-US" sz="3300" dirty="0" err="1"/>
              <a:t>konobar</a:t>
            </a:r>
            <a:r>
              <a:rPr lang="en-US" sz="3300" dirty="0"/>
              <a:t>, </a:t>
            </a:r>
            <a:r>
              <a:rPr lang="en-US" sz="3300" dirty="0" err="1"/>
              <a:t>imao</a:t>
            </a:r>
            <a:r>
              <a:rPr lang="en-US" sz="3300" dirty="0"/>
              <a:t> je </a:t>
            </a:r>
            <a:r>
              <a:rPr lang="en-US" sz="3300" dirty="0" err="1"/>
              <a:t>zaključen</a:t>
            </a:r>
            <a:r>
              <a:rPr lang="en-US" sz="3300" dirty="0"/>
              <a:t> </a:t>
            </a:r>
            <a:r>
              <a:rPr lang="en-US" sz="3300" dirty="0" err="1"/>
              <a:t>ugovor</a:t>
            </a:r>
            <a:r>
              <a:rPr lang="en-US" sz="3300" dirty="0"/>
              <a:t> o </a:t>
            </a:r>
            <a:r>
              <a:rPr lang="en-US" sz="3300" dirty="0" err="1"/>
              <a:t>radu</a:t>
            </a:r>
            <a:r>
              <a:rPr lang="en-US" sz="3300" dirty="0"/>
              <a:t> </a:t>
            </a:r>
            <a:r>
              <a:rPr lang="en-US" sz="3300" dirty="0" err="1"/>
              <a:t>na</a:t>
            </a:r>
            <a:r>
              <a:rPr lang="en-US" sz="3300" dirty="0"/>
              <a:t> </a:t>
            </a:r>
            <a:r>
              <a:rPr lang="en-US" sz="3300" dirty="0" err="1"/>
              <a:t>neodređeno</a:t>
            </a:r>
            <a:r>
              <a:rPr lang="en-US" sz="3300" dirty="0"/>
              <a:t> </a:t>
            </a:r>
            <a:r>
              <a:rPr lang="en-US" sz="3300" dirty="0" err="1"/>
              <a:t>vrijeme</a:t>
            </a:r>
            <a:r>
              <a:rPr lang="en-US" sz="3300" dirty="0"/>
              <a:t>, da je </a:t>
            </a:r>
            <a:r>
              <a:rPr lang="en-US" sz="3300" dirty="0" err="1"/>
              <a:t>ugovor</a:t>
            </a:r>
            <a:r>
              <a:rPr lang="en-US" sz="3300" dirty="0"/>
              <a:t> o </a:t>
            </a:r>
            <a:r>
              <a:rPr lang="en-US" sz="3300" dirty="0" err="1"/>
              <a:t>radu</a:t>
            </a:r>
            <a:r>
              <a:rPr lang="en-US" sz="3300" dirty="0"/>
              <a:t> </a:t>
            </a:r>
            <a:r>
              <a:rPr lang="en-US" sz="3300" dirty="0" err="1"/>
              <a:t>otkazan</a:t>
            </a:r>
            <a:r>
              <a:rPr lang="en-US" sz="3300" dirty="0"/>
              <a:t> od </a:t>
            </a:r>
            <a:r>
              <a:rPr lang="en-US" sz="3300" dirty="0" err="1"/>
              <a:t>strane</a:t>
            </a:r>
            <a:r>
              <a:rPr lang="en-US" sz="3300" dirty="0"/>
              <a:t> </a:t>
            </a:r>
            <a:r>
              <a:rPr lang="en-US" sz="3300" dirty="0" err="1"/>
              <a:t>tuženog</a:t>
            </a:r>
            <a:r>
              <a:rPr lang="en-US" sz="3300" dirty="0"/>
              <a:t> </a:t>
            </a:r>
            <a:r>
              <a:rPr lang="en-US" sz="3300" dirty="0" err="1"/>
              <a:t>zbog</a:t>
            </a:r>
            <a:r>
              <a:rPr lang="en-US" sz="3300" dirty="0"/>
              <a:t> </a:t>
            </a:r>
            <a:r>
              <a:rPr lang="en-US" sz="3300" dirty="0" err="1"/>
              <a:t>smanjenja</a:t>
            </a:r>
            <a:r>
              <a:rPr lang="en-US" sz="3300" dirty="0"/>
              <a:t> </a:t>
            </a:r>
            <a:r>
              <a:rPr lang="en-US" sz="3300" dirty="0" err="1"/>
              <a:t>obima</a:t>
            </a:r>
            <a:r>
              <a:rPr lang="en-US" sz="3300" dirty="0"/>
              <a:t> </a:t>
            </a:r>
            <a:r>
              <a:rPr lang="en-US" sz="3300" dirty="0" err="1"/>
              <a:t>posla</a:t>
            </a:r>
            <a:r>
              <a:rPr lang="en-US" sz="3300" dirty="0"/>
              <a:t> </a:t>
            </a:r>
            <a:r>
              <a:rPr lang="en-US" sz="3300" dirty="0" err="1"/>
              <a:t>zbog</a:t>
            </a:r>
            <a:r>
              <a:rPr lang="en-US" sz="3300" dirty="0"/>
              <a:t> </a:t>
            </a:r>
            <a:r>
              <a:rPr lang="en-US" sz="3300" dirty="0" err="1"/>
              <a:t>širenja</a:t>
            </a:r>
            <a:r>
              <a:rPr lang="en-US" sz="3300" dirty="0"/>
              <a:t> </a:t>
            </a:r>
            <a:r>
              <a:rPr lang="en-US" sz="3300" dirty="0" err="1"/>
              <a:t>korone</a:t>
            </a:r>
            <a:r>
              <a:rPr lang="en-US" sz="3300" dirty="0"/>
              <a:t>, da je </a:t>
            </a:r>
            <a:r>
              <a:rPr lang="en-US" sz="3300" dirty="0" err="1"/>
              <a:t>nakon</a:t>
            </a:r>
            <a:r>
              <a:rPr lang="en-US" sz="3300" dirty="0"/>
              <a:t> toga i </a:t>
            </a:r>
            <a:r>
              <a:rPr lang="en-US" sz="3300" dirty="0" err="1"/>
              <a:t>zabranjen</a:t>
            </a:r>
            <a:r>
              <a:rPr lang="en-US" sz="3300" dirty="0"/>
              <a:t> rad </a:t>
            </a:r>
            <a:r>
              <a:rPr lang="en-US" sz="3300" dirty="0" err="1"/>
              <a:t>ugostiteljskih</a:t>
            </a:r>
            <a:r>
              <a:rPr lang="en-US" sz="3300" dirty="0"/>
              <a:t> </a:t>
            </a:r>
            <a:r>
              <a:rPr lang="en-US" sz="3300" dirty="0" err="1"/>
              <a:t>objekata</a:t>
            </a:r>
            <a:r>
              <a:rPr lang="en-US" sz="3300" dirty="0"/>
              <a:t>, </a:t>
            </a:r>
            <a:r>
              <a:rPr lang="en-US" sz="3300" dirty="0" err="1"/>
              <a:t>tj</a:t>
            </a:r>
            <a:r>
              <a:rPr lang="en-US" sz="3300" dirty="0"/>
              <a:t>. </a:t>
            </a:r>
            <a:r>
              <a:rPr lang="en-US" sz="3300" dirty="0" err="1"/>
              <a:t>zbog</a:t>
            </a:r>
            <a:r>
              <a:rPr lang="en-US" sz="3300" dirty="0"/>
              <a:t> </a:t>
            </a:r>
            <a:r>
              <a:rPr lang="en-US" sz="3300" dirty="0" err="1"/>
              <a:t>pada</a:t>
            </a:r>
            <a:r>
              <a:rPr lang="en-US" sz="3300" dirty="0"/>
              <a:t> </a:t>
            </a:r>
            <a:r>
              <a:rPr lang="en-US" sz="3300" dirty="0" err="1"/>
              <a:t>prometa</a:t>
            </a:r>
            <a:r>
              <a:rPr lang="en-US" sz="3300" dirty="0"/>
              <a:t> za </a:t>
            </a:r>
            <a:r>
              <a:rPr lang="en-US" sz="3300" dirty="0" err="1"/>
              <a:t>neki</a:t>
            </a:r>
            <a:r>
              <a:rPr lang="en-US" sz="3300" dirty="0"/>
              <a:t> period. U </a:t>
            </a:r>
            <a:r>
              <a:rPr lang="en-US" sz="3300" dirty="0" err="1"/>
              <a:t>ovom</a:t>
            </a:r>
            <a:r>
              <a:rPr lang="en-US" sz="3300" dirty="0"/>
              <a:t> </a:t>
            </a:r>
            <a:r>
              <a:rPr lang="en-US" sz="3300" dirty="0" err="1"/>
              <a:t>postupku</a:t>
            </a:r>
            <a:r>
              <a:rPr lang="en-US" sz="3300" dirty="0"/>
              <a:t> je </a:t>
            </a:r>
            <a:r>
              <a:rPr lang="en-US" sz="3300" dirty="0" err="1"/>
              <a:t>tužena</a:t>
            </a:r>
            <a:r>
              <a:rPr lang="en-US" sz="3300" dirty="0"/>
              <a:t> </a:t>
            </a:r>
            <a:r>
              <a:rPr lang="en-US" sz="3300" dirty="0" err="1"/>
              <a:t>isticala</a:t>
            </a:r>
            <a:r>
              <a:rPr lang="en-US" sz="3300" dirty="0"/>
              <a:t> i da </a:t>
            </a:r>
            <a:r>
              <a:rPr lang="en-US" sz="3300" dirty="0" err="1"/>
              <a:t>su</a:t>
            </a:r>
            <a:r>
              <a:rPr lang="en-US" sz="3300" dirty="0"/>
              <a:t> </a:t>
            </a:r>
            <a:r>
              <a:rPr lang="en-US" sz="3300" dirty="0" err="1"/>
              <a:t>imali</a:t>
            </a:r>
            <a:r>
              <a:rPr lang="en-US" sz="3300" dirty="0"/>
              <a:t> „</a:t>
            </a:r>
            <a:r>
              <a:rPr lang="en-US" sz="3300" dirty="0" err="1"/>
              <a:t>problema</a:t>
            </a:r>
            <a:r>
              <a:rPr lang="en-US" sz="3300" dirty="0"/>
              <a:t>“ </a:t>
            </a:r>
            <a:r>
              <a:rPr lang="en-US" sz="3300" dirty="0" err="1"/>
              <a:t>zbog</a:t>
            </a:r>
            <a:r>
              <a:rPr lang="en-US" sz="3300" dirty="0"/>
              <a:t> </a:t>
            </a:r>
            <a:r>
              <a:rPr lang="en-US" sz="3300" dirty="0" err="1"/>
              <a:t>ponašanja</a:t>
            </a:r>
            <a:r>
              <a:rPr lang="en-US" sz="3300" dirty="0"/>
              <a:t> </a:t>
            </a:r>
            <a:r>
              <a:rPr lang="en-US" sz="3300" dirty="0" err="1"/>
              <a:t>tužitelja</a:t>
            </a:r>
            <a:r>
              <a:rPr lang="en-US" sz="3300" dirty="0"/>
              <a:t> </a:t>
            </a:r>
            <a:r>
              <a:rPr lang="en-US" sz="3300" dirty="0" err="1"/>
              <a:t>na</a:t>
            </a:r>
            <a:r>
              <a:rPr lang="en-US" sz="3300" dirty="0"/>
              <a:t> </a:t>
            </a:r>
            <a:r>
              <a:rPr lang="en-US" sz="3300" dirty="0" err="1"/>
              <a:t>njegovom</a:t>
            </a:r>
            <a:r>
              <a:rPr lang="en-US" sz="3300" dirty="0"/>
              <a:t> </a:t>
            </a:r>
            <a:r>
              <a:rPr lang="en-US" sz="3300" dirty="0" err="1"/>
              <a:t>radnom</a:t>
            </a:r>
            <a:r>
              <a:rPr lang="en-US" sz="3300" dirty="0"/>
              <a:t> </a:t>
            </a:r>
            <a:r>
              <a:rPr lang="en-US" sz="3300" dirty="0" err="1"/>
              <a:t>mjestu</a:t>
            </a:r>
            <a:r>
              <a:rPr lang="en-US" sz="3300" dirty="0"/>
              <a:t>. </a:t>
            </a:r>
            <a:r>
              <a:rPr lang="en-US" sz="3300" dirty="0" err="1"/>
              <a:t>Ovo</a:t>
            </a:r>
            <a:r>
              <a:rPr lang="en-US" sz="3300" dirty="0"/>
              <a:t> je </a:t>
            </a:r>
            <a:r>
              <a:rPr lang="en-US" sz="3300" dirty="0" err="1"/>
              <a:t>sve</a:t>
            </a:r>
            <a:r>
              <a:rPr lang="en-US" sz="3300" dirty="0"/>
              <a:t> </a:t>
            </a:r>
            <a:r>
              <a:rPr lang="en-US" sz="3300" dirty="0" err="1"/>
              <a:t>tužitelj</a:t>
            </a:r>
            <a:r>
              <a:rPr lang="en-US" sz="3300" dirty="0"/>
              <a:t> </a:t>
            </a:r>
            <a:r>
              <a:rPr lang="en-US" sz="3300" dirty="0" err="1"/>
              <a:t>osporavao</a:t>
            </a:r>
            <a:r>
              <a:rPr lang="en-US" sz="3300" dirty="0"/>
              <a:t> </a:t>
            </a:r>
            <a:r>
              <a:rPr lang="en-US" sz="3300" dirty="0" err="1"/>
              <a:t>navodeći</a:t>
            </a:r>
            <a:r>
              <a:rPr lang="en-US" sz="3300" dirty="0"/>
              <a:t> da sa </a:t>
            </a:r>
            <a:r>
              <a:rPr lang="en-US" sz="3300" dirty="0" err="1"/>
              <a:t>kolegama</a:t>
            </a:r>
            <a:r>
              <a:rPr lang="en-US" sz="3300" dirty="0"/>
              <a:t> </a:t>
            </a:r>
            <a:r>
              <a:rPr lang="en-US" sz="3300" dirty="0" err="1"/>
              <a:t>nije</a:t>
            </a:r>
            <a:r>
              <a:rPr lang="en-US" sz="3300" dirty="0"/>
              <a:t> </a:t>
            </a:r>
            <a:r>
              <a:rPr lang="en-US" sz="3300" dirty="0" err="1"/>
              <a:t>nikada</a:t>
            </a:r>
            <a:r>
              <a:rPr lang="en-US" sz="3300" dirty="0"/>
              <a:t> </a:t>
            </a:r>
            <a:r>
              <a:rPr lang="en-US" sz="3300" dirty="0" err="1"/>
              <a:t>imao</a:t>
            </a:r>
            <a:r>
              <a:rPr lang="en-US" sz="3300" dirty="0"/>
              <a:t> </a:t>
            </a:r>
            <a:r>
              <a:rPr lang="en-US" sz="3300" dirty="0" err="1"/>
              <a:t>problema</a:t>
            </a:r>
            <a:r>
              <a:rPr lang="en-US" sz="3300" dirty="0"/>
              <a:t> </a:t>
            </a:r>
            <a:r>
              <a:rPr lang="en-US" sz="3300" dirty="0" err="1"/>
              <a:t>na</a:t>
            </a:r>
            <a:r>
              <a:rPr lang="en-US" sz="3300" dirty="0"/>
              <a:t> </a:t>
            </a:r>
            <a:r>
              <a:rPr lang="en-US" sz="3300" dirty="0" err="1"/>
              <a:t>poslu</a:t>
            </a:r>
            <a:r>
              <a:rPr lang="en-US" sz="3300" dirty="0"/>
              <a:t> i da mu je </a:t>
            </a:r>
            <a:r>
              <a:rPr lang="en-US" sz="3300" dirty="0" err="1"/>
              <a:t>ugovor</a:t>
            </a:r>
            <a:r>
              <a:rPr lang="en-US" sz="3300" dirty="0"/>
              <a:t> o </a:t>
            </a:r>
            <a:r>
              <a:rPr lang="en-US" sz="3300" dirty="0" err="1"/>
              <a:t>radu</a:t>
            </a:r>
            <a:r>
              <a:rPr lang="en-US" sz="3300" dirty="0"/>
              <a:t> </a:t>
            </a:r>
            <a:r>
              <a:rPr lang="en-US" sz="3300" dirty="0" err="1"/>
              <a:t>otkazan</a:t>
            </a:r>
            <a:r>
              <a:rPr lang="en-US" sz="3300" dirty="0"/>
              <a:t> </a:t>
            </a:r>
            <a:r>
              <a:rPr lang="en-US" sz="3300" dirty="0" err="1"/>
              <a:t>zbog</a:t>
            </a:r>
            <a:r>
              <a:rPr lang="en-US" sz="3300" dirty="0"/>
              <a:t> ----, </a:t>
            </a:r>
            <a:r>
              <a:rPr lang="en-US" sz="3300" dirty="0" err="1"/>
              <a:t>odnosno</a:t>
            </a:r>
            <a:r>
              <a:rPr lang="en-US" sz="3300" dirty="0"/>
              <a:t> </a:t>
            </a:r>
            <a:r>
              <a:rPr lang="en-US" sz="3300" dirty="0" err="1"/>
              <a:t>tužitelj</a:t>
            </a:r>
            <a:r>
              <a:rPr lang="en-US" sz="3300" dirty="0"/>
              <a:t> je u </a:t>
            </a:r>
            <a:r>
              <a:rPr lang="en-US" sz="3300" dirty="0" err="1"/>
              <a:t>svom</a:t>
            </a:r>
            <a:r>
              <a:rPr lang="en-US" sz="3300" dirty="0"/>
              <a:t> </a:t>
            </a:r>
            <a:r>
              <a:rPr lang="en-US" sz="3300" dirty="0" err="1"/>
              <a:t>iskazu</a:t>
            </a:r>
            <a:r>
              <a:rPr lang="en-US" sz="3300" dirty="0"/>
              <a:t> </a:t>
            </a:r>
            <a:r>
              <a:rPr lang="en-US" sz="3300" dirty="0" err="1"/>
              <a:t>detaljno</a:t>
            </a:r>
            <a:r>
              <a:rPr lang="en-US" sz="3300" dirty="0"/>
              <a:t> </a:t>
            </a:r>
            <a:r>
              <a:rPr lang="en-US" sz="3300" dirty="0" err="1"/>
              <a:t>opisao</a:t>
            </a:r>
            <a:r>
              <a:rPr lang="en-US" sz="3300" dirty="0"/>
              <a:t> </a:t>
            </a:r>
            <a:r>
              <a:rPr lang="en-US" sz="3300" dirty="0" err="1"/>
              <a:t>svoj</a:t>
            </a:r>
            <a:r>
              <a:rPr lang="en-US" sz="3300" dirty="0"/>
              <a:t> rad </a:t>
            </a:r>
            <a:r>
              <a:rPr lang="en-US" sz="3300" dirty="0" err="1"/>
              <a:t>kod</a:t>
            </a:r>
            <a:r>
              <a:rPr lang="en-US" sz="3300" dirty="0"/>
              <a:t> </a:t>
            </a:r>
            <a:r>
              <a:rPr lang="en-US" sz="3300" dirty="0" err="1"/>
              <a:t>tuženog</a:t>
            </a:r>
            <a:r>
              <a:rPr lang="en-US" sz="3300" dirty="0"/>
              <a:t>, </a:t>
            </a:r>
            <a:r>
              <a:rPr lang="en-US" sz="3300" dirty="0" err="1"/>
              <a:t>kao</a:t>
            </a:r>
            <a:r>
              <a:rPr lang="en-US" sz="3300" dirty="0"/>
              <a:t> i </a:t>
            </a:r>
            <a:r>
              <a:rPr lang="en-US" sz="3300" dirty="0" err="1"/>
              <a:t>svoj</a:t>
            </a:r>
            <a:r>
              <a:rPr lang="en-US" sz="3300" dirty="0"/>
              <a:t> </a:t>
            </a:r>
            <a:r>
              <a:rPr lang="en-US" sz="3300" dirty="0" err="1"/>
              <a:t>odnos</a:t>
            </a:r>
            <a:r>
              <a:rPr lang="en-US" sz="3300" dirty="0"/>
              <a:t> </a:t>
            </a:r>
            <a:r>
              <a:rPr lang="en-US" sz="3300" dirty="0" err="1"/>
              <a:t>prema</a:t>
            </a:r>
            <a:r>
              <a:rPr lang="en-US" sz="3300" dirty="0"/>
              <a:t> </a:t>
            </a:r>
            <a:r>
              <a:rPr lang="en-US" sz="3300" dirty="0" err="1"/>
              <a:t>poslodavcu</a:t>
            </a:r>
            <a:r>
              <a:rPr lang="en-US" sz="3300" dirty="0"/>
              <a:t> i </a:t>
            </a:r>
            <a:r>
              <a:rPr lang="en-US" sz="3300" dirty="0" err="1"/>
              <a:t>drugim</a:t>
            </a:r>
            <a:r>
              <a:rPr lang="en-US" sz="3300" dirty="0"/>
              <a:t> </a:t>
            </a:r>
            <a:r>
              <a:rPr lang="en-US" sz="3300" dirty="0" err="1"/>
              <a:t>radnim</a:t>
            </a:r>
            <a:r>
              <a:rPr lang="en-US" sz="3300" dirty="0"/>
              <a:t> </a:t>
            </a:r>
            <a:r>
              <a:rPr lang="en-US" sz="3300" dirty="0" err="1"/>
              <a:t>kolegama</a:t>
            </a:r>
            <a:r>
              <a:rPr lang="en-US" sz="3300" dirty="0"/>
              <a:t>.</a:t>
            </a:r>
          </a:p>
          <a:p>
            <a:pPr algn="just"/>
            <a:r>
              <a:rPr lang="en-US" sz="3300" dirty="0" err="1"/>
              <a:t>Sud</a:t>
            </a:r>
            <a:r>
              <a:rPr lang="en-US" sz="3300" dirty="0"/>
              <a:t> je u </a:t>
            </a:r>
            <a:r>
              <a:rPr lang="en-US" sz="3300" dirty="0" err="1"/>
              <a:t>ovom</a:t>
            </a:r>
            <a:r>
              <a:rPr lang="en-US" sz="3300" dirty="0"/>
              <a:t> </a:t>
            </a:r>
            <a:r>
              <a:rPr lang="en-US" sz="3300" dirty="0" err="1"/>
              <a:t>postupku</a:t>
            </a:r>
            <a:r>
              <a:rPr lang="en-US" sz="3300" dirty="0"/>
              <a:t> </a:t>
            </a:r>
            <a:r>
              <a:rPr lang="en-US" sz="3300" dirty="0" err="1"/>
              <a:t>utvrdio</a:t>
            </a:r>
            <a:r>
              <a:rPr lang="en-US" sz="3300" dirty="0"/>
              <a:t> da </a:t>
            </a:r>
            <a:r>
              <a:rPr lang="en-US" sz="3300" dirty="0" err="1"/>
              <a:t>tužitelj</a:t>
            </a:r>
            <a:r>
              <a:rPr lang="en-US" sz="3300" dirty="0"/>
              <a:t> </a:t>
            </a:r>
            <a:r>
              <a:rPr lang="en-US" sz="3300" dirty="0" err="1"/>
              <a:t>nije</a:t>
            </a:r>
            <a:r>
              <a:rPr lang="en-US" sz="3300" dirty="0"/>
              <a:t> </a:t>
            </a:r>
            <a:r>
              <a:rPr lang="en-US" sz="3300" dirty="0" err="1"/>
              <a:t>dokazao</a:t>
            </a:r>
            <a:r>
              <a:rPr lang="en-US" sz="3300" dirty="0"/>
              <a:t>, </a:t>
            </a:r>
            <a:r>
              <a:rPr lang="en-US" sz="3300" dirty="0" err="1"/>
              <a:t>odnosno</a:t>
            </a:r>
            <a:r>
              <a:rPr lang="en-US" sz="3300" dirty="0"/>
              <a:t> </a:t>
            </a:r>
            <a:r>
              <a:rPr lang="en-US" sz="3300" dirty="0" err="1"/>
              <a:t>učinio</a:t>
            </a:r>
            <a:r>
              <a:rPr lang="en-US" sz="3300" dirty="0"/>
              <a:t> </a:t>
            </a:r>
            <a:r>
              <a:rPr lang="en-US" sz="3300" dirty="0" err="1"/>
              <a:t>vjerovatnim</a:t>
            </a:r>
            <a:r>
              <a:rPr lang="en-US" sz="3300" dirty="0"/>
              <a:t>, da je </a:t>
            </a:r>
            <a:r>
              <a:rPr lang="en-US" sz="3300" dirty="0" err="1"/>
              <a:t>tuženi</a:t>
            </a:r>
            <a:r>
              <a:rPr lang="en-US" sz="3300" dirty="0"/>
              <a:t> </a:t>
            </a:r>
            <a:r>
              <a:rPr lang="en-US" sz="3300" dirty="0" err="1"/>
              <a:t>vršio</a:t>
            </a:r>
            <a:r>
              <a:rPr lang="en-US" sz="3300" dirty="0"/>
              <a:t> </a:t>
            </a:r>
            <a:r>
              <a:rPr lang="en-US" sz="3300" dirty="0" err="1"/>
              <a:t>nad</a:t>
            </a:r>
            <a:r>
              <a:rPr lang="en-US" sz="3300" dirty="0"/>
              <a:t> </a:t>
            </a:r>
            <a:r>
              <a:rPr lang="en-US" sz="3300" dirty="0" err="1"/>
              <a:t>njim</a:t>
            </a:r>
            <a:r>
              <a:rPr lang="en-US" sz="3300" dirty="0"/>
              <a:t> </a:t>
            </a:r>
            <a:r>
              <a:rPr lang="en-US" sz="3300" dirty="0" err="1"/>
              <a:t>sistematsko</a:t>
            </a:r>
            <a:r>
              <a:rPr lang="en-US" sz="3300" dirty="0"/>
              <a:t> </a:t>
            </a:r>
            <a:r>
              <a:rPr lang="en-US" sz="3300" dirty="0" err="1"/>
              <a:t>zlostavljanje</a:t>
            </a:r>
            <a:r>
              <a:rPr lang="en-US" sz="3300" dirty="0"/>
              <a:t> i </a:t>
            </a:r>
            <a:r>
              <a:rPr lang="en-US" sz="3300" dirty="0" err="1"/>
              <a:t>psihičko</a:t>
            </a:r>
            <a:r>
              <a:rPr lang="en-US" sz="3300" dirty="0"/>
              <a:t> </a:t>
            </a:r>
            <a:r>
              <a:rPr lang="en-US" sz="3300" dirty="0" err="1"/>
              <a:t>ponižavanje</a:t>
            </a:r>
            <a:r>
              <a:rPr lang="en-US" sz="3300" dirty="0"/>
              <a:t>, da je </a:t>
            </a:r>
            <a:r>
              <a:rPr lang="en-US" sz="3300" dirty="0" err="1"/>
              <a:t>nad</a:t>
            </a:r>
            <a:r>
              <a:rPr lang="en-US" sz="3300" dirty="0"/>
              <a:t> </a:t>
            </a:r>
            <a:r>
              <a:rPr lang="en-US" sz="3300" dirty="0" err="1"/>
              <a:t>njim</a:t>
            </a:r>
            <a:r>
              <a:rPr lang="en-US" sz="3300" dirty="0"/>
              <a:t> </a:t>
            </a:r>
            <a:r>
              <a:rPr lang="en-US" sz="3300" dirty="0" err="1"/>
              <a:t>izvršena</a:t>
            </a:r>
            <a:r>
              <a:rPr lang="en-US" sz="3300" dirty="0"/>
              <a:t> </a:t>
            </a:r>
            <a:r>
              <a:rPr lang="en-US" sz="3300" dirty="0" err="1"/>
              <a:t>diskriminacija</a:t>
            </a:r>
            <a:r>
              <a:rPr lang="en-US" sz="3300" dirty="0"/>
              <a:t>, </a:t>
            </a:r>
            <a:r>
              <a:rPr lang="en-US" sz="3300" dirty="0" err="1"/>
              <a:t>odnosno</a:t>
            </a:r>
            <a:r>
              <a:rPr lang="en-US" sz="3300" dirty="0"/>
              <a:t> </a:t>
            </a:r>
            <a:r>
              <a:rPr lang="en-US" sz="3300" dirty="0" err="1"/>
              <a:t>mobing</a:t>
            </a:r>
            <a:r>
              <a:rPr lang="en-US" sz="3300" dirty="0"/>
              <a:t>, u </a:t>
            </a:r>
            <a:r>
              <a:rPr lang="en-US" sz="3300" dirty="0" err="1"/>
              <a:t>smislu</a:t>
            </a:r>
            <a:r>
              <a:rPr lang="en-US" sz="3300" dirty="0"/>
              <a:t> </a:t>
            </a:r>
            <a:r>
              <a:rPr lang="en-US" sz="3300" dirty="0" err="1"/>
              <a:t>odredbe</a:t>
            </a:r>
            <a:r>
              <a:rPr lang="en-US" sz="3300" dirty="0"/>
              <a:t> </a:t>
            </a:r>
            <a:r>
              <a:rPr lang="en-US" sz="3300" dirty="0" err="1"/>
              <a:t>člana</a:t>
            </a:r>
            <a:r>
              <a:rPr lang="en-US" sz="3300" dirty="0"/>
              <a:t> 20., </a:t>
            </a:r>
            <a:r>
              <a:rPr lang="en-US" sz="3300" dirty="0" err="1"/>
              <a:t>člana</a:t>
            </a:r>
            <a:r>
              <a:rPr lang="en-US" sz="3300" dirty="0"/>
              <a:t> 22. i </a:t>
            </a:r>
            <a:r>
              <a:rPr lang="en-US" sz="3300" dirty="0" err="1"/>
              <a:t>člana</a:t>
            </a:r>
            <a:r>
              <a:rPr lang="en-US" sz="3300" dirty="0"/>
              <a:t> 24. </a:t>
            </a:r>
            <a:r>
              <a:rPr lang="en-US" sz="3300" dirty="0" err="1"/>
              <a:t>Zakona</a:t>
            </a:r>
            <a:r>
              <a:rPr lang="en-US" sz="3300" dirty="0"/>
              <a:t> o </a:t>
            </a:r>
            <a:r>
              <a:rPr lang="en-US" sz="3300" dirty="0" err="1"/>
              <a:t>radu</a:t>
            </a:r>
            <a:r>
              <a:rPr lang="en-US" sz="3300" dirty="0"/>
              <a:t>, </a:t>
            </a:r>
            <a:r>
              <a:rPr lang="en-US" sz="3300" dirty="0" err="1"/>
              <a:t>čiji</a:t>
            </a:r>
            <a:r>
              <a:rPr lang="en-US" sz="3300" dirty="0"/>
              <a:t> </a:t>
            </a:r>
            <a:r>
              <a:rPr lang="en-US" sz="3300" dirty="0" err="1"/>
              <a:t>rezulat</a:t>
            </a:r>
            <a:r>
              <a:rPr lang="en-US" sz="3300" dirty="0"/>
              <a:t> je </a:t>
            </a:r>
            <a:r>
              <a:rPr lang="en-US" sz="3300" dirty="0" err="1"/>
              <a:t>otkazivanje</a:t>
            </a:r>
            <a:r>
              <a:rPr lang="en-US" sz="3300" dirty="0"/>
              <a:t> ugovora o </a:t>
            </a:r>
            <a:r>
              <a:rPr lang="en-US" sz="3300" dirty="0" err="1"/>
              <a:t>radu</a:t>
            </a:r>
            <a:r>
              <a:rPr lang="en-US" sz="3300" dirty="0"/>
              <a:t>, </a:t>
            </a:r>
            <a:r>
              <a:rPr lang="en-US" sz="3300" dirty="0" err="1"/>
              <a:t>odnosno</a:t>
            </a:r>
            <a:r>
              <a:rPr lang="en-US" sz="3300" dirty="0"/>
              <a:t> da </a:t>
            </a:r>
            <a:r>
              <a:rPr lang="en-US" sz="3300" dirty="0" err="1"/>
              <a:t>tužitelja</a:t>
            </a:r>
            <a:r>
              <a:rPr lang="en-US" sz="3300" dirty="0"/>
              <a:t> </a:t>
            </a:r>
            <a:r>
              <a:rPr lang="en-US" sz="3300" dirty="0" err="1"/>
              <a:t>nije</a:t>
            </a:r>
            <a:r>
              <a:rPr lang="en-US" sz="3300" dirty="0"/>
              <a:t> </a:t>
            </a:r>
            <a:r>
              <a:rPr lang="en-US" sz="3300" dirty="0" err="1"/>
              <a:t>niko</a:t>
            </a:r>
            <a:r>
              <a:rPr lang="en-US" sz="3300" dirty="0"/>
              <a:t> </a:t>
            </a:r>
            <a:r>
              <a:rPr lang="en-US" sz="3300" dirty="0" err="1"/>
              <a:t>prislio</a:t>
            </a:r>
            <a:r>
              <a:rPr lang="en-US" sz="3300" dirty="0"/>
              <a:t> da </a:t>
            </a:r>
            <a:r>
              <a:rPr lang="en-US" sz="3300" dirty="0" err="1"/>
              <a:t>potpiše</a:t>
            </a:r>
            <a:r>
              <a:rPr lang="en-US" sz="3300" dirty="0"/>
              <a:t> </a:t>
            </a:r>
            <a:r>
              <a:rPr lang="en-US" sz="3300" dirty="0" err="1"/>
              <a:t>sporazumni</a:t>
            </a:r>
            <a:r>
              <a:rPr lang="en-US" sz="3300" dirty="0"/>
              <a:t> </a:t>
            </a:r>
            <a:r>
              <a:rPr lang="en-US" sz="3300" dirty="0" err="1"/>
              <a:t>raskid</a:t>
            </a:r>
            <a:r>
              <a:rPr lang="en-US" sz="3300" dirty="0"/>
              <a:t>, </a:t>
            </a:r>
            <a:r>
              <a:rPr lang="en-US" sz="3300" dirty="0" err="1"/>
              <a:t>nego</a:t>
            </a:r>
            <a:r>
              <a:rPr lang="en-US" sz="3300" dirty="0"/>
              <a:t> mu je </a:t>
            </a:r>
            <a:r>
              <a:rPr lang="en-US" sz="3300" dirty="0" err="1"/>
              <a:t>ponuđeno</a:t>
            </a:r>
            <a:r>
              <a:rPr lang="en-US" sz="3300" dirty="0"/>
              <a:t>, </a:t>
            </a:r>
            <a:r>
              <a:rPr lang="en-US" sz="3300" dirty="0" err="1"/>
              <a:t>kao</a:t>
            </a:r>
            <a:r>
              <a:rPr lang="en-US" sz="3300" dirty="0"/>
              <a:t> i </a:t>
            </a:r>
            <a:r>
              <a:rPr lang="en-US" sz="3300" dirty="0" err="1"/>
              <a:t>ostalim</a:t>
            </a:r>
            <a:r>
              <a:rPr lang="en-US" sz="3300" dirty="0"/>
              <a:t> </a:t>
            </a:r>
            <a:r>
              <a:rPr lang="en-US" sz="3300" dirty="0" err="1"/>
              <a:t>radnicima</a:t>
            </a:r>
            <a:r>
              <a:rPr lang="en-US" sz="3300" dirty="0"/>
              <a:t> </a:t>
            </a:r>
            <a:r>
              <a:rPr lang="en-US" sz="3300" dirty="0" err="1"/>
              <a:t>sporazumni</a:t>
            </a:r>
            <a:r>
              <a:rPr lang="en-US" sz="3300" dirty="0"/>
              <a:t> </a:t>
            </a:r>
            <a:r>
              <a:rPr lang="en-US" sz="3300" dirty="0" err="1"/>
              <a:t>raskid</a:t>
            </a:r>
            <a:r>
              <a:rPr lang="en-US" sz="3300" dirty="0"/>
              <a:t>, da </a:t>
            </a:r>
            <a:r>
              <a:rPr lang="en-US" sz="3300" dirty="0" err="1"/>
              <a:t>tužitelju</a:t>
            </a:r>
            <a:r>
              <a:rPr lang="en-US" sz="3300" dirty="0"/>
              <a:t> </a:t>
            </a:r>
            <a:r>
              <a:rPr lang="en-US" sz="3300" dirty="0" err="1"/>
              <a:t>nije</a:t>
            </a:r>
            <a:r>
              <a:rPr lang="en-US" sz="3300" dirty="0"/>
              <a:t> </a:t>
            </a:r>
            <a:r>
              <a:rPr lang="en-US" sz="3300" dirty="0" err="1"/>
              <a:t>zabranjeno</a:t>
            </a:r>
            <a:r>
              <a:rPr lang="en-US" sz="3300" dirty="0"/>
              <a:t> da </a:t>
            </a:r>
            <a:r>
              <a:rPr lang="en-US" sz="3300" dirty="0" err="1"/>
              <a:t>ulazi</a:t>
            </a:r>
            <a:r>
              <a:rPr lang="en-US" sz="3300" dirty="0"/>
              <a:t> u </a:t>
            </a:r>
            <a:r>
              <a:rPr lang="en-US" sz="3300" dirty="0" err="1"/>
              <a:t>lokal</a:t>
            </a:r>
            <a:r>
              <a:rPr lang="en-US" sz="3300" dirty="0"/>
              <a:t>, da </a:t>
            </a:r>
            <a:r>
              <a:rPr lang="en-US" sz="3300" dirty="0" err="1"/>
              <a:t>su</a:t>
            </a:r>
            <a:r>
              <a:rPr lang="en-US" sz="3300" dirty="0"/>
              <a:t> </a:t>
            </a:r>
            <a:r>
              <a:rPr lang="en-US" sz="3300" dirty="0" err="1"/>
              <a:t>saslušani</a:t>
            </a:r>
            <a:r>
              <a:rPr lang="en-US" sz="3300" dirty="0"/>
              <a:t> </a:t>
            </a:r>
            <a:r>
              <a:rPr lang="en-US" sz="3300" dirty="0" err="1"/>
              <a:t>svjedoci</a:t>
            </a:r>
            <a:r>
              <a:rPr lang="en-US" sz="3300" dirty="0"/>
              <a:t> – </a:t>
            </a:r>
            <a:r>
              <a:rPr lang="en-US" sz="3300" dirty="0" err="1"/>
              <a:t>kolege</a:t>
            </a:r>
            <a:r>
              <a:rPr lang="en-US" sz="3300" dirty="0"/>
              <a:t> </a:t>
            </a:r>
            <a:r>
              <a:rPr lang="en-US" sz="3300" dirty="0" err="1"/>
              <a:t>iznijeli</a:t>
            </a:r>
            <a:r>
              <a:rPr lang="en-US" sz="3300" dirty="0"/>
              <a:t> </a:t>
            </a:r>
            <a:r>
              <a:rPr lang="en-US" sz="3300" dirty="0" err="1"/>
              <a:t>niz</a:t>
            </a:r>
            <a:r>
              <a:rPr lang="en-US" sz="3300" dirty="0"/>
              <a:t> </a:t>
            </a:r>
            <a:r>
              <a:rPr lang="en-US" sz="3300" dirty="0" err="1"/>
              <a:t>primjedbi</a:t>
            </a:r>
            <a:r>
              <a:rPr lang="en-US" sz="3300" dirty="0"/>
              <a:t> </a:t>
            </a:r>
            <a:r>
              <a:rPr lang="en-US" sz="3300" dirty="0" err="1"/>
              <a:t>na</a:t>
            </a:r>
            <a:r>
              <a:rPr lang="en-US" sz="3300" dirty="0"/>
              <a:t> </a:t>
            </a:r>
            <a:r>
              <a:rPr lang="en-US" sz="3300" dirty="0" err="1"/>
              <a:t>njegovo</a:t>
            </a:r>
            <a:r>
              <a:rPr lang="en-US" sz="3300" dirty="0"/>
              <a:t> </a:t>
            </a:r>
            <a:r>
              <a:rPr lang="en-US" sz="3300" dirty="0" err="1"/>
              <a:t>ponašanje</a:t>
            </a:r>
            <a:r>
              <a:rPr lang="en-US" sz="3300" dirty="0"/>
              <a:t>.</a:t>
            </a:r>
          </a:p>
          <a:p>
            <a:pPr algn="just"/>
            <a:r>
              <a:rPr lang="en-US" sz="3300" dirty="0" err="1"/>
              <a:t>Sud</a:t>
            </a:r>
            <a:r>
              <a:rPr lang="en-US" sz="3300" dirty="0"/>
              <a:t> je </a:t>
            </a:r>
            <a:r>
              <a:rPr lang="en-US" sz="3300" dirty="0" err="1"/>
              <a:t>utvrdio</a:t>
            </a:r>
            <a:r>
              <a:rPr lang="en-US" sz="3300" dirty="0"/>
              <a:t> i da </a:t>
            </a:r>
            <a:r>
              <a:rPr lang="en-US" sz="3300" dirty="0" err="1"/>
              <a:t>su</a:t>
            </a:r>
            <a:r>
              <a:rPr lang="en-US" sz="3300" dirty="0"/>
              <a:t> </a:t>
            </a:r>
            <a:r>
              <a:rPr lang="en-US" sz="3300" dirty="0" err="1"/>
              <a:t>neosnovane</a:t>
            </a:r>
            <a:r>
              <a:rPr lang="en-US" sz="3300" dirty="0"/>
              <a:t> </a:t>
            </a:r>
            <a:r>
              <a:rPr lang="en-US" sz="3300" dirty="0" err="1"/>
              <a:t>tvrdnje</a:t>
            </a:r>
            <a:r>
              <a:rPr lang="en-US" sz="3300" dirty="0"/>
              <a:t> </a:t>
            </a:r>
            <a:r>
              <a:rPr lang="en-US" sz="3300" dirty="0" err="1"/>
              <a:t>tužitelja</a:t>
            </a:r>
            <a:r>
              <a:rPr lang="en-US" sz="3300" dirty="0"/>
              <a:t> da je </a:t>
            </a:r>
            <a:r>
              <a:rPr lang="en-US" sz="3300" dirty="0" err="1"/>
              <a:t>donošenjem</a:t>
            </a:r>
            <a:r>
              <a:rPr lang="en-US" sz="3300" dirty="0"/>
              <a:t> </a:t>
            </a:r>
            <a:r>
              <a:rPr lang="en-US" sz="3300" dirty="0" err="1"/>
              <a:t>spornih</a:t>
            </a:r>
            <a:r>
              <a:rPr lang="en-US" sz="3300" dirty="0"/>
              <a:t> </a:t>
            </a:r>
            <a:r>
              <a:rPr lang="en-US" sz="3300" dirty="0" err="1"/>
              <a:t>rješenja</a:t>
            </a:r>
            <a:r>
              <a:rPr lang="en-US" sz="3300" dirty="0"/>
              <a:t> </a:t>
            </a:r>
            <a:r>
              <a:rPr lang="en-US" sz="3300" dirty="0" err="1"/>
              <a:t>narušen</a:t>
            </a:r>
            <a:r>
              <a:rPr lang="en-US" sz="3300" dirty="0"/>
              <a:t> </a:t>
            </a:r>
            <a:r>
              <a:rPr lang="en-US" sz="3300" dirty="0" err="1"/>
              <a:t>princip</a:t>
            </a:r>
            <a:r>
              <a:rPr lang="en-US" sz="3300" dirty="0"/>
              <a:t> </a:t>
            </a:r>
            <a:r>
              <a:rPr lang="en-US" sz="3300" dirty="0" err="1"/>
              <a:t>ravnopravnosti</a:t>
            </a:r>
            <a:r>
              <a:rPr lang="en-US" sz="3300" dirty="0"/>
              <a:t>, </a:t>
            </a:r>
            <a:r>
              <a:rPr lang="en-US" sz="3300" dirty="0" err="1"/>
              <a:t>odnosno</a:t>
            </a:r>
            <a:r>
              <a:rPr lang="en-US" sz="3300" dirty="0"/>
              <a:t> </a:t>
            </a:r>
            <a:r>
              <a:rPr lang="en-US" sz="3300" dirty="0" err="1"/>
              <a:t>jednakog</a:t>
            </a:r>
            <a:r>
              <a:rPr lang="en-US" sz="3300" dirty="0"/>
              <a:t> </a:t>
            </a:r>
            <a:r>
              <a:rPr lang="en-US" sz="3300" dirty="0" err="1"/>
              <a:t>postupanja</a:t>
            </a:r>
            <a:r>
              <a:rPr lang="en-US" sz="3300" dirty="0"/>
              <a:t> o  </a:t>
            </a:r>
            <a:r>
              <a:rPr lang="en-US" sz="3300" dirty="0" err="1"/>
              <a:t>kojem</a:t>
            </a:r>
            <a:r>
              <a:rPr lang="en-US" sz="3300" dirty="0"/>
              <a:t> </a:t>
            </a:r>
            <a:r>
              <a:rPr lang="en-US" sz="3300" dirty="0" err="1"/>
              <a:t>govori</a:t>
            </a:r>
            <a:r>
              <a:rPr lang="en-US" sz="3300" dirty="0"/>
              <a:t> </a:t>
            </a:r>
            <a:r>
              <a:rPr lang="en-US" sz="3300" dirty="0" err="1"/>
              <a:t>odredba</a:t>
            </a:r>
            <a:r>
              <a:rPr lang="en-US" sz="3300" dirty="0"/>
              <a:t> </a:t>
            </a:r>
            <a:r>
              <a:rPr lang="en-US" sz="3300" dirty="0" err="1"/>
              <a:t>člana</a:t>
            </a:r>
            <a:r>
              <a:rPr lang="en-US" sz="3300" dirty="0"/>
              <a:t> 2. i 4. </a:t>
            </a:r>
            <a:r>
              <a:rPr lang="en-US" sz="3300" dirty="0" err="1"/>
              <a:t>Zakona</a:t>
            </a:r>
            <a:r>
              <a:rPr lang="en-US" sz="3300" dirty="0"/>
              <a:t> o </a:t>
            </a:r>
            <a:r>
              <a:rPr lang="en-US" sz="3300" dirty="0" err="1"/>
              <a:t>zabrani</a:t>
            </a:r>
            <a:r>
              <a:rPr lang="en-US" sz="3300" dirty="0"/>
              <a:t> </a:t>
            </a:r>
            <a:r>
              <a:rPr lang="en-US" sz="3300" dirty="0" err="1"/>
              <a:t>diskriminacije</a:t>
            </a:r>
            <a:r>
              <a:rPr lang="en-US" sz="3300" dirty="0"/>
              <a:t>, </a:t>
            </a:r>
            <a:r>
              <a:rPr lang="en-US" sz="3300" dirty="0" err="1"/>
              <a:t>jer</a:t>
            </a:r>
            <a:r>
              <a:rPr lang="en-US" sz="3300" dirty="0"/>
              <a:t> je </a:t>
            </a:r>
            <a:r>
              <a:rPr lang="en-US" sz="3300" dirty="0" err="1"/>
              <a:t>tuženi</a:t>
            </a:r>
            <a:r>
              <a:rPr lang="en-US" sz="3300" dirty="0"/>
              <a:t> u </a:t>
            </a:r>
            <a:r>
              <a:rPr lang="en-US" sz="3300" dirty="0" err="1"/>
              <a:t>smislu</a:t>
            </a:r>
            <a:r>
              <a:rPr lang="en-US" sz="3300" dirty="0"/>
              <a:t> </a:t>
            </a:r>
            <a:r>
              <a:rPr lang="en-US" sz="3300" dirty="0" err="1"/>
              <a:t>odredbe</a:t>
            </a:r>
            <a:r>
              <a:rPr lang="en-US" sz="3300" dirty="0"/>
              <a:t> </a:t>
            </a:r>
            <a:r>
              <a:rPr lang="en-US" sz="3300" dirty="0" err="1"/>
              <a:t>člana</a:t>
            </a:r>
            <a:r>
              <a:rPr lang="en-US" sz="3300" dirty="0"/>
              <a:t> 15. </a:t>
            </a:r>
            <a:r>
              <a:rPr lang="en-US" sz="3300" dirty="0" err="1"/>
              <a:t>istog</a:t>
            </a:r>
            <a:r>
              <a:rPr lang="en-US" sz="3300" dirty="0"/>
              <a:t> </a:t>
            </a:r>
            <a:r>
              <a:rPr lang="en-US" sz="3300" dirty="0" err="1"/>
              <a:t>zakona</a:t>
            </a:r>
            <a:r>
              <a:rPr lang="en-US" sz="3300" dirty="0"/>
              <a:t> </a:t>
            </a:r>
            <a:r>
              <a:rPr lang="en-US" sz="3300" dirty="0" err="1"/>
              <a:t>dokazao</a:t>
            </a:r>
            <a:r>
              <a:rPr lang="en-US" sz="3300" dirty="0"/>
              <a:t> da </a:t>
            </a:r>
            <a:r>
              <a:rPr lang="en-US" sz="3300" dirty="0" err="1"/>
              <a:t>nije</a:t>
            </a:r>
            <a:r>
              <a:rPr lang="en-US" sz="3300" dirty="0"/>
              <a:t> </a:t>
            </a:r>
            <a:r>
              <a:rPr lang="en-US" sz="3300" dirty="0" err="1"/>
              <a:t>prekršio</a:t>
            </a:r>
            <a:r>
              <a:rPr lang="en-US" sz="3300" dirty="0"/>
              <a:t> </a:t>
            </a:r>
            <a:r>
              <a:rPr lang="en-US" sz="3300" dirty="0" err="1"/>
              <a:t>princip</a:t>
            </a:r>
            <a:r>
              <a:rPr lang="en-US" sz="3300" dirty="0"/>
              <a:t> </a:t>
            </a:r>
            <a:r>
              <a:rPr lang="en-US" sz="3300" dirty="0" err="1"/>
              <a:t>jednakog</a:t>
            </a:r>
            <a:r>
              <a:rPr lang="en-US" sz="3300" dirty="0"/>
              <a:t> </a:t>
            </a:r>
            <a:r>
              <a:rPr lang="en-US" sz="3300" dirty="0" err="1"/>
              <a:t>postupanja</a:t>
            </a:r>
            <a:r>
              <a:rPr lang="en-US" sz="3300" dirty="0"/>
              <a:t>.</a:t>
            </a:r>
            <a:endParaRPr lang="en-US" sz="3300" b="1" dirty="0"/>
          </a:p>
          <a:p>
            <a:pPr marL="0" indent="0" algn="just">
              <a:buNone/>
            </a:pPr>
            <a:r>
              <a:rPr lang="en-US" sz="3300" b="1" dirty="0" err="1"/>
              <a:t>Presuda</a:t>
            </a:r>
            <a:r>
              <a:rPr lang="en-US" sz="3300" b="1" dirty="0"/>
              <a:t> </a:t>
            </a:r>
            <a:r>
              <a:rPr lang="en-US" sz="3300" b="1" dirty="0" err="1"/>
              <a:t>Vrhovnog</a:t>
            </a:r>
            <a:r>
              <a:rPr lang="en-US" sz="3300" b="1" dirty="0"/>
              <a:t> </a:t>
            </a:r>
            <a:r>
              <a:rPr lang="en-US" sz="3300" b="1" dirty="0" err="1"/>
              <a:t>suda</a:t>
            </a:r>
            <a:r>
              <a:rPr lang="en-US" sz="3300" b="1" dirty="0"/>
              <a:t> </a:t>
            </a:r>
            <a:r>
              <a:rPr lang="en-US" sz="3300" b="1" dirty="0" err="1"/>
              <a:t>Republike</a:t>
            </a:r>
            <a:r>
              <a:rPr lang="en-US" sz="3300" b="1" dirty="0"/>
              <a:t> </a:t>
            </a:r>
            <a:r>
              <a:rPr lang="en-US" sz="3300" b="1" dirty="0" err="1"/>
              <a:t>Srpske</a:t>
            </a:r>
            <a:r>
              <a:rPr lang="en-US" sz="3300" b="1" dirty="0"/>
              <a:t> </a:t>
            </a:r>
            <a:r>
              <a:rPr lang="en-US" sz="3300" b="1" dirty="0" err="1"/>
              <a:t>broj</a:t>
            </a:r>
            <a:r>
              <a:rPr lang="en-US" sz="3300" b="1" dirty="0"/>
              <a:t>: 71 0 </a:t>
            </a:r>
            <a:r>
              <a:rPr lang="en-US" sz="3300" b="1" dirty="0" err="1"/>
              <a:t>Rs</a:t>
            </a:r>
            <a:r>
              <a:rPr lang="en-US" sz="3300" b="1" dirty="0"/>
              <a:t> 331935 22 Rev od 16.03.2023.godine.</a:t>
            </a:r>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946394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2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062450"/>
          </a:xfrm>
        </p:spPr>
        <p:txBody>
          <a:bodyPr>
            <a:normAutofit fontScale="47500" lnSpcReduction="20000"/>
          </a:bodyPr>
          <a:lstStyle/>
          <a:p>
            <a:pPr marL="0" indent="0" algn="just">
              <a:buNone/>
            </a:pPr>
            <a:endParaRPr lang="sr-Latn-BA" sz="3600" dirty="0"/>
          </a:p>
          <a:p>
            <a:pPr algn="just"/>
            <a:r>
              <a:rPr lang="en-US" sz="4000" dirty="0" err="1"/>
              <a:t>Tužiteljica</a:t>
            </a:r>
            <a:r>
              <a:rPr lang="en-US" sz="4000" dirty="0"/>
              <a:t> je </a:t>
            </a:r>
            <a:r>
              <a:rPr lang="en-US" sz="4000" dirty="0" err="1"/>
              <a:t>podnijela</a:t>
            </a:r>
            <a:r>
              <a:rPr lang="en-US" sz="4000" dirty="0"/>
              <a:t> </a:t>
            </a:r>
            <a:r>
              <a:rPr lang="en-US" sz="4000" dirty="0" err="1"/>
              <a:t>tužbu</a:t>
            </a:r>
            <a:r>
              <a:rPr lang="en-US" sz="4000" dirty="0"/>
              <a:t> </a:t>
            </a:r>
            <a:r>
              <a:rPr lang="en-US" sz="4000" dirty="0" err="1"/>
              <a:t>radi</a:t>
            </a:r>
            <a:r>
              <a:rPr lang="en-US" sz="4000" dirty="0"/>
              <a:t> </a:t>
            </a:r>
            <a:r>
              <a:rPr lang="en-US" sz="4000" dirty="0" err="1"/>
              <a:t>zaštite</a:t>
            </a:r>
            <a:r>
              <a:rPr lang="en-US" sz="4000" dirty="0"/>
              <a:t> prava </a:t>
            </a:r>
            <a:r>
              <a:rPr lang="en-US" sz="4000" dirty="0" err="1"/>
              <a:t>iz</a:t>
            </a:r>
            <a:r>
              <a:rPr lang="en-US" sz="4000" dirty="0"/>
              <a:t> </a:t>
            </a:r>
            <a:r>
              <a:rPr lang="en-US" sz="4000" dirty="0" err="1"/>
              <a:t>radnog</a:t>
            </a:r>
            <a:r>
              <a:rPr lang="en-US" sz="4000" dirty="0"/>
              <a:t> </a:t>
            </a:r>
            <a:r>
              <a:rPr lang="en-US" sz="4000" dirty="0" err="1"/>
              <a:t>odnosa</a:t>
            </a:r>
            <a:r>
              <a:rPr lang="en-US" sz="4000" dirty="0"/>
              <a:t> i </a:t>
            </a:r>
            <a:r>
              <a:rPr lang="en-US" sz="4000" dirty="0" err="1"/>
              <a:t>diskriminacije</a:t>
            </a:r>
            <a:r>
              <a:rPr lang="en-US" sz="4000" dirty="0"/>
              <a:t> </a:t>
            </a:r>
            <a:r>
              <a:rPr lang="en-US" sz="4000" dirty="0" err="1"/>
              <a:t>radi</a:t>
            </a:r>
            <a:r>
              <a:rPr lang="en-US" sz="4000" dirty="0"/>
              <a:t> </a:t>
            </a:r>
            <a:r>
              <a:rPr lang="en-US" sz="4000" dirty="0" err="1"/>
              <a:t>poništenja</a:t>
            </a:r>
            <a:r>
              <a:rPr lang="en-US" sz="4000" dirty="0"/>
              <a:t> </a:t>
            </a:r>
            <a:r>
              <a:rPr lang="en-US" sz="4000" dirty="0" err="1"/>
              <a:t>odluke</a:t>
            </a:r>
            <a:r>
              <a:rPr lang="en-US" sz="4000" dirty="0"/>
              <a:t>  o </a:t>
            </a:r>
            <a:r>
              <a:rPr lang="en-US" sz="4000" dirty="0" err="1"/>
              <a:t>prestanku</a:t>
            </a:r>
            <a:r>
              <a:rPr lang="en-US" sz="4000" dirty="0"/>
              <a:t> </a:t>
            </a:r>
            <a:r>
              <a:rPr lang="en-US" sz="4000" dirty="0" err="1"/>
              <a:t>radnog</a:t>
            </a:r>
            <a:r>
              <a:rPr lang="en-US" sz="4000" dirty="0"/>
              <a:t> </a:t>
            </a:r>
            <a:r>
              <a:rPr lang="en-US" sz="4000" dirty="0" err="1"/>
              <a:t>odnosa</a:t>
            </a:r>
            <a:r>
              <a:rPr lang="en-US" sz="4000" dirty="0"/>
              <a:t> i </a:t>
            </a:r>
            <a:r>
              <a:rPr lang="en-US" sz="4000" dirty="0" err="1"/>
              <a:t>tvrdi</a:t>
            </a:r>
            <a:r>
              <a:rPr lang="en-US" sz="4000" dirty="0"/>
              <a:t> da je </a:t>
            </a:r>
            <a:r>
              <a:rPr lang="en-US" sz="4000" dirty="0" err="1"/>
              <a:t>otkaz</a:t>
            </a:r>
            <a:r>
              <a:rPr lang="en-US" sz="4000" dirty="0"/>
              <a:t> ugovora o </a:t>
            </a:r>
            <a:r>
              <a:rPr lang="en-US" sz="4000" dirty="0" err="1"/>
              <a:t>radu</a:t>
            </a:r>
            <a:r>
              <a:rPr lang="en-US" sz="4000" dirty="0"/>
              <a:t> </a:t>
            </a:r>
            <a:r>
              <a:rPr lang="en-US" sz="4000" dirty="0" err="1"/>
              <a:t>posljedica</a:t>
            </a:r>
            <a:r>
              <a:rPr lang="en-US" sz="4000" dirty="0"/>
              <a:t> </a:t>
            </a:r>
            <a:r>
              <a:rPr lang="en-US" sz="4000" dirty="0" err="1"/>
              <a:t>mobinga</a:t>
            </a:r>
            <a:r>
              <a:rPr lang="en-US" sz="4000" dirty="0"/>
              <a:t> direktora </a:t>
            </a:r>
            <a:r>
              <a:rPr lang="en-US" sz="4000" dirty="0" err="1"/>
              <a:t>kroz</a:t>
            </a:r>
            <a:r>
              <a:rPr lang="en-US" sz="4000" dirty="0"/>
              <a:t> </a:t>
            </a:r>
            <a:r>
              <a:rPr lang="en-US" sz="4000" dirty="0" err="1"/>
              <a:t>duži</a:t>
            </a:r>
            <a:r>
              <a:rPr lang="en-US" sz="4000" dirty="0"/>
              <a:t> </a:t>
            </a:r>
            <a:r>
              <a:rPr lang="en-US" sz="4000" dirty="0" err="1"/>
              <a:t>vremenski</a:t>
            </a:r>
            <a:r>
              <a:rPr lang="en-US" sz="4000" dirty="0"/>
              <a:t> period. U </a:t>
            </a:r>
            <a:r>
              <a:rPr lang="en-US" sz="4000" dirty="0" err="1"/>
              <a:t>toku</a:t>
            </a:r>
            <a:r>
              <a:rPr lang="en-US" sz="4000" dirty="0"/>
              <a:t> </a:t>
            </a:r>
            <a:r>
              <a:rPr lang="en-US" sz="4000" dirty="0" err="1"/>
              <a:t>postupka</a:t>
            </a:r>
            <a:r>
              <a:rPr lang="en-US" sz="4000" dirty="0"/>
              <a:t> </a:t>
            </a:r>
            <a:r>
              <a:rPr lang="en-US" sz="4000" dirty="0" err="1"/>
              <a:t>navodi</a:t>
            </a:r>
            <a:r>
              <a:rPr lang="en-US" sz="4000" dirty="0"/>
              <a:t> da je </a:t>
            </a:r>
            <a:r>
              <a:rPr lang="en-US" sz="4000" dirty="0" err="1"/>
              <a:t>trpila</a:t>
            </a:r>
            <a:r>
              <a:rPr lang="en-US" sz="4000" dirty="0"/>
              <a:t> </a:t>
            </a:r>
            <a:r>
              <a:rPr lang="en-US" sz="4000" dirty="0" err="1"/>
              <a:t>mobing</a:t>
            </a:r>
            <a:r>
              <a:rPr lang="en-US" sz="4000" dirty="0"/>
              <a:t> od direktora </a:t>
            </a:r>
            <a:r>
              <a:rPr lang="en-US" sz="4000" dirty="0" err="1"/>
              <a:t>duži</a:t>
            </a:r>
            <a:r>
              <a:rPr lang="en-US" sz="4000" dirty="0"/>
              <a:t> period </a:t>
            </a:r>
            <a:r>
              <a:rPr lang="en-US" sz="4000" dirty="0" err="1"/>
              <a:t>zato</a:t>
            </a:r>
            <a:r>
              <a:rPr lang="en-US" sz="4000" dirty="0"/>
              <a:t> </a:t>
            </a:r>
            <a:r>
              <a:rPr lang="en-US" sz="4000" dirty="0" err="1"/>
              <a:t>što</a:t>
            </a:r>
            <a:r>
              <a:rPr lang="en-US" sz="4000" dirty="0"/>
              <a:t> </a:t>
            </a:r>
            <a:r>
              <a:rPr lang="en-US" sz="4000" dirty="0" err="1"/>
              <a:t>nije</a:t>
            </a:r>
            <a:r>
              <a:rPr lang="en-US" sz="4000" dirty="0"/>
              <a:t> </a:t>
            </a:r>
            <a:r>
              <a:rPr lang="en-US" sz="4000" dirty="0" err="1"/>
              <a:t>dala</a:t>
            </a:r>
            <a:r>
              <a:rPr lang="en-US" sz="4000" dirty="0"/>
              <a:t> “</a:t>
            </a:r>
            <a:r>
              <a:rPr lang="en-US" sz="4000" dirty="0" err="1"/>
              <a:t>na</a:t>
            </a:r>
            <a:r>
              <a:rPr lang="en-US" sz="4000" dirty="0"/>
              <a:t> </a:t>
            </a:r>
            <a:r>
              <a:rPr lang="en-US" sz="4000" dirty="0" err="1"/>
              <a:t>poklon</a:t>
            </a:r>
            <a:r>
              <a:rPr lang="en-US" sz="4000" dirty="0"/>
              <a:t>” </a:t>
            </a:r>
            <a:r>
              <a:rPr lang="en-US" sz="4000" dirty="0" err="1"/>
              <a:t>ocjenu</a:t>
            </a:r>
            <a:r>
              <a:rPr lang="en-US" sz="4000" dirty="0"/>
              <a:t>, da </a:t>
            </a:r>
            <a:r>
              <a:rPr lang="en-US" sz="4000" dirty="0" err="1"/>
              <a:t>joj</a:t>
            </a:r>
            <a:r>
              <a:rPr lang="en-US" sz="4000" dirty="0"/>
              <a:t> je </a:t>
            </a:r>
            <a:r>
              <a:rPr lang="en-US" sz="4000" dirty="0" err="1"/>
              <a:t>rečeno</a:t>
            </a:r>
            <a:r>
              <a:rPr lang="en-US" sz="4000" dirty="0"/>
              <a:t> da </a:t>
            </a:r>
            <a:r>
              <a:rPr lang="en-US" sz="4000" dirty="0" err="1"/>
              <a:t>će</a:t>
            </a:r>
            <a:r>
              <a:rPr lang="en-US" sz="4000" dirty="0"/>
              <a:t> </a:t>
            </a:r>
            <a:r>
              <a:rPr lang="en-US" sz="4000" dirty="0" err="1"/>
              <a:t>dobiti</a:t>
            </a:r>
            <a:r>
              <a:rPr lang="en-US" sz="4000" dirty="0"/>
              <a:t> </a:t>
            </a:r>
            <a:r>
              <a:rPr lang="en-US" sz="4000" dirty="0" err="1"/>
              <a:t>otkaz</a:t>
            </a:r>
            <a:r>
              <a:rPr lang="en-US" sz="4000" dirty="0"/>
              <a:t> </a:t>
            </a:r>
            <a:r>
              <a:rPr lang="en-US" sz="4000" dirty="0" err="1"/>
              <a:t>iz</a:t>
            </a:r>
            <a:r>
              <a:rPr lang="en-US" sz="4000" dirty="0"/>
              <a:t> </a:t>
            </a:r>
            <a:r>
              <a:rPr lang="en-US" sz="4000" dirty="0" err="1"/>
              <a:t>tih</a:t>
            </a:r>
            <a:r>
              <a:rPr lang="en-US" sz="4000" dirty="0"/>
              <a:t> </a:t>
            </a:r>
            <a:r>
              <a:rPr lang="en-US" sz="4000" dirty="0" err="1"/>
              <a:t>razloga</a:t>
            </a:r>
            <a:r>
              <a:rPr lang="en-US" sz="4000" dirty="0"/>
              <a:t>, da je </a:t>
            </a:r>
            <a:r>
              <a:rPr lang="en-US" sz="4000" dirty="0" err="1"/>
              <a:t>rješenjem</a:t>
            </a:r>
            <a:r>
              <a:rPr lang="en-US" sz="4000" dirty="0"/>
              <a:t> direktora </a:t>
            </a:r>
            <a:r>
              <a:rPr lang="en-US" sz="4000" dirty="0" err="1"/>
              <a:t>dobila</a:t>
            </a:r>
            <a:r>
              <a:rPr lang="en-US" sz="4000" dirty="0"/>
              <a:t> </a:t>
            </a:r>
            <a:r>
              <a:rPr lang="en-US" sz="4000" dirty="0" err="1"/>
              <a:t>samo</a:t>
            </a:r>
            <a:r>
              <a:rPr lang="en-US" sz="4000" dirty="0"/>
              <a:t> “</a:t>
            </a:r>
            <a:r>
              <a:rPr lang="en-US" sz="4000" dirty="0" err="1"/>
              <a:t>pola</a:t>
            </a:r>
            <a:r>
              <a:rPr lang="en-US" sz="4000" dirty="0"/>
              <a:t> </a:t>
            </a:r>
            <a:r>
              <a:rPr lang="en-US" sz="4000" dirty="0" err="1"/>
              <a:t>norme</a:t>
            </a:r>
            <a:r>
              <a:rPr lang="en-US" sz="4000" dirty="0"/>
              <a:t>”, </a:t>
            </a:r>
            <a:r>
              <a:rPr lang="en-US" sz="4000" dirty="0" err="1"/>
              <a:t>čime</a:t>
            </a:r>
            <a:r>
              <a:rPr lang="en-US" sz="4000" dirty="0"/>
              <a:t> je </a:t>
            </a:r>
            <a:r>
              <a:rPr lang="en-US" sz="4000" dirty="0" err="1"/>
              <a:t>povrijeđeno</a:t>
            </a:r>
            <a:r>
              <a:rPr lang="en-US" sz="4000" dirty="0"/>
              <a:t> </a:t>
            </a:r>
            <a:r>
              <a:rPr lang="en-US" sz="4000" dirty="0" err="1"/>
              <a:t>njeno</a:t>
            </a:r>
            <a:r>
              <a:rPr lang="en-US" sz="4000" dirty="0"/>
              <a:t> </a:t>
            </a:r>
            <a:r>
              <a:rPr lang="en-US" sz="4000" dirty="0" err="1"/>
              <a:t>pravo</a:t>
            </a:r>
            <a:r>
              <a:rPr lang="en-US" sz="4000" dirty="0"/>
              <a:t> </a:t>
            </a:r>
            <a:r>
              <a:rPr lang="en-US" sz="4000" dirty="0" err="1"/>
              <a:t>na</a:t>
            </a:r>
            <a:r>
              <a:rPr lang="en-US" sz="4000" dirty="0"/>
              <a:t> </a:t>
            </a:r>
            <a:r>
              <a:rPr lang="en-US" sz="4000" dirty="0" err="1"/>
              <a:t>jednakost</a:t>
            </a:r>
            <a:r>
              <a:rPr lang="en-US" sz="4000" dirty="0"/>
              <a:t>, </a:t>
            </a:r>
            <a:r>
              <a:rPr lang="en-US" sz="4000" dirty="0" err="1"/>
              <a:t>dostojanstvo</a:t>
            </a:r>
            <a:r>
              <a:rPr lang="en-US" sz="4000" dirty="0"/>
              <a:t> i </a:t>
            </a:r>
            <a:r>
              <a:rPr lang="en-US" sz="4000" dirty="0" err="1"/>
              <a:t>integritet</a:t>
            </a:r>
            <a:r>
              <a:rPr lang="en-US" sz="4000" dirty="0"/>
              <a:t> </a:t>
            </a:r>
            <a:r>
              <a:rPr lang="en-US" sz="4000" dirty="0" err="1"/>
              <a:t>itd</a:t>
            </a:r>
            <a:r>
              <a:rPr lang="en-US" sz="4000" dirty="0"/>
              <a:t>.</a:t>
            </a:r>
          </a:p>
          <a:p>
            <a:pPr algn="just"/>
            <a:r>
              <a:rPr lang="en-US" sz="4000" dirty="0"/>
              <a:t>U </a:t>
            </a:r>
            <a:r>
              <a:rPr lang="en-US" sz="4000" dirty="0" err="1"/>
              <a:t>toku</a:t>
            </a:r>
            <a:r>
              <a:rPr lang="en-US" sz="4000" dirty="0"/>
              <a:t> </a:t>
            </a:r>
            <a:r>
              <a:rPr lang="en-US" sz="4000" dirty="0" err="1"/>
              <a:t>postupka</a:t>
            </a:r>
            <a:r>
              <a:rPr lang="en-US" sz="4000" dirty="0"/>
              <a:t> je </a:t>
            </a:r>
            <a:r>
              <a:rPr lang="en-US" sz="4000" dirty="0" err="1"/>
              <a:t>utvrđeno</a:t>
            </a:r>
            <a:r>
              <a:rPr lang="en-US" sz="4000" dirty="0"/>
              <a:t> da je </a:t>
            </a:r>
            <a:r>
              <a:rPr lang="en-US" sz="4000" dirty="0" err="1"/>
              <a:t>tužiteljica</a:t>
            </a:r>
            <a:r>
              <a:rPr lang="en-US" sz="4000" dirty="0"/>
              <a:t> </a:t>
            </a:r>
            <a:r>
              <a:rPr lang="en-US" sz="4000" dirty="0" err="1"/>
              <a:t>imala</a:t>
            </a:r>
            <a:r>
              <a:rPr lang="en-US" sz="4000" dirty="0"/>
              <a:t> </a:t>
            </a:r>
            <a:r>
              <a:rPr lang="en-US" sz="4000" dirty="0" err="1"/>
              <a:t>ugovor</a:t>
            </a:r>
            <a:r>
              <a:rPr lang="en-US" sz="4000" dirty="0"/>
              <a:t> o </a:t>
            </a:r>
            <a:r>
              <a:rPr lang="en-US" sz="4000" dirty="0" err="1"/>
              <a:t>radu</a:t>
            </a:r>
            <a:r>
              <a:rPr lang="en-US" sz="4000" dirty="0"/>
              <a:t> </a:t>
            </a:r>
            <a:r>
              <a:rPr lang="en-US" sz="4000" dirty="0" err="1"/>
              <a:t>na</a:t>
            </a:r>
            <a:r>
              <a:rPr lang="en-US" sz="4000" dirty="0"/>
              <a:t> </a:t>
            </a:r>
            <a:r>
              <a:rPr lang="en-US" sz="4000" dirty="0" err="1"/>
              <a:t>određeno</a:t>
            </a:r>
            <a:r>
              <a:rPr lang="en-US" sz="4000" dirty="0"/>
              <a:t> </a:t>
            </a:r>
            <a:r>
              <a:rPr lang="en-US" sz="4000" dirty="0" err="1"/>
              <a:t>vrijeme</a:t>
            </a:r>
            <a:r>
              <a:rPr lang="en-US" sz="4000" dirty="0"/>
              <a:t> </a:t>
            </a:r>
            <a:r>
              <a:rPr lang="en-US" sz="4000" dirty="0" err="1"/>
              <a:t>na</a:t>
            </a:r>
            <a:r>
              <a:rPr lang="en-US" sz="4000" dirty="0"/>
              <a:t> </a:t>
            </a:r>
            <a:r>
              <a:rPr lang="en-US" sz="4000" dirty="0" err="1"/>
              <a:t>radnom</a:t>
            </a:r>
            <a:r>
              <a:rPr lang="en-US" sz="4000" dirty="0"/>
              <a:t> </a:t>
            </a:r>
            <a:r>
              <a:rPr lang="en-US" sz="4000" dirty="0" err="1"/>
              <a:t>mjestu</a:t>
            </a:r>
            <a:r>
              <a:rPr lang="en-US" sz="4000" dirty="0"/>
              <a:t> u </a:t>
            </a:r>
            <a:r>
              <a:rPr lang="en-US" sz="4000" dirty="0" err="1"/>
              <a:t>skladu</a:t>
            </a:r>
            <a:r>
              <a:rPr lang="en-US" sz="4000" dirty="0"/>
              <a:t> sa </a:t>
            </a:r>
            <a:r>
              <a:rPr lang="en-US" sz="4000" dirty="0" err="1"/>
              <a:t>njenom</a:t>
            </a:r>
            <a:r>
              <a:rPr lang="en-US" sz="4000" dirty="0"/>
              <a:t> </a:t>
            </a:r>
            <a:r>
              <a:rPr lang="en-US" sz="4000" dirty="0" err="1"/>
              <a:t>stručnom</a:t>
            </a:r>
            <a:r>
              <a:rPr lang="en-US" sz="4000" dirty="0"/>
              <a:t> </a:t>
            </a:r>
            <a:r>
              <a:rPr lang="en-US" sz="4000" dirty="0" err="1"/>
              <a:t>spremom</a:t>
            </a:r>
            <a:r>
              <a:rPr lang="en-US" sz="4000" dirty="0"/>
              <a:t>, da je </a:t>
            </a:r>
            <a:r>
              <a:rPr lang="en-US" sz="4000" dirty="0" err="1"/>
              <a:t>te</a:t>
            </a:r>
            <a:r>
              <a:rPr lang="en-US" sz="4000" dirty="0"/>
              <a:t> </a:t>
            </a:r>
            <a:r>
              <a:rPr lang="en-US" sz="4000" dirty="0" err="1"/>
              <a:t>poslove</a:t>
            </a:r>
            <a:r>
              <a:rPr lang="en-US" sz="4000" dirty="0"/>
              <a:t> </a:t>
            </a:r>
            <a:r>
              <a:rPr lang="en-US" sz="4000" dirty="0" err="1"/>
              <a:t>neprekidno</a:t>
            </a:r>
            <a:r>
              <a:rPr lang="en-US" sz="4000" dirty="0"/>
              <a:t> </a:t>
            </a:r>
            <a:r>
              <a:rPr lang="en-US" sz="4000" dirty="0" err="1"/>
              <a:t>obavljala</a:t>
            </a:r>
            <a:r>
              <a:rPr lang="en-US" sz="4000" dirty="0"/>
              <a:t> do </a:t>
            </a:r>
            <a:r>
              <a:rPr lang="en-US" sz="4000" dirty="0" err="1"/>
              <a:t>zaključenja</a:t>
            </a:r>
            <a:r>
              <a:rPr lang="en-US" sz="4000" dirty="0"/>
              <a:t> ugovora o </a:t>
            </a:r>
            <a:r>
              <a:rPr lang="en-US" sz="4000" dirty="0" err="1"/>
              <a:t>radu</a:t>
            </a:r>
            <a:r>
              <a:rPr lang="en-US" sz="4000" dirty="0"/>
              <a:t> ne </a:t>
            </a:r>
            <a:r>
              <a:rPr lang="en-US" sz="4000" dirty="0" err="1"/>
              <a:t>neodređeno</a:t>
            </a:r>
            <a:r>
              <a:rPr lang="en-US" sz="4000" dirty="0"/>
              <a:t> </a:t>
            </a:r>
            <a:r>
              <a:rPr lang="en-US" sz="4000" dirty="0" err="1"/>
              <a:t>vrijeme</a:t>
            </a:r>
            <a:r>
              <a:rPr lang="en-US" sz="4000" dirty="0"/>
              <a:t>, da je </a:t>
            </a:r>
            <a:r>
              <a:rPr lang="en-US" sz="4000" dirty="0" err="1"/>
              <a:t>direktor</a:t>
            </a:r>
            <a:r>
              <a:rPr lang="en-US" sz="4000" dirty="0"/>
              <a:t> </a:t>
            </a:r>
            <a:r>
              <a:rPr lang="en-US" sz="4000" dirty="0" err="1"/>
              <a:t>donio</a:t>
            </a:r>
            <a:r>
              <a:rPr lang="en-US" sz="4000" dirty="0"/>
              <a:t> </a:t>
            </a:r>
            <a:r>
              <a:rPr lang="en-US" sz="4000" dirty="0" err="1"/>
              <a:t>rješenje</a:t>
            </a:r>
            <a:r>
              <a:rPr lang="en-US" sz="4000" dirty="0"/>
              <a:t> o </a:t>
            </a:r>
            <a:r>
              <a:rPr lang="en-US" sz="4000" dirty="0" err="1"/>
              <a:t>smanjenju</a:t>
            </a:r>
            <a:r>
              <a:rPr lang="en-US" sz="4000" dirty="0"/>
              <a:t> </a:t>
            </a:r>
            <a:r>
              <a:rPr lang="en-US" sz="4000" dirty="0" err="1"/>
              <a:t>broja</a:t>
            </a:r>
            <a:r>
              <a:rPr lang="en-US" sz="4000" dirty="0"/>
              <a:t> </a:t>
            </a:r>
            <a:r>
              <a:rPr lang="en-US" sz="4000" dirty="0" err="1"/>
              <a:t>časova</a:t>
            </a:r>
            <a:r>
              <a:rPr lang="en-US" sz="4000" dirty="0"/>
              <a:t>, </a:t>
            </a:r>
            <a:r>
              <a:rPr lang="en-US" sz="4000" dirty="0" err="1"/>
              <a:t>koju</a:t>
            </a:r>
            <a:r>
              <a:rPr lang="en-US" sz="4000" dirty="0"/>
              <a:t> </a:t>
            </a:r>
            <a:r>
              <a:rPr lang="en-US" sz="4000" dirty="0" err="1"/>
              <a:t>odluku</a:t>
            </a:r>
            <a:r>
              <a:rPr lang="en-US" sz="4000" dirty="0"/>
              <a:t> direktora je </a:t>
            </a:r>
            <a:r>
              <a:rPr lang="en-US" sz="4000" dirty="0" err="1"/>
              <a:t>potvrdilo</a:t>
            </a:r>
            <a:r>
              <a:rPr lang="en-US" sz="4000" dirty="0"/>
              <a:t> i </a:t>
            </a:r>
            <a:r>
              <a:rPr lang="en-US" sz="4000" dirty="0" err="1"/>
              <a:t>Nastavničko</a:t>
            </a:r>
            <a:r>
              <a:rPr lang="en-US" sz="4000" dirty="0"/>
              <a:t> </a:t>
            </a:r>
            <a:r>
              <a:rPr lang="en-US" sz="4000" dirty="0" err="1"/>
              <a:t>vijeće</a:t>
            </a:r>
            <a:r>
              <a:rPr lang="en-US" sz="4000" dirty="0"/>
              <a:t>. </a:t>
            </a:r>
            <a:r>
              <a:rPr lang="en-US" sz="4000" dirty="0" err="1"/>
              <a:t>Osporenim</a:t>
            </a:r>
            <a:r>
              <a:rPr lang="en-US" sz="4000" dirty="0"/>
              <a:t> </a:t>
            </a:r>
            <a:r>
              <a:rPr lang="en-US" sz="4000" dirty="0" err="1"/>
              <a:t>odlukom</a:t>
            </a:r>
            <a:r>
              <a:rPr lang="en-US" sz="4000" dirty="0"/>
              <a:t> </a:t>
            </a:r>
            <a:r>
              <a:rPr lang="en-US" sz="4000" dirty="0" err="1"/>
              <a:t>tužiteljica</a:t>
            </a:r>
            <a:r>
              <a:rPr lang="en-US" sz="4000" dirty="0"/>
              <a:t> je </a:t>
            </a:r>
            <a:r>
              <a:rPr lang="en-US" sz="4000" dirty="0" err="1"/>
              <a:t>proglašena</a:t>
            </a:r>
            <a:r>
              <a:rPr lang="en-US" sz="4000" dirty="0"/>
              <a:t> </a:t>
            </a:r>
            <a:r>
              <a:rPr lang="en-US" sz="4000" dirty="0" err="1"/>
              <a:t>tehnološkim</a:t>
            </a:r>
            <a:r>
              <a:rPr lang="en-US" sz="4000" dirty="0"/>
              <a:t> </a:t>
            </a:r>
            <a:r>
              <a:rPr lang="en-US" sz="4000" dirty="0" err="1"/>
              <a:t>viškom</a:t>
            </a:r>
            <a:r>
              <a:rPr lang="en-US" sz="4000" dirty="0"/>
              <a:t> </a:t>
            </a:r>
            <a:r>
              <a:rPr lang="en-US" sz="4000" dirty="0" err="1"/>
              <a:t>zbog</a:t>
            </a:r>
            <a:r>
              <a:rPr lang="en-US" sz="4000" dirty="0"/>
              <a:t> </a:t>
            </a:r>
            <a:r>
              <a:rPr lang="en-US" sz="4000" dirty="0" err="1"/>
              <a:t>smanjenja</a:t>
            </a:r>
            <a:r>
              <a:rPr lang="en-US" sz="4000" dirty="0"/>
              <a:t> </a:t>
            </a:r>
            <a:r>
              <a:rPr lang="en-US" sz="4000" dirty="0" err="1"/>
              <a:t>fonda</a:t>
            </a:r>
            <a:r>
              <a:rPr lang="en-US" sz="4000" dirty="0"/>
              <a:t> </a:t>
            </a:r>
            <a:r>
              <a:rPr lang="en-US" sz="4000" dirty="0" err="1"/>
              <a:t>časova</a:t>
            </a:r>
            <a:r>
              <a:rPr lang="en-US" sz="4000" dirty="0"/>
              <a:t> u </a:t>
            </a:r>
            <a:r>
              <a:rPr lang="en-US" sz="4000" dirty="0" err="1"/>
              <a:t>toj</a:t>
            </a:r>
            <a:r>
              <a:rPr lang="en-US" sz="4000" dirty="0"/>
              <a:t> </a:t>
            </a:r>
            <a:r>
              <a:rPr lang="en-US" sz="4000" dirty="0" err="1"/>
              <a:t>školskoj</a:t>
            </a:r>
            <a:r>
              <a:rPr lang="en-US" sz="4000" dirty="0"/>
              <a:t> </a:t>
            </a:r>
            <a:r>
              <a:rPr lang="en-US" sz="4000" dirty="0" err="1"/>
              <a:t>godini</a:t>
            </a:r>
            <a:r>
              <a:rPr lang="en-US" sz="4000" dirty="0"/>
              <a:t>, </a:t>
            </a:r>
            <a:r>
              <a:rPr lang="en-US" sz="4000" dirty="0" err="1"/>
              <a:t>njen</a:t>
            </a:r>
            <a:r>
              <a:rPr lang="en-US" sz="4000" dirty="0"/>
              <a:t> </a:t>
            </a:r>
            <a:r>
              <a:rPr lang="en-US" sz="4000" dirty="0" err="1"/>
              <a:t>prigovor</a:t>
            </a:r>
            <a:r>
              <a:rPr lang="en-US" sz="4000" dirty="0"/>
              <a:t> je </a:t>
            </a:r>
            <a:r>
              <a:rPr lang="en-US" sz="4000" dirty="0" err="1"/>
              <a:t>odbijen</a:t>
            </a:r>
            <a:r>
              <a:rPr lang="en-US" sz="4000" dirty="0"/>
              <a:t> i </a:t>
            </a:r>
            <a:r>
              <a:rPr lang="en-US" sz="4000" dirty="0" err="1"/>
              <a:t>njoj</a:t>
            </a:r>
            <a:r>
              <a:rPr lang="en-US" sz="4000" dirty="0"/>
              <a:t> je </a:t>
            </a:r>
            <a:r>
              <a:rPr lang="en-US" sz="4000" dirty="0" err="1"/>
              <a:t>prestao</a:t>
            </a:r>
            <a:r>
              <a:rPr lang="en-US" sz="4000" dirty="0"/>
              <a:t> </a:t>
            </a:r>
            <a:r>
              <a:rPr lang="en-US" sz="4000" dirty="0" err="1"/>
              <a:t>radni</a:t>
            </a:r>
            <a:r>
              <a:rPr lang="en-US" sz="4000" dirty="0"/>
              <a:t> </a:t>
            </a:r>
            <a:r>
              <a:rPr lang="en-US" sz="4000" dirty="0" err="1"/>
              <a:t>odnos</a:t>
            </a:r>
            <a:r>
              <a:rPr lang="sr-Latn-BA" sz="4000" dirty="0"/>
              <a:t>.</a:t>
            </a:r>
            <a:endParaRPr lang="en-US" sz="4000" dirty="0"/>
          </a:p>
          <a:p>
            <a:pPr algn="just"/>
            <a:r>
              <a:rPr lang="en-US" sz="4000" b="1" dirty="0"/>
              <a:t>U </a:t>
            </a:r>
            <a:r>
              <a:rPr lang="en-US" sz="4000" b="1" dirty="0" err="1"/>
              <a:t>bitnom</a:t>
            </a:r>
            <a:r>
              <a:rPr lang="en-US" sz="4000" b="1" dirty="0"/>
              <a:t> </a:t>
            </a:r>
            <a:r>
              <a:rPr lang="en-US" sz="4000" b="1" dirty="0" err="1"/>
              <a:t>sud</a:t>
            </a:r>
            <a:r>
              <a:rPr lang="en-US" sz="4000" b="1" dirty="0"/>
              <a:t> </a:t>
            </a:r>
            <a:r>
              <a:rPr lang="en-US" sz="4000" b="1" dirty="0" err="1"/>
              <a:t>navodi</a:t>
            </a:r>
            <a:r>
              <a:rPr lang="en-US" sz="4000" b="1" dirty="0"/>
              <a:t> da </a:t>
            </a:r>
            <a:r>
              <a:rPr lang="en-US" sz="4000" b="1" dirty="0" err="1"/>
              <a:t>odluka</a:t>
            </a:r>
            <a:r>
              <a:rPr lang="en-US" sz="4000" b="1" dirty="0"/>
              <a:t> </a:t>
            </a:r>
            <a:r>
              <a:rPr lang="en-US" sz="4000" b="1" dirty="0" err="1"/>
              <a:t>kojom</a:t>
            </a:r>
            <a:r>
              <a:rPr lang="en-US" sz="4000" b="1" dirty="0"/>
              <a:t> je </a:t>
            </a:r>
            <a:r>
              <a:rPr lang="en-US" sz="4000" b="1" dirty="0" err="1"/>
              <a:t>tužiteljici</a:t>
            </a:r>
            <a:r>
              <a:rPr lang="en-US" sz="4000" b="1" dirty="0"/>
              <a:t> </a:t>
            </a:r>
            <a:r>
              <a:rPr lang="en-US" sz="4000" b="1" dirty="0" err="1"/>
              <a:t>prestao</a:t>
            </a:r>
            <a:r>
              <a:rPr lang="en-US" sz="4000" b="1" dirty="0"/>
              <a:t> </a:t>
            </a:r>
            <a:r>
              <a:rPr lang="en-US" sz="4000" b="1" dirty="0" err="1"/>
              <a:t>radni</a:t>
            </a:r>
            <a:r>
              <a:rPr lang="en-US" sz="4000" b="1" dirty="0"/>
              <a:t> </a:t>
            </a:r>
            <a:r>
              <a:rPr lang="en-US" sz="4000" b="1" dirty="0" err="1"/>
              <a:t>odnos</a:t>
            </a:r>
            <a:r>
              <a:rPr lang="en-US" sz="4000" b="1" dirty="0"/>
              <a:t> </a:t>
            </a:r>
            <a:r>
              <a:rPr lang="en-US" sz="4000" b="1" dirty="0" err="1"/>
              <a:t>posljedica</a:t>
            </a:r>
            <a:r>
              <a:rPr lang="en-US" sz="4000" b="1" dirty="0"/>
              <a:t> </a:t>
            </a:r>
            <a:r>
              <a:rPr lang="en-US" sz="4000" b="1" dirty="0" err="1"/>
              <a:t>pravilno</a:t>
            </a:r>
            <a:r>
              <a:rPr lang="en-US" sz="4000" b="1" dirty="0"/>
              <a:t> </a:t>
            </a:r>
            <a:r>
              <a:rPr lang="en-US" sz="4000" b="1" dirty="0" err="1"/>
              <a:t>provedene</a:t>
            </a:r>
            <a:r>
              <a:rPr lang="en-US" sz="4000" b="1" dirty="0"/>
              <a:t> procedure </a:t>
            </a:r>
            <a:r>
              <a:rPr lang="en-US" sz="4000" b="1" dirty="0" err="1"/>
              <a:t>kod</a:t>
            </a:r>
            <a:r>
              <a:rPr lang="en-US" sz="4000" b="1" dirty="0"/>
              <a:t> </a:t>
            </a:r>
            <a:r>
              <a:rPr lang="en-US" sz="4000" b="1" dirty="0" err="1"/>
              <a:t>tuženog</a:t>
            </a:r>
            <a:r>
              <a:rPr lang="en-US" sz="4000" b="1" dirty="0"/>
              <a:t> i </a:t>
            </a:r>
            <a:r>
              <a:rPr lang="en-US" sz="4000" b="1" dirty="0" err="1"/>
              <a:t>nisu</a:t>
            </a:r>
            <a:r>
              <a:rPr lang="en-US" sz="4000" b="1" dirty="0"/>
              <a:t> </a:t>
            </a:r>
            <a:r>
              <a:rPr lang="en-US" sz="4000" b="1" dirty="0" err="1"/>
              <a:t>posljedica</a:t>
            </a:r>
            <a:r>
              <a:rPr lang="en-US" sz="4000" b="1" dirty="0"/>
              <a:t> </a:t>
            </a:r>
            <a:r>
              <a:rPr lang="en-US" sz="4000" b="1" dirty="0" err="1"/>
              <a:t>mobinga</a:t>
            </a:r>
            <a:r>
              <a:rPr lang="en-US" sz="4000" b="1" dirty="0"/>
              <a:t> </a:t>
            </a:r>
            <a:r>
              <a:rPr lang="en-US" sz="4000" b="1" dirty="0" err="1"/>
              <a:t>koji</a:t>
            </a:r>
            <a:r>
              <a:rPr lang="en-US" sz="4000" b="1" dirty="0"/>
              <a:t> je </a:t>
            </a:r>
            <a:r>
              <a:rPr lang="en-US" sz="4000" b="1" dirty="0" err="1"/>
              <a:t>vršio</a:t>
            </a:r>
            <a:r>
              <a:rPr lang="en-US" sz="4000" b="1" dirty="0"/>
              <a:t> </a:t>
            </a:r>
            <a:r>
              <a:rPr lang="en-US" sz="4000" b="1" dirty="0" err="1"/>
              <a:t>direktor</a:t>
            </a:r>
            <a:r>
              <a:rPr lang="en-US" sz="4000" b="1" dirty="0"/>
              <a:t> </a:t>
            </a:r>
            <a:r>
              <a:rPr lang="en-US" sz="4000" b="1" dirty="0" err="1"/>
              <a:t>tužene</a:t>
            </a:r>
            <a:r>
              <a:rPr lang="en-US" sz="4000" b="1" dirty="0"/>
              <a:t>. </a:t>
            </a:r>
            <a:r>
              <a:rPr lang="en-US" sz="4000" b="1" dirty="0" err="1"/>
              <a:t>Tužiteljica</a:t>
            </a:r>
            <a:r>
              <a:rPr lang="en-US" sz="4000" b="1" dirty="0"/>
              <a:t> </a:t>
            </a:r>
            <a:r>
              <a:rPr lang="en-US" sz="4000" b="1" dirty="0" err="1"/>
              <a:t>nije</a:t>
            </a:r>
            <a:r>
              <a:rPr lang="en-US" sz="4000" b="1" dirty="0"/>
              <a:t> </a:t>
            </a:r>
            <a:r>
              <a:rPr lang="en-US" sz="4000" b="1" dirty="0" err="1"/>
              <a:t>dokazala</a:t>
            </a:r>
            <a:r>
              <a:rPr lang="en-US" sz="4000" b="1" dirty="0"/>
              <a:t> da </a:t>
            </a:r>
            <a:r>
              <a:rPr lang="en-US" sz="4000" b="1" dirty="0" err="1"/>
              <a:t>postoji</a:t>
            </a:r>
            <a:r>
              <a:rPr lang="en-US" sz="4000" b="1" dirty="0"/>
              <a:t> </a:t>
            </a:r>
            <a:r>
              <a:rPr lang="en-US" sz="4000" b="1" dirty="0" err="1"/>
              <a:t>vjerovatnost</a:t>
            </a:r>
            <a:r>
              <a:rPr lang="en-US" sz="4000" b="1" dirty="0"/>
              <a:t> </a:t>
            </a:r>
            <a:r>
              <a:rPr lang="en-US" sz="4000" b="1" dirty="0" err="1"/>
              <a:t>diskriminacije</a:t>
            </a:r>
            <a:r>
              <a:rPr lang="en-US" sz="4000" b="1" dirty="0"/>
              <a:t> i </a:t>
            </a:r>
            <a:r>
              <a:rPr lang="en-US" sz="4000" b="1" dirty="0" err="1"/>
              <a:t>sud</a:t>
            </a:r>
            <a:r>
              <a:rPr lang="en-US" sz="4000" b="1" dirty="0"/>
              <a:t> je </a:t>
            </a:r>
            <a:r>
              <a:rPr lang="en-US" sz="4000" b="1" dirty="0" err="1"/>
              <a:t>odbio</a:t>
            </a:r>
            <a:r>
              <a:rPr lang="en-US" sz="4000" b="1" dirty="0"/>
              <a:t> </a:t>
            </a:r>
            <a:r>
              <a:rPr lang="en-US" sz="4000" b="1" dirty="0" err="1"/>
              <a:t>njen</a:t>
            </a:r>
            <a:r>
              <a:rPr lang="en-US" sz="4000" b="1" dirty="0"/>
              <a:t> </a:t>
            </a:r>
            <a:r>
              <a:rPr lang="en-US" sz="4000" b="1" dirty="0" err="1"/>
              <a:t>tužbeni</a:t>
            </a:r>
            <a:r>
              <a:rPr lang="en-US" sz="4000" b="1" dirty="0"/>
              <a:t> </a:t>
            </a:r>
            <a:r>
              <a:rPr lang="en-US" sz="4000" b="1" dirty="0" err="1"/>
              <a:t>zahtjev</a:t>
            </a:r>
            <a:endParaRPr lang="en-US" sz="4000" b="1" dirty="0"/>
          </a:p>
          <a:p>
            <a:pPr marL="0" indent="0" algn="ctr">
              <a:buNone/>
            </a:pPr>
            <a:r>
              <a:rPr lang="en-US" sz="4000" b="1" dirty="0" err="1"/>
              <a:t>Presuda</a:t>
            </a:r>
            <a:r>
              <a:rPr lang="en-US" sz="4000" b="1" dirty="0"/>
              <a:t> </a:t>
            </a:r>
            <a:r>
              <a:rPr lang="en-US" sz="4000" b="1" dirty="0" err="1"/>
              <a:t>Vrhovnog</a:t>
            </a:r>
            <a:r>
              <a:rPr lang="en-US" sz="4000" b="1" dirty="0"/>
              <a:t> </a:t>
            </a:r>
            <a:r>
              <a:rPr lang="en-US" sz="4000" b="1" dirty="0" err="1"/>
              <a:t>suda</a:t>
            </a:r>
            <a:r>
              <a:rPr lang="en-US" sz="4000" b="1" dirty="0"/>
              <a:t> </a:t>
            </a:r>
            <a:r>
              <a:rPr lang="en-US" sz="4000" b="1" dirty="0" err="1"/>
              <a:t>Republike</a:t>
            </a:r>
            <a:r>
              <a:rPr lang="en-US" sz="4000" b="1" dirty="0"/>
              <a:t> </a:t>
            </a:r>
            <a:r>
              <a:rPr lang="en-US" sz="4000" b="1" dirty="0" err="1"/>
              <a:t>Srpske</a:t>
            </a:r>
            <a:r>
              <a:rPr lang="en-US" sz="4000" b="1" dirty="0"/>
              <a:t> </a:t>
            </a:r>
            <a:r>
              <a:rPr lang="en-US" sz="4000" b="1" dirty="0" err="1"/>
              <a:t>broj</a:t>
            </a:r>
            <a:r>
              <a:rPr lang="en-US" sz="4000" b="1" dirty="0"/>
              <a:t>: 71 0 </a:t>
            </a:r>
            <a:r>
              <a:rPr lang="en-US" sz="4000" b="1" dirty="0" err="1"/>
              <a:t>Rs</a:t>
            </a:r>
            <a:r>
              <a:rPr lang="en-US" sz="4000" b="1" dirty="0"/>
              <a:t> 194964 23 Rev od 14.12.2023.godine</a:t>
            </a:r>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925291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3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062450"/>
          </a:xfrm>
        </p:spPr>
        <p:txBody>
          <a:bodyPr>
            <a:normAutofit fontScale="55000" lnSpcReduction="20000"/>
          </a:bodyPr>
          <a:lstStyle/>
          <a:p>
            <a:pPr marL="0" indent="0" algn="just">
              <a:buNone/>
            </a:pPr>
            <a:endParaRPr lang="sr-Latn-BA" sz="3600" dirty="0"/>
          </a:p>
          <a:p>
            <a:pPr algn="just"/>
            <a:r>
              <a:rPr lang="en-US" sz="3600" dirty="0" err="1"/>
              <a:t>Tužitelj</a:t>
            </a:r>
            <a:r>
              <a:rPr lang="en-US" sz="3600" dirty="0"/>
              <a:t> je </a:t>
            </a:r>
            <a:r>
              <a:rPr lang="en-US" sz="3600" dirty="0" err="1"/>
              <a:t>podnio</a:t>
            </a:r>
            <a:r>
              <a:rPr lang="en-US" sz="3600" dirty="0"/>
              <a:t> </a:t>
            </a:r>
            <a:r>
              <a:rPr lang="en-US" sz="3600" dirty="0" err="1"/>
              <a:t>tužbu</a:t>
            </a:r>
            <a:r>
              <a:rPr lang="en-US" sz="3600" dirty="0"/>
              <a:t> </a:t>
            </a:r>
            <a:r>
              <a:rPr lang="en-US" sz="3600" dirty="0" err="1"/>
              <a:t>protiv</a:t>
            </a:r>
            <a:r>
              <a:rPr lang="en-US" sz="3600" dirty="0"/>
              <a:t> </a:t>
            </a:r>
            <a:r>
              <a:rPr lang="en-US" sz="3600" dirty="0" err="1"/>
              <a:t>poslodavca</a:t>
            </a:r>
            <a:r>
              <a:rPr lang="en-US" sz="3600" dirty="0"/>
              <a:t> i direktora, </a:t>
            </a:r>
            <a:r>
              <a:rPr lang="en-US" sz="3600" dirty="0" err="1"/>
              <a:t>radi</a:t>
            </a:r>
            <a:r>
              <a:rPr lang="en-US" sz="3600" dirty="0"/>
              <a:t> </a:t>
            </a:r>
            <a:r>
              <a:rPr lang="en-US" sz="3600" dirty="0" err="1"/>
              <a:t>zaštite</a:t>
            </a:r>
            <a:r>
              <a:rPr lang="en-US" sz="3600" dirty="0"/>
              <a:t> prava </a:t>
            </a:r>
            <a:r>
              <a:rPr lang="en-US" sz="3600" dirty="0" err="1"/>
              <a:t>iz</a:t>
            </a:r>
            <a:r>
              <a:rPr lang="en-US" sz="3600" dirty="0"/>
              <a:t> </a:t>
            </a:r>
            <a:r>
              <a:rPr lang="en-US" sz="3600" dirty="0" err="1"/>
              <a:t>radnog</a:t>
            </a:r>
            <a:r>
              <a:rPr lang="en-US" sz="3600" dirty="0"/>
              <a:t> </a:t>
            </a:r>
            <a:r>
              <a:rPr lang="en-US" sz="3600" dirty="0" err="1"/>
              <a:t>odnosa</a:t>
            </a:r>
            <a:r>
              <a:rPr lang="en-US" sz="3600" dirty="0"/>
              <a:t> i </a:t>
            </a:r>
            <a:r>
              <a:rPr lang="en-US" sz="3600" dirty="0" err="1"/>
              <a:t>tužbenim</a:t>
            </a:r>
            <a:r>
              <a:rPr lang="en-US" sz="3600" dirty="0"/>
              <a:t> </a:t>
            </a:r>
            <a:r>
              <a:rPr lang="en-US" sz="3600" dirty="0" err="1"/>
              <a:t>zahtjevom</a:t>
            </a:r>
            <a:r>
              <a:rPr lang="en-US" sz="3600" dirty="0"/>
              <a:t> </a:t>
            </a:r>
            <a:r>
              <a:rPr lang="en-US" sz="3600" dirty="0" err="1"/>
              <a:t>traži</a:t>
            </a:r>
            <a:r>
              <a:rPr lang="en-US" sz="3600" dirty="0"/>
              <a:t> da se </a:t>
            </a:r>
            <a:r>
              <a:rPr lang="en-US" sz="3600" dirty="0" err="1"/>
              <a:t>utvrdi</a:t>
            </a:r>
            <a:r>
              <a:rPr lang="en-US" sz="3600" dirty="0"/>
              <a:t> da </a:t>
            </a:r>
            <a:r>
              <a:rPr lang="en-US" sz="3600" dirty="0" err="1"/>
              <a:t>su</a:t>
            </a:r>
            <a:r>
              <a:rPr lang="en-US" sz="3600" dirty="0"/>
              <a:t> </a:t>
            </a:r>
            <a:r>
              <a:rPr lang="en-US" sz="3600" dirty="0" err="1"/>
              <a:t>tuženi</a:t>
            </a:r>
            <a:r>
              <a:rPr lang="en-US" sz="3600" dirty="0"/>
              <a:t> </a:t>
            </a:r>
            <a:r>
              <a:rPr lang="en-US" sz="3600" dirty="0" err="1"/>
              <a:t>nad</a:t>
            </a:r>
            <a:r>
              <a:rPr lang="en-US" sz="3600" dirty="0"/>
              <a:t> </a:t>
            </a:r>
            <a:r>
              <a:rPr lang="en-US" sz="3600" dirty="0" err="1"/>
              <a:t>njim</a:t>
            </a:r>
            <a:r>
              <a:rPr lang="en-US" sz="3600" dirty="0"/>
              <a:t> </a:t>
            </a:r>
            <a:r>
              <a:rPr lang="en-US" sz="3600" dirty="0" err="1"/>
              <a:t>vršili</a:t>
            </a:r>
            <a:r>
              <a:rPr lang="en-US" sz="3600" dirty="0"/>
              <a:t> </a:t>
            </a:r>
            <a:r>
              <a:rPr lang="en-US" sz="3600" dirty="0" err="1"/>
              <a:t>diskriminaciju</a:t>
            </a:r>
            <a:r>
              <a:rPr lang="en-US" sz="3600" dirty="0"/>
              <a:t> i </a:t>
            </a:r>
            <a:r>
              <a:rPr lang="en-US" sz="3600" dirty="0" err="1"/>
              <a:t>mobing</a:t>
            </a:r>
            <a:r>
              <a:rPr lang="en-US" sz="3600" dirty="0"/>
              <a:t> u </a:t>
            </a:r>
            <a:r>
              <a:rPr lang="en-US" sz="3600" dirty="0" err="1"/>
              <a:t>periodu</a:t>
            </a:r>
            <a:r>
              <a:rPr lang="en-US" sz="3600" dirty="0"/>
              <a:t> od </a:t>
            </a:r>
            <a:r>
              <a:rPr lang="en-US" sz="3600" dirty="0" err="1"/>
              <a:t>avgusta</a:t>
            </a:r>
            <a:r>
              <a:rPr lang="en-US" sz="3600" dirty="0"/>
              <a:t> 2014.godine pa do </a:t>
            </a:r>
            <a:r>
              <a:rPr lang="en-US" sz="3600" dirty="0" err="1"/>
              <a:t>druge</a:t>
            </a:r>
            <a:r>
              <a:rPr lang="en-US" sz="3600" dirty="0"/>
              <a:t> </a:t>
            </a:r>
            <a:r>
              <a:rPr lang="en-US" sz="3600" dirty="0" err="1"/>
              <a:t>polovine</a:t>
            </a:r>
            <a:r>
              <a:rPr lang="en-US" sz="3600" dirty="0"/>
              <a:t> 2017.godine, </a:t>
            </a:r>
            <a:r>
              <a:rPr lang="en-US" sz="3600" dirty="0" err="1"/>
              <a:t>preduzimanjem</a:t>
            </a:r>
            <a:r>
              <a:rPr lang="en-US" sz="3600" dirty="0"/>
              <a:t> </a:t>
            </a:r>
            <a:r>
              <a:rPr lang="en-US" sz="3600" dirty="0" err="1"/>
              <a:t>radnji</a:t>
            </a:r>
            <a:r>
              <a:rPr lang="en-US" sz="3600" dirty="0"/>
              <a:t> </a:t>
            </a:r>
            <a:r>
              <a:rPr lang="en-US" sz="3600" dirty="0" err="1"/>
              <a:t>nefizičkog</a:t>
            </a:r>
            <a:r>
              <a:rPr lang="en-US" sz="3600" dirty="0"/>
              <a:t> </a:t>
            </a:r>
            <a:r>
              <a:rPr lang="en-US" sz="3600" dirty="0" err="1"/>
              <a:t>uznemiravanja</a:t>
            </a:r>
            <a:r>
              <a:rPr lang="en-US" sz="3600" dirty="0"/>
              <a:t> </a:t>
            </a:r>
            <a:r>
              <a:rPr lang="en-US" sz="3600" dirty="0" err="1"/>
              <a:t>na</a:t>
            </a:r>
            <a:r>
              <a:rPr lang="en-US" sz="3600" dirty="0"/>
              <a:t> </a:t>
            </a:r>
            <a:r>
              <a:rPr lang="en-US" sz="3600" dirty="0" err="1"/>
              <a:t>način</a:t>
            </a:r>
            <a:r>
              <a:rPr lang="en-US" sz="3600" dirty="0"/>
              <a:t> da je </a:t>
            </a:r>
            <a:r>
              <a:rPr lang="en-US" sz="3600" dirty="0" err="1"/>
              <a:t>kontinuirano</a:t>
            </a:r>
            <a:r>
              <a:rPr lang="en-US" sz="3600" dirty="0"/>
              <a:t> </a:t>
            </a:r>
            <a:r>
              <a:rPr lang="en-US" sz="3600" dirty="0" err="1"/>
              <a:t>vršena</a:t>
            </a:r>
            <a:r>
              <a:rPr lang="en-US" sz="3600" dirty="0"/>
              <a:t> </a:t>
            </a:r>
            <a:r>
              <a:rPr lang="en-US" sz="3600" dirty="0" err="1"/>
              <a:t>revizija</a:t>
            </a:r>
            <a:r>
              <a:rPr lang="en-US" sz="3600" dirty="0"/>
              <a:t> </a:t>
            </a:r>
            <a:r>
              <a:rPr lang="en-US" sz="3600" dirty="0" err="1"/>
              <a:t>njegovog</a:t>
            </a:r>
            <a:r>
              <a:rPr lang="en-US" sz="3600" dirty="0"/>
              <a:t> </a:t>
            </a:r>
            <a:r>
              <a:rPr lang="en-US" sz="3600" dirty="0" err="1"/>
              <a:t>rada</a:t>
            </a:r>
            <a:r>
              <a:rPr lang="en-US" sz="3600" dirty="0"/>
              <a:t> i </a:t>
            </a:r>
            <a:r>
              <a:rPr lang="en-US" sz="3600" dirty="0" err="1"/>
              <a:t>urađenih</a:t>
            </a:r>
            <a:r>
              <a:rPr lang="en-US" sz="3600" dirty="0"/>
              <a:t> </a:t>
            </a:r>
            <a:r>
              <a:rPr lang="en-US" sz="3600" dirty="0" err="1"/>
              <a:t>predmeta</a:t>
            </a:r>
            <a:r>
              <a:rPr lang="en-US" sz="3600" dirty="0"/>
              <a:t> </a:t>
            </a:r>
            <a:r>
              <a:rPr lang="en-US" sz="3600" dirty="0" err="1"/>
              <a:t>koje</a:t>
            </a:r>
            <a:r>
              <a:rPr lang="en-US" sz="3600" dirty="0"/>
              <a:t> je </a:t>
            </a:r>
            <a:r>
              <a:rPr lang="en-US" sz="3600" dirty="0" err="1"/>
              <a:t>završio</a:t>
            </a:r>
            <a:r>
              <a:rPr lang="en-US" sz="3600" dirty="0"/>
              <a:t> u </a:t>
            </a:r>
            <a:r>
              <a:rPr lang="en-US" sz="3600" dirty="0" err="1"/>
              <a:t>skladu</a:t>
            </a:r>
            <a:r>
              <a:rPr lang="en-US" sz="3600" dirty="0"/>
              <a:t> sa </a:t>
            </a:r>
            <a:r>
              <a:rPr lang="en-US" sz="3600" dirty="0" err="1"/>
              <a:t>propisima</a:t>
            </a:r>
            <a:r>
              <a:rPr lang="en-US" sz="3600" dirty="0"/>
              <a:t> i </a:t>
            </a:r>
            <a:r>
              <a:rPr lang="en-US" sz="3600" dirty="0" err="1"/>
              <a:t>pravilima</a:t>
            </a:r>
            <a:r>
              <a:rPr lang="en-US" sz="3600" dirty="0"/>
              <a:t> </a:t>
            </a:r>
            <a:r>
              <a:rPr lang="en-US" sz="3600" dirty="0" err="1"/>
              <a:t>struke</a:t>
            </a:r>
            <a:r>
              <a:rPr lang="en-US" sz="3600" dirty="0"/>
              <a:t> pa </a:t>
            </a:r>
            <a:r>
              <a:rPr lang="en-US" sz="3600" dirty="0" err="1"/>
              <a:t>su</a:t>
            </a:r>
            <a:r>
              <a:rPr lang="en-US" sz="3600" dirty="0"/>
              <a:t> mu </a:t>
            </a:r>
            <a:r>
              <a:rPr lang="en-US" sz="3600" dirty="0" err="1"/>
              <a:t>predmeti</a:t>
            </a:r>
            <a:r>
              <a:rPr lang="en-US" sz="3600" dirty="0"/>
              <a:t> bez </a:t>
            </a:r>
            <a:r>
              <a:rPr lang="en-US" sz="3600" dirty="0" err="1"/>
              <a:t>osnova</a:t>
            </a:r>
            <a:r>
              <a:rPr lang="en-US" sz="3600" dirty="0"/>
              <a:t> </a:t>
            </a:r>
            <a:r>
              <a:rPr lang="en-US" sz="3600" dirty="0" err="1"/>
              <a:t>vraćeni</a:t>
            </a:r>
            <a:r>
              <a:rPr lang="en-US" sz="3600" dirty="0"/>
              <a:t> </a:t>
            </a:r>
            <a:r>
              <a:rPr lang="en-US" sz="3600" dirty="0" err="1"/>
              <a:t>na</a:t>
            </a:r>
            <a:r>
              <a:rPr lang="en-US" sz="3600" dirty="0"/>
              <a:t> </a:t>
            </a:r>
            <a:r>
              <a:rPr lang="en-US" sz="3600" dirty="0" err="1"/>
              <a:t>ponovni</a:t>
            </a:r>
            <a:r>
              <a:rPr lang="en-US" sz="3600" dirty="0"/>
              <a:t> rad, da je bio </a:t>
            </a:r>
            <a:r>
              <a:rPr lang="en-US" sz="3600" dirty="0" err="1"/>
              <a:t>jedini</a:t>
            </a:r>
            <a:r>
              <a:rPr lang="en-US" sz="3600" dirty="0"/>
              <a:t> </a:t>
            </a:r>
            <a:r>
              <a:rPr lang="en-US" sz="3600" dirty="0" err="1"/>
              <a:t>radnik</a:t>
            </a:r>
            <a:r>
              <a:rPr lang="en-US" sz="3600" dirty="0"/>
              <a:t> </a:t>
            </a:r>
            <a:r>
              <a:rPr lang="en-US" sz="3600" dirty="0" err="1"/>
              <a:t>nad</a:t>
            </a:r>
            <a:r>
              <a:rPr lang="en-US" sz="3600" dirty="0"/>
              <a:t> </a:t>
            </a:r>
            <a:r>
              <a:rPr lang="en-US" sz="3600" dirty="0" err="1"/>
              <a:t>kojim</a:t>
            </a:r>
            <a:r>
              <a:rPr lang="en-US" sz="3600" dirty="0"/>
              <a:t> je </a:t>
            </a:r>
            <a:r>
              <a:rPr lang="en-US" sz="3600" dirty="0" err="1"/>
              <a:t>vršena</a:t>
            </a:r>
            <a:r>
              <a:rPr lang="en-US" sz="3600" dirty="0"/>
              <a:t> </a:t>
            </a:r>
            <a:r>
              <a:rPr lang="en-US" sz="3600" dirty="0" err="1"/>
              <a:t>revizija</a:t>
            </a:r>
            <a:r>
              <a:rPr lang="en-US" sz="3600" dirty="0"/>
              <a:t> </a:t>
            </a:r>
            <a:r>
              <a:rPr lang="en-US" sz="3600" dirty="0" err="1"/>
              <a:t>bolovanja</a:t>
            </a:r>
            <a:r>
              <a:rPr lang="en-US" sz="3600" dirty="0"/>
              <a:t>, </a:t>
            </a:r>
            <a:r>
              <a:rPr lang="en-US" sz="3600" dirty="0" err="1"/>
              <a:t>nezakonito</a:t>
            </a:r>
            <a:r>
              <a:rPr lang="en-US" sz="3600" dirty="0"/>
              <a:t> je </a:t>
            </a:r>
            <a:r>
              <a:rPr lang="en-US" sz="3600" dirty="0" err="1"/>
              <a:t>disciplinski</a:t>
            </a:r>
            <a:r>
              <a:rPr lang="en-US" sz="3600" dirty="0"/>
              <a:t> </a:t>
            </a:r>
            <a:r>
              <a:rPr lang="en-US" sz="3600" dirty="0" err="1"/>
              <a:t>kažnjavan</a:t>
            </a:r>
            <a:r>
              <a:rPr lang="en-US" sz="3600" dirty="0"/>
              <a:t>, bez </a:t>
            </a:r>
            <a:r>
              <a:rPr lang="en-US" sz="3600" dirty="0" err="1"/>
              <a:t>osnova</a:t>
            </a:r>
            <a:r>
              <a:rPr lang="en-US" sz="3600" dirty="0"/>
              <a:t> </a:t>
            </a:r>
            <a:r>
              <a:rPr lang="en-US" sz="3600" dirty="0" err="1"/>
              <a:t>su</a:t>
            </a:r>
            <a:r>
              <a:rPr lang="en-US" sz="3600" dirty="0"/>
              <a:t> mu </a:t>
            </a:r>
            <a:r>
              <a:rPr lang="en-US" sz="3600" dirty="0" err="1"/>
              <a:t>slana</a:t>
            </a:r>
            <a:r>
              <a:rPr lang="en-US" sz="3600" dirty="0"/>
              <a:t> </a:t>
            </a:r>
            <a:r>
              <a:rPr lang="en-US" sz="3600" dirty="0" err="1"/>
              <a:t>upozorenja</a:t>
            </a:r>
            <a:r>
              <a:rPr lang="en-US" sz="3600" dirty="0"/>
              <a:t> da </a:t>
            </a:r>
            <a:r>
              <a:rPr lang="en-US" sz="3600" dirty="0" err="1"/>
              <a:t>postoje</a:t>
            </a:r>
            <a:r>
              <a:rPr lang="en-US" sz="3600" dirty="0"/>
              <a:t> </a:t>
            </a:r>
            <a:r>
              <a:rPr lang="en-US" sz="3600" dirty="0" err="1"/>
              <a:t>uslovi</a:t>
            </a:r>
            <a:r>
              <a:rPr lang="en-US" sz="3600" dirty="0"/>
              <a:t> za </a:t>
            </a:r>
            <a:r>
              <a:rPr lang="en-US" sz="3600" dirty="0" err="1"/>
              <a:t>otkaz</a:t>
            </a:r>
            <a:r>
              <a:rPr lang="en-US" sz="3600" dirty="0"/>
              <a:t> Ugovora o </a:t>
            </a:r>
            <a:r>
              <a:rPr lang="en-US" sz="3600" dirty="0" err="1"/>
              <a:t>radu</a:t>
            </a:r>
            <a:r>
              <a:rPr lang="en-US" sz="3600" dirty="0"/>
              <a:t> </a:t>
            </a:r>
            <a:r>
              <a:rPr lang="en-US" sz="3600" dirty="0" err="1"/>
              <a:t>itd</a:t>
            </a:r>
            <a:r>
              <a:rPr lang="en-US" sz="3600" dirty="0"/>
              <a:t>. </a:t>
            </a:r>
            <a:r>
              <a:rPr lang="en-US" sz="3600" dirty="0" err="1"/>
              <a:t>Zahtjeva</a:t>
            </a:r>
            <a:r>
              <a:rPr lang="en-US" sz="3600" dirty="0"/>
              <a:t> i </a:t>
            </a:r>
            <a:r>
              <a:rPr lang="en-US" sz="3600" dirty="0" err="1"/>
              <a:t>zabranu</a:t>
            </a:r>
            <a:r>
              <a:rPr lang="en-US" sz="3600" dirty="0"/>
              <a:t> </a:t>
            </a:r>
            <a:r>
              <a:rPr lang="en-US" sz="3600" dirty="0" err="1"/>
              <a:t>vršenja</a:t>
            </a:r>
            <a:r>
              <a:rPr lang="en-US" sz="3600" dirty="0"/>
              <a:t> </a:t>
            </a:r>
            <a:r>
              <a:rPr lang="en-US" sz="3600" dirty="0" err="1"/>
              <a:t>diskriminacije</a:t>
            </a:r>
            <a:r>
              <a:rPr lang="en-US" sz="3600" dirty="0"/>
              <a:t> i </a:t>
            </a:r>
            <a:r>
              <a:rPr lang="en-US" sz="3600" dirty="0" err="1"/>
              <a:t>mobinga</a:t>
            </a:r>
            <a:r>
              <a:rPr lang="en-US" sz="3600" dirty="0"/>
              <a:t> i </a:t>
            </a:r>
            <a:r>
              <a:rPr lang="en-US" sz="3600" dirty="0" err="1"/>
              <a:t>zahtjev</a:t>
            </a:r>
            <a:r>
              <a:rPr lang="en-US" sz="3600" dirty="0"/>
              <a:t> za </a:t>
            </a:r>
            <a:r>
              <a:rPr lang="en-US" sz="3600" dirty="0" err="1"/>
              <a:t>naknadom</a:t>
            </a:r>
            <a:r>
              <a:rPr lang="en-US" sz="3600" dirty="0"/>
              <a:t> </a:t>
            </a:r>
            <a:r>
              <a:rPr lang="en-US" sz="3600" dirty="0" err="1"/>
              <a:t>nematerijalne</a:t>
            </a:r>
            <a:r>
              <a:rPr lang="en-US" sz="3600" dirty="0"/>
              <a:t> </a:t>
            </a:r>
            <a:r>
              <a:rPr lang="en-US" sz="3600" dirty="0" err="1"/>
              <a:t>štete</a:t>
            </a:r>
            <a:r>
              <a:rPr lang="en-US" sz="3600" dirty="0"/>
              <a:t> </a:t>
            </a:r>
            <a:r>
              <a:rPr lang="en-US" sz="3600" dirty="0" err="1"/>
              <a:t>zbog</a:t>
            </a:r>
            <a:r>
              <a:rPr lang="en-US" sz="3600" dirty="0"/>
              <a:t> </a:t>
            </a:r>
            <a:r>
              <a:rPr lang="en-US" sz="3600" dirty="0" err="1"/>
              <a:t>mobinga</a:t>
            </a:r>
            <a:r>
              <a:rPr lang="en-US" sz="3600" dirty="0"/>
              <a:t>.</a:t>
            </a:r>
          </a:p>
          <a:p>
            <a:pPr algn="just"/>
            <a:r>
              <a:rPr lang="en-US" sz="3600" dirty="0" err="1"/>
              <a:t>Sud</a:t>
            </a:r>
            <a:r>
              <a:rPr lang="en-US" sz="3600" dirty="0"/>
              <a:t> je </a:t>
            </a:r>
            <a:r>
              <a:rPr lang="en-US" sz="3600" dirty="0" err="1"/>
              <a:t>utvrdio</a:t>
            </a:r>
            <a:r>
              <a:rPr lang="en-US" sz="3600" dirty="0"/>
              <a:t> i da je </a:t>
            </a:r>
            <a:r>
              <a:rPr lang="en-US" sz="3600" dirty="0" err="1"/>
              <a:t>tužba</a:t>
            </a:r>
            <a:r>
              <a:rPr lang="en-US" sz="3600" dirty="0"/>
              <a:t> </a:t>
            </a:r>
            <a:r>
              <a:rPr lang="en-US" sz="3600" dirty="0" err="1"/>
              <a:t>blagovremena</a:t>
            </a:r>
            <a:r>
              <a:rPr lang="en-US" sz="3600" dirty="0"/>
              <a:t>, </a:t>
            </a:r>
            <a:r>
              <a:rPr lang="en-US" sz="3600" dirty="0" err="1"/>
              <a:t>odnosno</a:t>
            </a:r>
            <a:r>
              <a:rPr lang="en-US" sz="3600" dirty="0"/>
              <a:t> </a:t>
            </a:r>
            <a:r>
              <a:rPr lang="en-US" sz="3600" dirty="0" err="1"/>
              <a:t>podnesena</a:t>
            </a:r>
            <a:r>
              <a:rPr lang="en-US" sz="3600" dirty="0"/>
              <a:t> u </a:t>
            </a:r>
            <a:r>
              <a:rPr lang="en-US" sz="3600" dirty="0" err="1"/>
              <a:t>skladu</a:t>
            </a:r>
            <a:r>
              <a:rPr lang="en-US" sz="3600" dirty="0"/>
              <a:t> sa </a:t>
            </a:r>
            <a:r>
              <a:rPr lang="en-US" sz="3600" dirty="0" err="1"/>
              <a:t>članom</a:t>
            </a:r>
            <a:r>
              <a:rPr lang="en-US" sz="3600" dirty="0"/>
              <a:t> 13. ZZD, </a:t>
            </a:r>
            <a:r>
              <a:rPr lang="en-US" sz="3600" dirty="0" err="1"/>
              <a:t>te</a:t>
            </a:r>
            <a:r>
              <a:rPr lang="en-US" sz="3600" dirty="0"/>
              <a:t> je </a:t>
            </a:r>
            <a:r>
              <a:rPr lang="en-US" sz="3600" dirty="0" err="1"/>
              <a:t>tužitelj</a:t>
            </a:r>
            <a:r>
              <a:rPr lang="en-US" sz="3600" dirty="0"/>
              <a:t> u </a:t>
            </a:r>
            <a:r>
              <a:rPr lang="en-US" sz="3600" dirty="0" err="1"/>
              <a:t>ovoj</a:t>
            </a:r>
            <a:r>
              <a:rPr lang="en-US" sz="3600" dirty="0"/>
              <a:t> </a:t>
            </a:r>
            <a:r>
              <a:rPr lang="en-US" sz="3600" dirty="0" err="1"/>
              <a:t>parnici</a:t>
            </a:r>
            <a:r>
              <a:rPr lang="en-US" sz="3600" dirty="0"/>
              <a:t> </a:t>
            </a:r>
            <a:r>
              <a:rPr lang="en-US" sz="3600" dirty="0" err="1"/>
              <a:t>kumulirao</a:t>
            </a:r>
            <a:r>
              <a:rPr lang="en-US" sz="3600" dirty="0"/>
              <a:t> </a:t>
            </a:r>
            <a:r>
              <a:rPr lang="en-US" sz="3600" dirty="0" err="1"/>
              <a:t>više</a:t>
            </a:r>
            <a:r>
              <a:rPr lang="en-US" sz="3600" dirty="0"/>
              <a:t> </a:t>
            </a:r>
            <a:r>
              <a:rPr lang="en-US" sz="3600" dirty="0" err="1"/>
              <a:t>antidiskriminacijskih</a:t>
            </a:r>
            <a:r>
              <a:rPr lang="en-US" sz="3600" dirty="0"/>
              <a:t> </a:t>
            </a:r>
            <a:r>
              <a:rPr lang="en-US" sz="3600" dirty="0" err="1"/>
              <a:t>tužbi</a:t>
            </a:r>
            <a:r>
              <a:rPr lang="en-US" sz="3600" dirty="0"/>
              <a:t> i </a:t>
            </a:r>
            <a:r>
              <a:rPr lang="en-US" sz="3600" dirty="0" err="1"/>
              <a:t>njegov</a:t>
            </a:r>
            <a:r>
              <a:rPr lang="en-US" sz="3600" dirty="0"/>
              <a:t> </a:t>
            </a:r>
            <a:r>
              <a:rPr lang="en-US" sz="3600" dirty="0" err="1"/>
              <a:t>zahtjev</a:t>
            </a:r>
            <a:r>
              <a:rPr lang="en-US" sz="3600" dirty="0"/>
              <a:t> se </a:t>
            </a:r>
            <a:r>
              <a:rPr lang="en-US" sz="3600" dirty="0" err="1"/>
              <a:t>sastoji</a:t>
            </a:r>
            <a:r>
              <a:rPr lang="en-US" sz="3600" dirty="0"/>
              <a:t> od </a:t>
            </a:r>
            <a:r>
              <a:rPr lang="en-US" sz="3600" dirty="0" err="1"/>
              <a:t>tužbe</a:t>
            </a:r>
            <a:r>
              <a:rPr lang="en-US" sz="3600" dirty="0"/>
              <a:t> za </a:t>
            </a:r>
            <a:r>
              <a:rPr lang="en-US" sz="3600" dirty="0" err="1"/>
              <a:t>utvrđenje</a:t>
            </a:r>
            <a:r>
              <a:rPr lang="en-US" sz="3600" dirty="0"/>
              <a:t> (</a:t>
            </a:r>
            <a:r>
              <a:rPr lang="en-US" sz="3600" dirty="0" err="1"/>
              <a:t>deklaratorni</a:t>
            </a:r>
            <a:r>
              <a:rPr lang="en-US" sz="3600" dirty="0"/>
              <a:t> </a:t>
            </a:r>
            <a:r>
              <a:rPr lang="en-US" sz="3600" dirty="0" err="1"/>
              <a:t>antidiskriminacijski</a:t>
            </a:r>
            <a:r>
              <a:rPr lang="en-US" sz="3600" dirty="0"/>
              <a:t> </a:t>
            </a:r>
            <a:r>
              <a:rPr lang="en-US" sz="3600" dirty="0" err="1"/>
              <a:t>zahtjev</a:t>
            </a:r>
            <a:r>
              <a:rPr lang="en-US" sz="3600" dirty="0"/>
              <a:t>), </a:t>
            </a:r>
            <a:r>
              <a:rPr lang="en-US" sz="3600" dirty="0" err="1"/>
              <a:t>tužbe</a:t>
            </a:r>
            <a:r>
              <a:rPr lang="en-US" sz="3600" dirty="0"/>
              <a:t> za </a:t>
            </a:r>
            <a:r>
              <a:rPr lang="en-US" sz="3600" dirty="0" err="1"/>
              <a:t>zabranu</a:t>
            </a:r>
            <a:r>
              <a:rPr lang="en-US" sz="3600" dirty="0"/>
              <a:t> (</a:t>
            </a:r>
            <a:r>
              <a:rPr lang="en-US" sz="3600" dirty="0" err="1"/>
              <a:t>prohibitivni</a:t>
            </a:r>
            <a:r>
              <a:rPr lang="en-US" sz="3600" dirty="0"/>
              <a:t> </a:t>
            </a:r>
            <a:r>
              <a:rPr lang="en-US" sz="3600" dirty="0" err="1"/>
              <a:t>zahtjev</a:t>
            </a:r>
            <a:r>
              <a:rPr lang="en-US" sz="3600" dirty="0"/>
              <a:t>) i </a:t>
            </a:r>
            <a:r>
              <a:rPr lang="en-US" sz="3600" dirty="0" err="1"/>
              <a:t>tužbe</a:t>
            </a:r>
            <a:r>
              <a:rPr lang="en-US" sz="3600" dirty="0"/>
              <a:t> za </a:t>
            </a:r>
            <a:r>
              <a:rPr lang="en-US" sz="3600" dirty="0" err="1"/>
              <a:t>naknadu</a:t>
            </a:r>
            <a:r>
              <a:rPr lang="en-US" sz="3600" dirty="0"/>
              <a:t> </a:t>
            </a:r>
            <a:r>
              <a:rPr lang="en-US" sz="3600" dirty="0" err="1"/>
              <a:t>štete</a:t>
            </a:r>
            <a:r>
              <a:rPr lang="en-US" sz="3600" dirty="0"/>
              <a:t> u </a:t>
            </a:r>
            <a:r>
              <a:rPr lang="en-US" sz="3600" dirty="0" err="1"/>
              <a:t>skladu</a:t>
            </a:r>
            <a:r>
              <a:rPr lang="en-US" sz="3600" dirty="0"/>
              <a:t> sa </a:t>
            </a:r>
            <a:r>
              <a:rPr lang="en-US" sz="3600" dirty="0" err="1"/>
              <a:t>odredbom</a:t>
            </a:r>
            <a:r>
              <a:rPr lang="en-US" sz="3600" dirty="0"/>
              <a:t> </a:t>
            </a:r>
            <a:r>
              <a:rPr lang="en-US" sz="3600" dirty="0" err="1"/>
              <a:t>člana</a:t>
            </a:r>
            <a:r>
              <a:rPr lang="en-US" sz="3600" dirty="0"/>
              <a:t> 12. </a:t>
            </a:r>
            <a:r>
              <a:rPr lang="en-US" sz="3600" dirty="0" err="1"/>
              <a:t>stav</a:t>
            </a:r>
            <a:r>
              <a:rPr lang="en-US" sz="3600" dirty="0"/>
              <a:t> 1 pod a), b) i c) ZZD.</a:t>
            </a:r>
          </a:p>
          <a:p>
            <a:pPr algn="just"/>
            <a:r>
              <a:rPr lang="en-US" sz="3600" dirty="0"/>
              <a:t>Na </a:t>
            </a:r>
            <a:r>
              <a:rPr lang="en-US" sz="3600" dirty="0" err="1"/>
              <a:t>osnovu</a:t>
            </a:r>
            <a:r>
              <a:rPr lang="en-US" sz="3600" dirty="0"/>
              <a:t> </a:t>
            </a:r>
            <a:r>
              <a:rPr lang="en-US" sz="3600" dirty="0" err="1"/>
              <a:t>utvrđenog</a:t>
            </a:r>
            <a:r>
              <a:rPr lang="en-US" sz="3600" dirty="0"/>
              <a:t> </a:t>
            </a:r>
            <a:r>
              <a:rPr lang="en-US" sz="3600" dirty="0" err="1"/>
              <a:t>činjeničnog</a:t>
            </a:r>
            <a:r>
              <a:rPr lang="en-US" sz="3600" dirty="0"/>
              <a:t> </a:t>
            </a:r>
            <a:r>
              <a:rPr lang="en-US" sz="3600" dirty="0" err="1"/>
              <a:t>stanja</a:t>
            </a:r>
            <a:r>
              <a:rPr lang="en-US" sz="3600" dirty="0"/>
              <a:t>, </a:t>
            </a:r>
            <a:r>
              <a:rPr lang="en-US" sz="3600" dirty="0" err="1"/>
              <a:t>sudovi</a:t>
            </a:r>
            <a:r>
              <a:rPr lang="en-US" sz="3600" dirty="0"/>
              <a:t> </a:t>
            </a:r>
            <a:r>
              <a:rPr lang="en-US" sz="3600" dirty="0" err="1"/>
              <a:t>su</a:t>
            </a:r>
            <a:r>
              <a:rPr lang="en-US" sz="3600" dirty="0"/>
              <a:t> </a:t>
            </a:r>
            <a:r>
              <a:rPr lang="en-US" sz="3600" dirty="0" err="1"/>
              <a:t>utvrdili</a:t>
            </a:r>
            <a:r>
              <a:rPr lang="en-US" sz="3600" dirty="0"/>
              <a:t> da </a:t>
            </a:r>
            <a:r>
              <a:rPr lang="en-US" sz="3600" dirty="0" err="1"/>
              <a:t>tužitelj</a:t>
            </a:r>
            <a:r>
              <a:rPr lang="en-US" sz="3600" dirty="0"/>
              <a:t> </a:t>
            </a:r>
            <a:r>
              <a:rPr lang="en-US" sz="3600" dirty="0" err="1"/>
              <a:t>nije</a:t>
            </a:r>
            <a:r>
              <a:rPr lang="en-US" sz="3600" dirty="0"/>
              <a:t> </a:t>
            </a:r>
            <a:r>
              <a:rPr lang="en-US" sz="3600" dirty="0" err="1"/>
              <a:t>dokazao</a:t>
            </a:r>
            <a:r>
              <a:rPr lang="en-US" sz="3600" dirty="0"/>
              <a:t> da je </a:t>
            </a:r>
            <a:r>
              <a:rPr lang="en-US" sz="3600" dirty="0" err="1"/>
              <a:t>stavljen</a:t>
            </a:r>
            <a:r>
              <a:rPr lang="en-US" sz="3600" dirty="0"/>
              <a:t> u </a:t>
            </a:r>
            <a:r>
              <a:rPr lang="en-US" sz="3600" dirty="0" err="1"/>
              <a:t>neravnopravan</a:t>
            </a:r>
            <a:r>
              <a:rPr lang="en-US" sz="3600" dirty="0"/>
              <a:t> </a:t>
            </a:r>
            <a:r>
              <a:rPr lang="en-US" sz="3600" dirty="0" err="1"/>
              <a:t>položaj</a:t>
            </a:r>
            <a:r>
              <a:rPr lang="en-US" sz="3600" dirty="0"/>
              <a:t> </a:t>
            </a:r>
            <a:r>
              <a:rPr lang="en-US" sz="3600" dirty="0" err="1"/>
              <a:t>zbog</a:t>
            </a:r>
            <a:r>
              <a:rPr lang="en-US" sz="3600" dirty="0"/>
              <a:t> </a:t>
            </a:r>
            <a:r>
              <a:rPr lang="en-US" sz="3600" dirty="0" err="1"/>
              <a:t>jednog</a:t>
            </a:r>
            <a:r>
              <a:rPr lang="en-US" sz="3600" dirty="0"/>
              <a:t> od </a:t>
            </a:r>
            <a:r>
              <a:rPr lang="en-US" sz="3600" dirty="0" err="1"/>
              <a:t>zabranjenih</a:t>
            </a:r>
            <a:r>
              <a:rPr lang="en-US" sz="3600" dirty="0"/>
              <a:t> </a:t>
            </a:r>
            <a:r>
              <a:rPr lang="en-US" sz="3600" dirty="0" err="1"/>
              <a:t>osnova</a:t>
            </a:r>
            <a:r>
              <a:rPr lang="en-US" sz="3600" dirty="0"/>
              <a:t> </a:t>
            </a:r>
            <a:r>
              <a:rPr lang="en-US" sz="3600" dirty="0" err="1"/>
              <a:t>iz</a:t>
            </a:r>
            <a:r>
              <a:rPr lang="en-US" sz="3600" dirty="0"/>
              <a:t> </a:t>
            </a:r>
            <a:r>
              <a:rPr lang="en-US" sz="3600" dirty="0" err="1"/>
              <a:t>člana</a:t>
            </a:r>
            <a:r>
              <a:rPr lang="en-US" sz="3600" dirty="0"/>
              <a:t> 2. ZZD i da </a:t>
            </a:r>
            <a:r>
              <a:rPr lang="en-US" sz="3600" dirty="0" err="1"/>
              <a:t>nije</a:t>
            </a:r>
            <a:r>
              <a:rPr lang="en-US" sz="3600" dirty="0"/>
              <a:t> </a:t>
            </a:r>
            <a:r>
              <a:rPr lang="en-US" sz="3600" dirty="0" err="1"/>
              <a:t>učinio</a:t>
            </a:r>
            <a:r>
              <a:rPr lang="en-US" sz="3600" dirty="0"/>
              <a:t> </a:t>
            </a:r>
            <a:r>
              <a:rPr lang="en-US" sz="3600" dirty="0" err="1"/>
              <a:t>vjerovatnim</a:t>
            </a:r>
            <a:r>
              <a:rPr lang="en-US" sz="3600" dirty="0"/>
              <a:t> </a:t>
            </a:r>
            <a:r>
              <a:rPr lang="en-US" sz="3600" dirty="0" err="1"/>
              <a:t>okolnosti</a:t>
            </a:r>
            <a:r>
              <a:rPr lang="en-US" sz="3600" dirty="0"/>
              <a:t> </a:t>
            </a:r>
            <a:r>
              <a:rPr lang="en-US" sz="3600" dirty="0" err="1"/>
              <a:t>koje</a:t>
            </a:r>
            <a:r>
              <a:rPr lang="en-US" sz="3600" dirty="0"/>
              <a:t> </a:t>
            </a:r>
            <a:r>
              <a:rPr lang="en-US" sz="3600" dirty="0" err="1"/>
              <a:t>su</a:t>
            </a:r>
            <a:r>
              <a:rPr lang="en-US" sz="3600" dirty="0"/>
              <a:t> </a:t>
            </a:r>
            <a:r>
              <a:rPr lang="en-US" sz="3600" dirty="0" err="1"/>
              <a:t>razlog</a:t>
            </a:r>
            <a:r>
              <a:rPr lang="en-US" sz="3600" dirty="0"/>
              <a:t> za </a:t>
            </a:r>
            <a:r>
              <a:rPr lang="en-US" sz="3600" dirty="0" err="1"/>
              <a:t>diskriminaciju</a:t>
            </a:r>
            <a:r>
              <a:rPr lang="en-US" sz="3600" dirty="0"/>
              <a:t>, </a:t>
            </a:r>
            <a:r>
              <a:rPr lang="en-US" sz="3600" dirty="0" err="1"/>
              <a:t>odnosno</a:t>
            </a:r>
            <a:r>
              <a:rPr lang="en-US" sz="3600" dirty="0"/>
              <a:t> </a:t>
            </a:r>
            <a:r>
              <a:rPr lang="en-US" sz="3600" dirty="0" err="1"/>
              <a:t>različito</a:t>
            </a:r>
            <a:r>
              <a:rPr lang="en-US" sz="3600" dirty="0"/>
              <a:t> </a:t>
            </a:r>
            <a:r>
              <a:rPr lang="en-US" sz="3600" dirty="0" err="1"/>
              <a:t>postupanje</a:t>
            </a:r>
            <a:r>
              <a:rPr lang="en-US" sz="3600" dirty="0"/>
              <a:t>.</a:t>
            </a:r>
            <a:endParaRPr lang="sr-Latn-BA" sz="3600" dirty="0"/>
          </a:p>
          <a:p>
            <a:pPr algn="just"/>
            <a:endParaRPr lang="en-US" sz="33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9580263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3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162202"/>
          </a:xfrm>
        </p:spPr>
        <p:txBody>
          <a:bodyPr>
            <a:normAutofit fontScale="47500" lnSpcReduction="20000"/>
          </a:bodyPr>
          <a:lstStyle/>
          <a:p>
            <a:pPr marL="0" indent="0" algn="just">
              <a:buNone/>
            </a:pPr>
            <a:endParaRPr lang="sr-Latn-BA" sz="3300" dirty="0"/>
          </a:p>
          <a:p>
            <a:pPr algn="just"/>
            <a:r>
              <a:rPr lang="en-US" sz="3600" dirty="0" err="1"/>
              <a:t>Član</a:t>
            </a:r>
            <a:r>
              <a:rPr lang="en-US" sz="3600" dirty="0"/>
              <a:t> 2. ZZD je </a:t>
            </a:r>
            <a:r>
              <a:rPr lang="en-US" sz="3600" dirty="0" err="1"/>
              <a:t>propisao</a:t>
            </a:r>
            <a:r>
              <a:rPr lang="en-US" sz="3600" dirty="0"/>
              <a:t> da </a:t>
            </a:r>
            <a:r>
              <a:rPr lang="en-US" sz="3600" dirty="0" err="1"/>
              <a:t>će</a:t>
            </a:r>
            <a:r>
              <a:rPr lang="en-US" sz="3600" dirty="0"/>
              <a:t> se, u </a:t>
            </a:r>
            <a:r>
              <a:rPr lang="en-US" sz="3600" dirty="0" err="1"/>
              <a:t>smislu</a:t>
            </a:r>
            <a:r>
              <a:rPr lang="en-US" sz="3600" dirty="0"/>
              <a:t> ovog </a:t>
            </a:r>
            <a:r>
              <a:rPr lang="en-US" sz="3600" dirty="0" err="1"/>
              <a:t>zakona</a:t>
            </a:r>
            <a:r>
              <a:rPr lang="en-US" sz="3600" dirty="0"/>
              <a:t>, </a:t>
            </a:r>
            <a:r>
              <a:rPr lang="en-US" sz="3600" dirty="0" err="1"/>
              <a:t>smatrati</a:t>
            </a:r>
            <a:r>
              <a:rPr lang="en-US" sz="3600" dirty="0"/>
              <a:t> </a:t>
            </a:r>
            <a:r>
              <a:rPr lang="en-US" sz="3600" dirty="0" err="1"/>
              <a:t>svako</a:t>
            </a:r>
            <a:r>
              <a:rPr lang="en-US" sz="3600" dirty="0"/>
              <a:t> </a:t>
            </a:r>
            <a:r>
              <a:rPr lang="en-US" sz="3600" dirty="0" err="1"/>
              <a:t>različito</a:t>
            </a:r>
            <a:r>
              <a:rPr lang="en-US" sz="3600" dirty="0"/>
              <a:t> </a:t>
            </a:r>
            <a:r>
              <a:rPr lang="en-US" sz="3600" dirty="0" err="1"/>
              <a:t>postupanje</a:t>
            </a:r>
            <a:r>
              <a:rPr lang="en-US" sz="3600" dirty="0"/>
              <a:t>  </a:t>
            </a:r>
            <a:r>
              <a:rPr lang="en-US" sz="3600" dirty="0" err="1"/>
              <a:t>uključujući</a:t>
            </a:r>
            <a:r>
              <a:rPr lang="en-US" sz="3600" dirty="0"/>
              <a:t> </a:t>
            </a:r>
            <a:r>
              <a:rPr lang="en-US" sz="3600" dirty="0" err="1"/>
              <a:t>svako</a:t>
            </a:r>
            <a:r>
              <a:rPr lang="en-US" sz="3600" dirty="0"/>
              <a:t> </a:t>
            </a:r>
            <a:r>
              <a:rPr lang="en-US" sz="3600" dirty="0" err="1"/>
              <a:t>isključivanje</a:t>
            </a:r>
            <a:r>
              <a:rPr lang="en-US" sz="3600" dirty="0"/>
              <a:t>, </a:t>
            </a:r>
            <a:r>
              <a:rPr lang="en-US" sz="3600" dirty="0" err="1"/>
              <a:t>ograničavanje</a:t>
            </a:r>
            <a:r>
              <a:rPr lang="en-US" sz="3600" dirty="0"/>
              <a:t> </a:t>
            </a:r>
            <a:r>
              <a:rPr lang="en-US" sz="3600" dirty="0" err="1"/>
              <a:t>ili</a:t>
            </a:r>
            <a:r>
              <a:rPr lang="en-US" sz="3600" dirty="0"/>
              <a:t> </a:t>
            </a:r>
            <a:r>
              <a:rPr lang="en-US" sz="3600" dirty="0" err="1"/>
              <a:t>davanje</a:t>
            </a:r>
            <a:r>
              <a:rPr lang="en-US" sz="3600" dirty="0"/>
              <a:t> </a:t>
            </a:r>
            <a:r>
              <a:rPr lang="en-US" sz="3600" dirty="0" err="1"/>
              <a:t>prednosti</a:t>
            </a:r>
            <a:r>
              <a:rPr lang="en-US" sz="3600" dirty="0"/>
              <a:t> </a:t>
            </a:r>
            <a:r>
              <a:rPr lang="en-US" sz="3600" dirty="0" err="1"/>
              <a:t>utemeljeno</a:t>
            </a:r>
            <a:r>
              <a:rPr lang="en-US" sz="3600" dirty="0"/>
              <a:t> </a:t>
            </a:r>
            <a:r>
              <a:rPr lang="en-US" sz="3600" dirty="0" err="1"/>
              <a:t>na</a:t>
            </a:r>
            <a:r>
              <a:rPr lang="en-US" sz="3600" dirty="0"/>
              <a:t> </a:t>
            </a:r>
            <a:r>
              <a:rPr lang="en-US" sz="3600" dirty="0" err="1"/>
              <a:t>stvarnim</a:t>
            </a:r>
            <a:r>
              <a:rPr lang="en-US" sz="3600" dirty="0"/>
              <a:t> </a:t>
            </a:r>
            <a:r>
              <a:rPr lang="en-US" sz="3600" dirty="0" err="1"/>
              <a:t>ili</a:t>
            </a:r>
            <a:r>
              <a:rPr lang="en-US" sz="3600" dirty="0"/>
              <a:t> </a:t>
            </a:r>
            <a:r>
              <a:rPr lang="en-US" sz="3600" dirty="0" err="1"/>
              <a:t>pretpostavljenim</a:t>
            </a:r>
            <a:r>
              <a:rPr lang="en-US" sz="3600" dirty="0"/>
              <a:t> </a:t>
            </a:r>
            <a:r>
              <a:rPr lang="en-US" sz="3600" dirty="0" err="1"/>
              <a:t>osnovama</a:t>
            </a:r>
            <a:r>
              <a:rPr lang="en-US" sz="3600" dirty="0"/>
              <a:t> </a:t>
            </a:r>
            <a:r>
              <a:rPr lang="en-US" sz="3600" dirty="0" err="1"/>
              <a:t>prema</a:t>
            </a:r>
            <a:r>
              <a:rPr lang="en-US" sz="3600" dirty="0"/>
              <a:t> </a:t>
            </a:r>
            <a:r>
              <a:rPr lang="en-US" sz="3600" dirty="0" err="1"/>
              <a:t>bilo</a:t>
            </a:r>
            <a:r>
              <a:rPr lang="en-US" sz="3600" dirty="0"/>
              <a:t> </a:t>
            </a:r>
            <a:r>
              <a:rPr lang="en-US" sz="3600" dirty="0" err="1"/>
              <a:t>kojem</a:t>
            </a:r>
            <a:r>
              <a:rPr lang="en-US" sz="3600" dirty="0"/>
              <a:t> </a:t>
            </a:r>
            <a:r>
              <a:rPr lang="en-US" sz="3600" dirty="0" err="1"/>
              <a:t>licu</a:t>
            </a:r>
            <a:r>
              <a:rPr lang="en-US" sz="3600" dirty="0"/>
              <a:t> </a:t>
            </a:r>
            <a:r>
              <a:rPr lang="en-US" sz="3600" dirty="0" err="1"/>
              <a:t>ili</a:t>
            </a:r>
            <a:r>
              <a:rPr lang="en-US" sz="3600" dirty="0"/>
              <a:t> </a:t>
            </a:r>
            <a:r>
              <a:rPr lang="en-US" sz="3600" dirty="0" err="1"/>
              <a:t>grupi</a:t>
            </a:r>
            <a:r>
              <a:rPr lang="en-US" sz="3600" dirty="0"/>
              <a:t> </a:t>
            </a:r>
            <a:r>
              <a:rPr lang="en-US" sz="3600" dirty="0" err="1"/>
              <a:t>lica</a:t>
            </a:r>
            <a:r>
              <a:rPr lang="en-US" sz="3600" dirty="0"/>
              <a:t> i </a:t>
            </a:r>
            <a:r>
              <a:rPr lang="en-US" sz="3600" dirty="0" err="1"/>
              <a:t>onima</a:t>
            </a:r>
            <a:r>
              <a:rPr lang="en-US" sz="3600" dirty="0"/>
              <a:t> </a:t>
            </a:r>
            <a:r>
              <a:rPr lang="en-US" sz="3600" dirty="0" err="1"/>
              <a:t>koji</a:t>
            </a:r>
            <a:r>
              <a:rPr lang="en-US" sz="3600" dirty="0"/>
              <a:t> </a:t>
            </a:r>
            <a:r>
              <a:rPr lang="en-US" sz="3600" dirty="0" err="1"/>
              <a:t>su</a:t>
            </a:r>
            <a:r>
              <a:rPr lang="en-US" sz="3600" dirty="0"/>
              <a:t> s </a:t>
            </a:r>
            <a:r>
              <a:rPr lang="en-US" sz="3600" dirty="0" err="1"/>
              <a:t>njima</a:t>
            </a:r>
            <a:r>
              <a:rPr lang="en-US" sz="3600" dirty="0"/>
              <a:t> u </a:t>
            </a:r>
            <a:r>
              <a:rPr lang="en-US" sz="3600" dirty="0" err="1"/>
              <a:t>rodbinskoj</a:t>
            </a:r>
            <a:r>
              <a:rPr lang="en-US" sz="3600" dirty="0"/>
              <a:t> </a:t>
            </a:r>
            <a:r>
              <a:rPr lang="en-US" sz="3600" dirty="0" err="1"/>
              <a:t>ili</a:t>
            </a:r>
            <a:r>
              <a:rPr lang="en-US" sz="3600" dirty="0"/>
              <a:t> </a:t>
            </a:r>
            <a:r>
              <a:rPr lang="en-US" sz="3600" dirty="0" err="1"/>
              <a:t>drugoj</a:t>
            </a:r>
            <a:r>
              <a:rPr lang="en-US" sz="3600" dirty="0"/>
              <a:t> </a:t>
            </a:r>
            <a:r>
              <a:rPr lang="en-US" sz="3600" dirty="0" err="1"/>
              <a:t>vezi</a:t>
            </a:r>
            <a:r>
              <a:rPr lang="en-US" sz="3600" dirty="0"/>
              <a:t> </a:t>
            </a:r>
            <a:r>
              <a:rPr lang="en-US" sz="3600" dirty="0" err="1"/>
              <a:t>na</a:t>
            </a:r>
            <a:r>
              <a:rPr lang="en-US" sz="3600" dirty="0"/>
              <a:t> </a:t>
            </a:r>
            <a:r>
              <a:rPr lang="en-US" sz="3600" dirty="0" err="1"/>
              <a:t>osnovu</a:t>
            </a:r>
            <a:r>
              <a:rPr lang="en-US" sz="3600" dirty="0"/>
              <a:t> </a:t>
            </a:r>
            <a:r>
              <a:rPr lang="en-US" sz="3600" dirty="0" err="1"/>
              <a:t>njihove</a:t>
            </a:r>
            <a:r>
              <a:rPr lang="en-US" sz="3600" dirty="0"/>
              <a:t> </a:t>
            </a:r>
            <a:r>
              <a:rPr lang="en-US" sz="3600" dirty="0" err="1"/>
              <a:t>rase</a:t>
            </a:r>
            <a:r>
              <a:rPr lang="en-US" sz="3600" dirty="0"/>
              <a:t>, </a:t>
            </a:r>
            <a:r>
              <a:rPr lang="en-US" sz="3600" dirty="0" err="1"/>
              <a:t>boje</a:t>
            </a:r>
            <a:r>
              <a:rPr lang="en-US" sz="3600" dirty="0"/>
              <a:t> </a:t>
            </a:r>
            <a:r>
              <a:rPr lang="en-US" sz="3600" dirty="0" err="1"/>
              <a:t>kože</a:t>
            </a:r>
            <a:r>
              <a:rPr lang="en-US" sz="3600" dirty="0"/>
              <a:t>, </a:t>
            </a:r>
            <a:r>
              <a:rPr lang="en-US" sz="3600" dirty="0" err="1"/>
              <a:t>jezika</a:t>
            </a:r>
            <a:r>
              <a:rPr lang="en-US" sz="3600" dirty="0"/>
              <a:t>, </a:t>
            </a:r>
            <a:r>
              <a:rPr lang="en-US" sz="3600" dirty="0" err="1"/>
              <a:t>vjere</a:t>
            </a:r>
            <a:r>
              <a:rPr lang="en-US" sz="3600" dirty="0"/>
              <a:t>, </a:t>
            </a:r>
            <a:r>
              <a:rPr lang="en-US" sz="3600" dirty="0" err="1"/>
              <a:t>etničke</a:t>
            </a:r>
            <a:r>
              <a:rPr lang="en-US" sz="3600" dirty="0"/>
              <a:t> </a:t>
            </a:r>
            <a:r>
              <a:rPr lang="en-US" sz="3600" dirty="0" err="1"/>
              <a:t>pripadnosti</a:t>
            </a:r>
            <a:r>
              <a:rPr lang="en-US" sz="3600" dirty="0"/>
              <a:t>, </a:t>
            </a:r>
            <a:r>
              <a:rPr lang="en-US" sz="3600" dirty="0" err="1"/>
              <a:t>invaliditeta</a:t>
            </a:r>
            <a:r>
              <a:rPr lang="en-US" sz="3600" dirty="0"/>
              <a:t>, </a:t>
            </a:r>
            <a:r>
              <a:rPr lang="en-US" sz="3600" dirty="0" err="1"/>
              <a:t>starosne</a:t>
            </a:r>
            <a:r>
              <a:rPr lang="en-US" sz="3600" dirty="0"/>
              <a:t> </a:t>
            </a:r>
            <a:r>
              <a:rPr lang="en-US" sz="3600" dirty="0" err="1"/>
              <a:t>dobi</a:t>
            </a:r>
            <a:r>
              <a:rPr lang="en-US" sz="3600" dirty="0"/>
              <a:t>, </a:t>
            </a:r>
            <a:r>
              <a:rPr lang="en-US" sz="3600" dirty="0" err="1"/>
              <a:t>nacionalnog</a:t>
            </a:r>
            <a:r>
              <a:rPr lang="en-US" sz="3600" dirty="0"/>
              <a:t> </a:t>
            </a:r>
            <a:r>
              <a:rPr lang="en-US" sz="3600" dirty="0" err="1"/>
              <a:t>ili</a:t>
            </a:r>
            <a:r>
              <a:rPr lang="en-US" sz="3600" dirty="0"/>
              <a:t> </a:t>
            </a:r>
            <a:r>
              <a:rPr lang="en-US" sz="3600" dirty="0" err="1"/>
              <a:t>socijalnog</a:t>
            </a:r>
            <a:r>
              <a:rPr lang="en-US" sz="3600" dirty="0"/>
              <a:t> </a:t>
            </a:r>
            <a:r>
              <a:rPr lang="en-US" sz="3600" dirty="0" err="1"/>
              <a:t>porijekla</a:t>
            </a:r>
            <a:r>
              <a:rPr lang="en-US" sz="3600" dirty="0"/>
              <a:t>, </a:t>
            </a:r>
            <a:r>
              <a:rPr lang="en-US" sz="3600" dirty="0" err="1"/>
              <a:t>veze</a:t>
            </a:r>
            <a:r>
              <a:rPr lang="en-US" sz="3600" dirty="0"/>
              <a:t> s </a:t>
            </a:r>
            <a:r>
              <a:rPr lang="en-US" sz="3600" dirty="0" err="1"/>
              <a:t>nacionalnom</a:t>
            </a:r>
            <a:r>
              <a:rPr lang="en-US" sz="3600" dirty="0"/>
              <a:t> </a:t>
            </a:r>
            <a:r>
              <a:rPr lang="en-US" sz="3600" dirty="0" err="1"/>
              <a:t>manjinom</a:t>
            </a:r>
            <a:r>
              <a:rPr lang="en-US" sz="3600" dirty="0"/>
              <a:t>, </a:t>
            </a:r>
            <a:r>
              <a:rPr lang="en-US" sz="3600" dirty="0" err="1"/>
              <a:t>političkog</a:t>
            </a:r>
            <a:r>
              <a:rPr lang="en-US" sz="3600" dirty="0"/>
              <a:t> </a:t>
            </a:r>
            <a:r>
              <a:rPr lang="en-US" sz="3600" dirty="0" err="1"/>
              <a:t>ili</a:t>
            </a:r>
            <a:r>
              <a:rPr lang="en-US" sz="3600" dirty="0"/>
              <a:t> </a:t>
            </a:r>
            <a:r>
              <a:rPr lang="en-US" sz="3600" dirty="0" err="1"/>
              <a:t>drugog</a:t>
            </a:r>
            <a:r>
              <a:rPr lang="en-US" sz="3600" dirty="0"/>
              <a:t> </a:t>
            </a:r>
            <a:r>
              <a:rPr lang="en-US" sz="3600" dirty="0" err="1"/>
              <a:t>uvjerenja</a:t>
            </a:r>
            <a:r>
              <a:rPr lang="en-US" sz="3600" dirty="0"/>
              <a:t>, </a:t>
            </a:r>
            <a:r>
              <a:rPr lang="en-US" sz="3600" dirty="0" err="1"/>
              <a:t>imovnog</a:t>
            </a:r>
            <a:r>
              <a:rPr lang="en-US" sz="3600" dirty="0"/>
              <a:t> </a:t>
            </a:r>
            <a:r>
              <a:rPr lang="en-US" sz="3600" dirty="0" err="1"/>
              <a:t>stanja</a:t>
            </a:r>
            <a:r>
              <a:rPr lang="en-US" sz="3600" dirty="0"/>
              <a:t>, </a:t>
            </a:r>
            <a:r>
              <a:rPr lang="en-US" sz="3600" dirty="0" err="1"/>
              <a:t>članstva</a:t>
            </a:r>
            <a:r>
              <a:rPr lang="en-US" sz="3600" dirty="0"/>
              <a:t> u </a:t>
            </a:r>
            <a:r>
              <a:rPr lang="en-US" sz="3600" dirty="0" err="1"/>
              <a:t>sindikatu</a:t>
            </a:r>
            <a:r>
              <a:rPr lang="en-US" sz="3600" dirty="0"/>
              <a:t> </a:t>
            </a:r>
            <a:r>
              <a:rPr lang="en-US" sz="3600" dirty="0" err="1"/>
              <a:t>ili</a:t>
            </a:r>
            <a:r>
              <a:rPr lang="en-US" sz="3600" dirty="0"/>
              <a:t> </a:t>
            </a:r>
            <a:r>
              <a:rPr lang="en-US" sz="3600" dirty="0" err="1"/>
              <a:t>drugom</a:t>
            </a:r>
            <a:r>
              <a:rPr lang="en-US" sz="3600" dirty="0"/>
              <a:t> </a:t>
            </a:r>
            <a:r>
              <a:rPr lang="en-US" sz="3600" dirty="0" err="1"/>
              <a:t>udruženju</a:t>
            </a:r>
            <a:r>
              <a:rPr lang="en-US" sz="3600" dirty="0"/>
              <a:t>, </a:t>
            </a:r>
            <a:r>
              <a:rPr lang="en-US" sz="3600" dirty="0" err="1"/>
              <a:t>obrazovanja</a:t>
            </a:r>
            <a:r>
              <a:rPr lang="en-US" sz="3600" dirty="0"/>
              <a:t>, </a:t>
            </a:r>
            <a:r>
              <a:rPr lang="en-US" sz="3600" dirty="0" err="1"/>
              <a:t>društvenog</a:t>
            </a:r>
            <a:r>
              <a:rPr lang="en-US" sz="3600" dirty="0"/>
              <a:t> </a:t>
            </a:r>
            <a:r>
              <a:rPr lang="en-US" sz="3600" dirty="0" err="1"/>
              <a:t>položaja</a:t>
            </a:r>
            <a:r>
              <a:rPr lang="en-US" sz="3600" dirty="0"/>
              <a:t> i </a:t>
            </a:r>
            <a:r>
              <a:rPr lang="en-US" sz="3600" dirty="0" err="1"/>
              <a:t>pola</a:t>
            </a:r>
            <a:r>
              <a:rPr lang="en-US" sz="3600" dirty="0"/>
              <a:t>, </a:t>
            </a:r>
            <a:r>
              <a:rPr lang="en-US" sz="3600" dirty="0" err="1"/>
              <a:t>seksualne</a:t>
            </a:r>
            <a:r>
              <a:rPr lang="en-US" sz="3600" dirty="0"/>
              <a:t> </a:t>
            </a:r>
            <a:r>
              <a:rPr lang="en-US" sz="3600" dirty="0" err="1"/>
              <a:t>orijentacije</a:t>
            </a:r>
            <a:r>
              <a:rPr lang="en-US" sz="3600" dirty="0"/>
              <a:t>, </a:t>
            </a:r>
            <a:r>
              <a:rPr lang="en-US" sz="3600" dirty="0" err="1"/>
              <a:t>rodnog</a:t>
            </a:r>
            <a:r>
              <a:rPr lang="en-US" sz="3600" dirty="0"/>
              <a:t> </a:t>
            </a:r>
            <a:r>
              <a:rPr lang="en-US" sz="3600" dirty="0" err="1"/>
              <a:t>identiteta</a:t>
            </a:r>
            <a:r>
              <a:rPr lang="en-US" sz="3600" dirty="0"/>
              <a:t>, </a:t>
            </a:r>
            <a:r>
              <a:rPr lang="en-US" sz="3600" dirty="0" err="1"/>
              <a:t>spolnih</a:t>
            </a:r>
            <a:r>
              <a:rPr lang="en-US" sz="3600" dirty="0"/>
              <a:t> </a:t>
            </a:r>
            <a:r>
              <a:rPr lang="en-US" sz="3600" dirty="0" err="1"/>
              <a:t>karakteristika</a:t>
            </a:r>
            <a:r>
              <a:rPr lang="en-US" sz="3600" dirty="0"/>
              <a:t>, </a:t>
            </a:r>
            <a:r>
              <a:rPr lang="en-US" sz="3600" dirty="0" err="1"/>
              <a:t>kao</a:t>
            </a:r>
            <a:r>
              <a:rPr lang="en-US" sz="3600" dirty="0"/>
              <a:t> i </a:t>
            </a:r>
            <a:r>
              <a:rPr lang="en-US" sz="3600" dirty="0" err="1"/>
              <a:t>svaka</a:t>
            </a:r>
            <a:r>
              <a:rPr lang="en-US" sz="3600" dirty="0"/>
              <a:t> </a:t>
            </a:r>
            <a:r>
              <a:rPr lang="en-US" sz="3600" dirty="0" err="1"/>
              <a:t>druga</a:t>
            </a:r>
            <a:r>
              <a:rPr lang="en-US" sz="3600" dirty="0"/>
              <a:t> </a:t>
            </a:r>
            <a:r>
              <a:rPr lang="en-US" sz="3600" dirty="0" err="1"/>
              <a:t>okolnost</a:t>
            </a:r>
            <a:r>
              <a:rPr lang="en-US" sz="3600" dirty="0"/>
              <a:t> </a:t>
            </a:r>
            <a:r>
              <a:rPr lang="en-US" sz="3600" dirty="0" err="1"/>
              <a:t>koja</a:t>
            </a:r>
            <a:r>
              <a:rPr lang="en-US" sz="3600" dirty="0"/>
              <a:t> </a:t>
            </a:r>
            <a:r>
              <a:rPr lang="en-US" sz="3600" dirty="0" err="1"/>
              <a:t>ima</a:t>
            </a:r>
            <a:r>
              <a:rPr lang="en-US" sz="3600" dirty="0"/>
              <a:t> za </a:t>
            </a:r>
            <a:r>
              <a:rPr lang="en-US" sz="3600" dirty="0" err="1"/>
              <a:t>svrhu</a:t>
            </a:r>
            <a:r>
              <a:rPr lang="en-US" sz="3600" dirty="0"/>
              <a:t> </a:t>
            </a:r>
            <a:r>
              <a:rPr lang="en-US" sz="3600" dirty="0" err="1"/>
              <a:t>posljedicu</a:t>
            </a:r>
            <a:r>
              <a:rPr lang="en-US" sz="3600" dirty="0"/>
              <a:t> da </a:t>
            </a:r>
            <a:r>
              <a:rPr lang="en-US" sz="3600" dirty="0" err="1"/>
              <a:t>bilo</a:t>
            </a:r>
            <a:r>
              <a:rPr lang="en-US" sz="3600" dirty="0"/>
              <a:t> </a:t>
            </a:r>
            <a:r>
              <a:rPr lang="en-US" sz="3600" dirty="0" err="1"/>
              <a:t>kojem</a:t>
            </a:r>
            <a:r>
              <a:rPr lang="en-US" sz="3600" dirty="0"/>
              <a:t> </a:t>
            </a:r>
            <a:r>
              <a:rPr lang="en-US" sz="3600" dirty="0" err="1"/>
              <a:t>licu</a:t>
            </a:r>
            <a:r>
              <a:rPr lang="en-US" sz="3600" dirty="0"/>
              <a:t> </a:t>
            </a:r>
            <a:r>
              <a:rPr lang="en-US" sz="3600" dirty="0" err="1"/>
              <a:t>onemogući</a:t>
            </a:r>
            <a:r>
              <a:rPr lang="en-US" sz="3600" dirty="0"/>
              <a:t> </a:t>
            </a:r>
            <a:r>
              <a:rPr lang="en-US" sz="3600" dirty="0" err="1"/>
              <a:t>ili</a:t>
            </a:r>
            <a:r>
              <a:rPr lang="en-US" sz="3600" dirty="0"/>
              <a:t> </a:t>
            </a:r>
            <a:r>
              <a:rPr lang="en-US" sz="3600" dirty="0" err="1"/>
              <a:t>ugrožava</a:t>
            </a:r>
            <a:r>
              <a:rPr lang="en-US" sz="3600" dirty="0"/>
              <a:t> </a:t>
            </a:r>
            <a:r>
              <a:rPr lang="en-US" sz="3600" dirty="0" err="1"/>
              <a:t>priznavanje</a:t>
            </a:r>
            <a:r>
              <a:rPr lang="en-US" sz="3600" dirty="0"/>
              <a:t>, </a:t>
            </a:r>
            <a:r>
              <a:rPr lang="en-US" sz="3600" dirty="0" err="1"/>
              <a:t>uživanje</a:t>
            </a:r>
            <a:r>
              <a:rPr lang="en-US" sz="3600" dirty="0"/>
              <a:t> </a:t>
            </a:r>
            <a:r>
              <a:rPr lang="en-US" sz="3600" dirty="0" err="1"/>
              <a:t>ili</a:t>
            </a:r>
            <a:r>
              <a:rPr lang="en-US" sz="3600" dirty="0"/>
              <a:t> </a:t>
            </a:r>
            <a:r>
              <a:rPr lang="en-US" sz="3600" dirty="0" err="1"/>
              <a:t>ostvarivanje</a:t>
            </a:r>
            <a:r>
              <a:rPr lang="en-US" sz="3600" dirty="0"/>
              <a:t>, </a:t>
            </a:r>
            <a:r>
              <a:rPr lang="en-US" sz="3600" dirty="0" err="1"/>
              <a:t>na</a:t>
            </a:r>
            <a:r>
              <a:rPr lang="en-US" sz="3600" dirty="0"/>
              <a:t> </a:t>
            </a:r>
            <a:r>
              <a:rPr lang="en-US" sz="3600" dirty="0" err="1"/>
              <a:t>ravnopravnoj</a:t>
            </a:r>
            <a:r>
              <a:rPr lang="en-US" sz="3600" dirty="0"/>
              <a:t> </a:t>
            </a:r>
            <a:r>
              <a:rPr lang="en-US" sz="3600" dirty="0" err="1"/>
              <a:t>osnovi</a:t>
            </a:r>
            <a:r>
              <a:rPr lang="en-US" sz="3600" dirty="0"/>
              <a:t>, prava i </a:t>
            </a:r>
            <a:r>
              <a:rPr lang="en-US" sz="3600" dirty="0" err="1"/>
              <a:t>sloboda</a:t>
            </a:r>
            <a:r>
              <a:rPr lang="en-US" sz="3600" dirty="0"/>
              <a:t> u </a:t>
            </a:r>
            <a:r>
              <a:rPr lang="en-US" sz="3600" dirty="0" err="1"/>
              <a:t>svim</a:t>
            </a:r>
            <a:r>
              <a:rPr lang="en-US" sz="3600" dirty="0"/>
              <a:t> </a:t>
            </a:r>
            <a:r>
              <a:rPr lang="en-US" sz="3600" dirty="0" err="1"/>
              <a:t>oblastima</a:t>
            </a:r>
            <a:r>
              <a:rPr lang="en-US" sz="3600" dirty="0"/>
              <a:t> </a:t>
            </a:r>
            <a:r>
              <a:rPr lang="en-US" sz="3600" dirty="0" err="1"/>
              <a:t>života</a:t>
            </a:r>
            <a:r>
              <a:rPr lang="en-US" sz="3600" dirty="0"/>
              <a:t> (</a:t>
            </a:r>
            <a:r>
              <a:rPr lang="en-US" sz="3600" dirty="0" err="1"/>
              <a:t>stav</a:t>
            </a:r>
            <a:r>
              <a:rPr lang="en-US" sz="3600" dirty="0"/>
              <a:t> 1). </a:t>
            </a:r>
            <a:r>
              <a:rPr lang="en-US" sz="3600" dirty="0" err="1"/>
              <a:t>Zabrana</a:t>
            </a:r>
            <a:r>
              <a:rPr lang="en-US" sz="3600" dirty="0"/>
              <a:t> </a:t>
            </a:r>
            <a:r>
              <a:rPr lang="en-US" sz="3600" dirty="0" err="1"/>
              <a:t>diskriminacije</a:t>
            </a:r>
            <a:r>
              <a:rPr lang="en-US" sz="3600" dirty="0"/>
              <a:t> </a:t>
            </a:r>
            <a:r>
              <a:rPr lang="en-US" sz="3600" dirty="0" err="1"/>
              <a:t>primjenjuje</a:t>
            </a:r>
            <a:r>
              <a:rPr lang="en-US" sz="3600" dirty="0"/>
              <a:t> se </a:t>
            </a:r>
            <a:r>
              <a:rPr lang="en-US" sz="3600" dirty="0" err="1"/>
              <a:t>na</a:t>
            </a:r>
            <a:r>
              <a:rPr lang="en-US" sz="3600" dirty="0"/>
              <a:t> </a:t>
            </a:r>
            <a:r>
              <a:rPr lang="en-US" sz="3600" dirty="0" err="1"/>
              <a:t>sve</a:t>
            </a:r>
            <a:r>
              <a:rPr lang="en-US" sz="3600" dirty="0"/>
              <a:t> </a:t>
            </a:r>
            <a:r>
              <a:rPr lang="en-US" sz="3600" dirty="0" err="1"/>
              <a:t>javne</a:t>
            </a:r>
            <a:r>
              <a:rPr lang="en-US" sz="3600" dirty="0"/>
              <a:t> </a:t>
            </a:r>
            <a:r>
              <a:rPr lang="en-US" sz="3600" dirty="0" err="1"/>
              <a:t>organe</a:t>
            </a:r>
            <a:r>
              <a:rPr lang="en-US" sz="3600" dirty="0"/>
              <a:t> </a:t>
            </a:r>
            <a:r>
              <a:rPr lang="en-US" sz="3600" dirty="0" err="1"/>
              <a:t>kao</a:t>
            </a:r>
            <a:r>
              <a:rPr lang="en-US" sz="3600" dirty="0"/>
              <a:t> i </a:t>
            </a:r>
            <a:r>
              <a:rPr lang="en-US" sz="3600" dirty="0" err="1"/>
              <a:t>na</a:t>
            </a:r>
            <a:r>
              <a:rPr lang="en-US" sz="3600" dirty="0"/>
              <a:t> </a:t>
            </a:r>
            <a:r>
              <a:rPr lang="en-US" sz="3600" dirty="0" err="1"/>
              <a:t>sva</a:t>
            </a:r>
            <a:r>
              <a:rPr lang="en-US" sz="3600" dirty="0"/>
              <a:t> </a:t>
            </a:r>
            <a:r>
              <a:rPr lang="en-US" sz="3600" dirty="0" err="1"/>
              <a:t>fizička</a:t>
            </a:r>
            <a:r>
              <a:rPr lang="en-US" sz="3600" dirty="0"/>
              <a:t> </a:t>
            </a:r>
            <a:r>
              <a:rPr lang="en-US" sz="3600" dirty="0" err="1"/>
              <a:t>ili</a:t>
            </a:r>
            <a:r>
              <a:rPr lang="en-US" sz="3600" dirty="0"/>
              <a:t> </a:t>
            </a:r>
            <a:r>
              <a:rPr lang="en-US" sz="3600" dirty="0" err="1"/>
              <a:t>pravna</a:t>
            </a:r>
            <a:r>
              <a:rPr lang="en-US" sz="3600" dirty="0"/>
              <a:t> </a:t>
            </a:r>
            <a:r>
              <a:rPr lang="en-US" sz="3600" dirty="0" err="1"/>
              <a:t>lica</a:t>
            </a:r>
            <a:r>
              <a:rPr lang="en-US" sz="3600" dirty="0"/>
              <a:t>, i u </a:t>
            </a:r>
            <a:r>
              <a:rPr lang="en-US" sz="3600" dirty="0" err="1"/>
              <a:t>javnom</a:t>
            </a:r>
            <a:r>
              <a:rPr lang="en-US" sz="3600" dirty="0"/>
              <a:t> i u </a:t>
            </a:r>
            <a:r>
              <a:rPr lang="en-US" sz="3600" dirty="0" err="1"/>
              <a:t>privatnom</a:t>
            </a:r>
            <a:r>
              <a:rPr lang="en-US" sz="3600" dirty="0"/>
              <a:t> </a:t>
            </a:r>
            <a:r>
              <a:rPr lang="en-US" sz="3600" dirty="0" err="1"/>
              <a:t>sektoru</a:t>
            </a:r>
            <a:r>
              <a:rPr lang="en-US" sz="3600" dirty="0"/>
              <a:t>, u </a:t>
            </a:r>
            <a:r>
              <a:rPr lang="en-US" sz="3600" dirty="0" err="1"/>
              <a:t>svim</a:t>
            </a:r>
            <a:r>
              <a:rPr lang="en-US" sz="3600" dirty="0"/>
              <a:t> </a:t>
            </a:r>
            <a:r>
              <a:rPr lang="en-US" sz="3600" dirty="0" err="1"/>
              <a:t>oblastima</a:t>
            </a:r>
            <a:r>
              <a:rPr lang="en-US" sz="3600" dirty="0"/>
              <a:t>, a </a:t>
            </a:r>
            <a:r>
              <a:rPr lang="en-US" sz="3600" dirty="0" err="1"/>
              <a:t>naročito</a:t>
            </a:r>
            <a:r>
              <a:rPr lang="en-US" sz="3600" dirty="0"/>
              <a:t>: </a:t>
            </a:r>
            <a:r>
              <a:rPr lang="en-US" sz="3600" dirty="0" err="1"/>
              <a:t>zaposlenja</a:t>
            </a:r>
            <a:r>
              <a:rPr lang="en-US" sz="3600" dirty="0"/>
              <a:t>, </a:t>
            </a:r>
            <a:r>
              <a:rPr lang="en-US" sz="3600" dirty="0" err="1"/>
              <a:t>članstva</a:t>
            </a:r>
            <a:r>
              <a:rPr lang="en-US" sz="3600" dirty="0"/>
              <a:t> u </a:t>
            </a:r>
            <a:r>
              <a:rPr lang="en-US" sz="3600" dirty="0" err="1"/>
              <a:t>profesionalnim</a:t>
            </a:r>
            <a:r>
              <a:rPr lang="en-US" sz="3600" dirty="0"/>
              <a:t> </a:t>
            </a:r>
            <a:r>
              <a:rPr lang="en-US" sz="3600" dirty="0" err="1"/>
              <a:t>organizacijama</a:t>
            </a:r>
            <a:r>
              <a:rPr lang="en-US" sz="3600" dirty="0"/>
              <a:t>, </a:t>
            </a:r>
            <a:r>
              <a:rPr lang="en-US" sz="3600" dirty="0" err="1"/>
              <a:t>obrazovanju</a:t>
            </a:r>
            <a:r>
              <a:rPr lang="en-US" sz="3600" dirty="0"/>
              <a:t>, </a:t>
            </a:r>
            <a:r>
              <a:rPr lang="en-US" sz="3600" dirty="0" err="1"/>
              <a:t>obuke</a:t>
            </a:r>
            <a:r>
              <a:rPr lang="en-US" sz="3600" dirty="0"/>
              <a:t>, </a:t>
            </a:r>
            <a:r>
              <a:rPr lang="en-US" sz="3600" dirty="0" err="1"/>
              <a:t>stanovanja</a:t>
            </a:r>
            <a:r>
              <a:rPr lang="en-US" sz="3600" dirty="0"/>
              <a:t>, </a:t>
            </a:r>
            <a:r>
              <a:rPr lang="en-US" sz="3600" dirty="0" err="1"/>
              <a:t>zdravstva</a:t>
            </a:r>
            <a:r>
              <a:rPr lang="en-US" sz="3600" dirty="0"/>
              <a:t>, </a:t>
            </a:r>
            <a:r>
              <a:rPr lang="en-US" sz="3600" dirty="0" err="1"/>
              <a:t>socijalne</a:t>
            </a:r>
            <a:r>
              <a:rPr lang="en-US" sz="3600" dirty="0"/>
              <a:t> </a:t>
            </a:r>
            <a:r>
              <a:rPr lang="en-US" sz="3600" dirty="0" err="1"/>
              <a:t>zaštite</a:t>
            </a:r>
            <a:r>
              <a:rPr lang="en-US" sz="3600" dirty="0"/>
              <a:t>, </a:t>
            </a:r>
            <a:r>
              <a:rPr lang="en-US" sz="3600" dirty="0" err="1"/>
              <a:t>dobara</a:t>
            </a:r>
            <a:r>
              <a:rPr lang="en-US" sz="3600" dirty="0"/>
              <a:t> i </a:t>
            </a:r>
            <a:r>
              <a:rPr lang="en-US" sz="3600" dirty="0" err="1"/>
              <a:t>usluga</a:t>
            </a:r>
            <a:r>
              <a:rPr lang="en-US" sz="3600" dirty="0"/>
              <a:t> </a:t>
            </a:r>
            <a:r>
              <a:rPr lang="en-US" sz="3600" dirty="0" err="1"/>
              <a:t>namijenjenih</a:t>
            </a:r>
            <a:r>
              <a:rPr lang="en-US" sz="3600" dirty="0"/>
              <a:t> </a:t>
            </a:r>
            <a:r>
              <a:rPr lang="en-US" sz="3600" dirty="0" err="1"/>
              <a:t>javnosti</a:t>
            </a:r>
            <a:r>
              <a:rPr lang="en-US" sz="3600" dirty="0"/>
              <a:t> i </a:t>
            </a:r>
            <a:r>
              <a:rPr lang="en-US" sz="3600" dirty="0" err="1"/>
              <a:t>javnim</a:t>
            </a:r>
            <a:r>
              <a:rPr lang="en-US" sz="3600" dirty="0"/>
              <a:t> </a:t>
            </a:r>
            <a:r>
              <a:rPr lang="en-US" sz="3600" dirty="0" err="1"/>
              <a:t>mjestima</a:t>
            </a:r>
            <a:r>
              <a:rPr lang="en-US" sz="3600" dirty="0"/>
              <a:t>, </a:t>
            </a:r>
            <a:r>
              <a:rPr lang="en-US" sz="3600" dirty="0" err="1"/>
              <a:t>te</a:t>
            </a:r>
            <a:r>
              <a:rPr lang="en-US" sz="3600" dirty="0"/>
              <a:t> </a:t>
            </a:r>
            <a:r>
              <a:rPr lang="en-US" sz="3600" dirty="0" err="1"/>
              <a:t>obavljanje</a:t>
            </a:r>
            <a:r>
              <a:rPr lang="en-US" sz="3600" dirty="0"/>
              <a:t> </a:t>
            </a:r>
            <a:r>
              <a:rPr lang="en-US" sz="3600" dirty="0" err="1"/>
              <a:t>privrednih</a:t>
            </a:r>
            <a:r>
              <a:rPr lang="en-US" sz="3600" dirty="0"/>
              <a:t> </a:t>
            </a:r>
            <a:r>
              <a:rPr lang="en-US" sz="3600" dirty="0" err="1"/>
              <a:t>aktivnosti</a:t>
            </a:r>
            <a:r>
              <a:rPr lang="en-US" sz="3600" dirty="0"/>
              <a:t> i </a:t>
            </a:r>
            <a:r>
              <a:rPr lang="en-US" sz="3600" dirty="0" err="1"/>
              <a:t>javnih</a:t>
            </a:r>
            <a:r>
              <a:rPr lang="en-US" sz="3600" dirty="0"/>
              <a:t> </a:t>
            </a:r>
            <a:r>
              <a:rPr lang="en-US" sz="3600" dirty="0" err="1"/>
              <a:t>usluga</a:t>
            </a:r>
            <a:r>
              <a:rPr lang="en-US" sz="3600" dirty="0"/>
              <a:t> (</a:t>
            </a:r>
            <a:r>
              <a:rPr lang="en-US" sz="3600" dirty="0" err="1"/>
              <a:t>stav</a:t>
            </a:r>
            <a:r>
              <a:rPr lang="en-US" sz="3600" dirty="0"/>
              <a:t> 2).</a:t>
            </a:r>
          </a:p>
          <a:p>
            <a:pPr algn="just"/>
            <a:r>
              <a:rPr lang="en-US" sz="3600" dirty="0" err="1"/>
              <a:t>Imajući</a:t>
            </a:r>
            <a:r>
              <a:rPr lang="en-US" sz="3600" dirty="0"/>
              <a:t> u </a:t>
            </a:r>
            <a:r>
              <a:rPr lang="en-US" sz="3600" dirty="0" err="1"/>
              <a:t>vidu</a:t>
            </a:r>
            <a:r>
              <a:rPr lang="en-US" sz="3600" dirty="0"/>
              <a:t> </a:t>
            </a:r>
            <a:r>
              <a:rPr lang="en-US" sz="3600" dirty="0" err="1"/>
              <a:t>navedenu</a:t>
            </a:r>
            <a:r>
              <a:rPr lang="en-US" sz="3600" dirty="0"/>
              <a:t> </a:t>
            </a:r>
            <a:r>
              <a:rPr lang="en-US" sz="3600" dirty="0" err="1"/>
              <a:t>zakonsku</a:t>
            </a:r>
            <a:r>
              <a:rPr lang="en-US" sz="3600" dirty="0"/>
              <a:t> </a:t>
            </a:r>
            <a:r>
              <a:rPr lang="en-US" sz="3600" dirty="0" err="1"/>
              <a:t>odredbu</a:t>
            </a:r>
            <a:r>
              <a:rPr lang="en-US" sz="3600" dirty="0"/>
              <a:t>, </a:t>
            </a:r>
            <a:r>
              <a:rPr lang="en-US" sz="3600" dirty="0" err="1"/>
              <a:t>te</a:t>
            </a:r>
            <a:r>
              <a:rPr lang="en-US" sz="3600" dirty="0"/>
              <a:t> </a:t>
            </a:r>
            <a:r>
              <a:rPr lang="en-US" sz="3600" dirty="0" err="1"/>
              <a:t>odredbu</a:t>
            </a:r>
            <a:r>
              <a:rPr lang="en-US" sz="3600" dirty="0"/>
              <a:t> </a:t>
            </a:r>
            <a:r>
              <a:rPr lang="en-US" sz="3600" dirty="0" err="1"/>
              <a:t>člana</a:t>
            </a:r>
            <a:r>
              <a:rPr lang="en-US" sz="3600" dirty="0"/>
              <a:t> 19. </a:t>
            </a:r>
            <a:r>
              <a:rPr lang="en-US" sz="3600" dirty="0" err="1"/>
              <a:t>Zakona</a:t>
            </a:r>
            <a:r>
              <a:rPr lang="en-US" sz="3600" dirty="0"/>
              <a:t> o </a:t>
            </a:r>
            <a:r>
              <a:rPr lang="en-US" sz="3600" dirty="0" err="1"/>
              <a:t>radu</a:t>
            </a:r>
            <a:r>
              <a:rPr lang="en-US" sz="3600" dirty="0"/>
              <a:t> </a:t>
            </a:r>
            <a:r>
              <a:rPr lang="en-US" sz="3600" dirty="0" err="1"/>
              <a:t>kod</a:t>
            </a:r>
            <a:r>
              <a:rPr lang="en-US" sz="3600" dirty="0"/>
              <a:t> </a:t>
            </a:r>
            <a:r>
              <a:rPr lang="en-US" sz="3600" dirty="0" err="1"/>
              <a:t>diskriminacije</a:t>
            </a:r>
            <a:r>
              <a:rPr lang="en-US" sz="3600" dirty="0"/>
              <a:t> </a:t>
            </a:r>
            <a:r>
              <a:rPr lang="en-US" sz="3600" dirty="0" err="1"/>
              <a:t>zaštićeni</a:t>
            </a:r>
            <a:r>
              <a:rPr lang="en-US" sz="3600" dirty="0"/>
              <a:t> </a:t>
            </a:r>
            <a:r>
              <a:rPr lang="en-US" sz="3600" dirty="0" err="1"/>
              <a:t>osnovi</a:t>
            </a:r>
            <a:r>
              <a:rPr lang="en-US" sz="3600" dirty="0"/>
              <a:t> </a:t>
            </a:r>
            <a:r>
              <a:rPr lang="en-US" sz="3600" dirty="0" err="1"/>
              <a:t>predstavljaju</a:t>
            </a:r>
            <a:r>
              <a:rPr lang="en-US" sz="3600" dirty="0"/>
              <a:t> </a:t>
            </a:r>
            <a:r>
              <a:rPr lang="en-US" sz="3600" dirty="0" err="1"/>
              <a:t>ključni</a:t>
            </a:r>
            <a:r>
              <a:rPr lang="en-US" sz="3600" dirty="0"/>
              <a:t> </a:t>
            </a:r>
            <a:r>
              <a:rPr lang="en-US" sz="3600" dirty="0" err="1"/>
              <a:t>elemenat</a:t>
            </a:r>
            <a:r>
              <a:rPr lang="en-US" sz="3600" dirty="0"/>
              <a:t> </a:t>
            </a:r>
            <a:r>
              <a:rPr lang="en-US" sz="3600" dirty="0" err="1"/>
              <a:t>diskriminacije</a:t>
            </a:r>
            <a:r>
              <a:rPr lang="en-US" sz="3600" dirty="0"/>
              <a:t> i </a:t>
            </a:r>
            <a:r>
              <a:rPr lang="en-US" sz="3600" dirty="0" err="1"/>
              <a:t>različito</a:t>
            </a:r>
            <a:r>
              <a:rPr lang="en-US" sz="3600" dirty="0"/>
              <a:t> </a:t>
            </a:r>
            <a:r>
              <a:rPr lang="en-US" sz="3600" dirty="0" err="1"/>
              <a:t>tretiranje</a:t>
            </a:r>
            <a:r>
              <a:rPr lang="en-US" sz="3600" dirty="0"/>
              <a:t> </a:t>
            </a:r>
            <a:r>
              <a:rPr lang="en-US" sz="3600" dirty="0" err="1"/>
              <a:t>osoba</a:t>
            </a:r>
            <a:r>
              <a:rPr lang="en-US" sz="3600" dirty="0"/>
              <a:t> </a:t>
            </a:r>
            <a:r>
              <a:rPr lang="en-US" sz="3600" dirty="0" err="1"/>
              <a:t>postaje</a:t>
            </a:r>
            <a:r>
              <a:rPr lang="en-US" sz="3600" dirty="0"/>
              <a:t> </a:t>
            </a:r>
            <a:r>
              <a:rPr lang="en-US" sz="3600" dirty="0" err="1"/>
              <a:t>diskriminacija</a:t>
            </a:r>
            <a:r>
              <a:rPr lang="en-US" sz="3600" dirty="0"/>
              <a:t> </a:t>
            </a:r>
            <a:r>
              <a:rPr lang="en-US" sz="3600" dirty="0" err="1"/>
              <a:t>samo</a:t>
            </a:r>
            <a:r>
              <a:rPr lang="en-US" sz="3600" dirty="0"/>
              <a:t> </a:t>
            </a:r>
            <a:r>
              <a:rPr lang="en-US" sz="3600" dirty="0" err="1"/>
              <a:t>ukoliko</a:t>
            </a:r>
            <a:r>
              <a:rPr lang="en-US" sz="3600" dirty="0"/>
              <a:t> se </a:t>
            </a:r>
            <a:r>
              <a:rPr lang="en-US" sz="3600" dirty="0" err="1"/>
              <a:t>zasniva</a:t>
            </a:r>
            <a:r>
              <a:rPr lang="en-US" sz="3600" dirty="0"/>
              <a:t> </a:t>
            </a:r>
            <a:r>
              <a:rPr lang="en-US" sz="3600" dirty="0" err="1"/>
              <a:t>na</a:t>
            </a:r>
            <a:r>
              <a:rPr lang="en-US" sz="3600" dirty="0"/>
              <a:t> </a:t>
            </a:r>
            <a:r>
              <a:rPr lang="en-US" sz="3600" dirty="0" err="1"/>
              <a:t>jednom</a:t>
            </a:r>
            <a:r>
              <a:rPr lang="en-US" sz="3600" dirty="0"/>
              <a:t> od </a:t>
            </a:r>
            <a:r>
              <a:rPr lang="en-US" sz="3600" dirty="0" err="1"/>
              <a:t>zaštićenih</a:t>
            </a:r>
            <a:r>
              <a:rPr lang="en-US" sz="3600" dirty="0"/>
              <a:t> </a:t>
            </a:r>
            <a:r>
              <a:rPr lang="en-US" sz="3600" dirty="0" err="1"/>
              <a:t>osnova</a:t>
            </a:r>
            <a:r>
              <a:rPr lang="en-US" sz="3600" dirty="0"/>
              <a:t> (</a:t>
            </a:r>
            <a:r>
              <a:rPr lang="en-US" sz="3600" dirty="0" err="1"/>
              <a:t>po</a:t>
            </a:r>
            <a:r>
              <a:rPr lang="en-US" sz="3600" dirty="0"/>
              <a:t> </a:t>
            </a:r>
            <a:r>
              <a:rPr lang="en-US" sz="3600" dirty="0" err="1"/>
              <a:t>osnovu</a:t>
            </a:r>
            <a:r>
              <a:rPr lang="en-US" sz="3600" dirty="0"/>
              <a:t> </a:t>
            </a:r>
            <a:r>
              <a:rPr lang="en-US" sz="3600" dirty="0" err="1"/>
              <a:t>rase</a:t>
            </a:r>
            <a:r>
              <a:rPr lang="en-US" sz="3600" dirty="0"/>
              <a:t>, </a:t>
            </a:r>
            <a:r>
              <a:rPr lang="en-US" sz="3600" dirty="0" err="1"/>
              <a:t>jezika</a:t>
            </a:r>
            <a:r>
              <a:rPr lang="en-US" sz="3600" dirty="0"/>
              <a:t>, </a:t>
            </a:r>
            <a:r>
              <a:rPr lang="en-US" sz="3600" dirty="0" err="1"/>
              <a:t>vjere</a:t>
            </a:r>
            <a:r>
              <a:rPr lang="en-US" sz="3600" dirty="0"/>
              <a:t>, </a:t>
            </a:r>
            <a:r>
              <a:rPr lang="en-US" sz="3600" dirty="0" err="1"/>
              <a:t>etničke</a:t>
            </a:r>
            <a:r>
              <a:rPr lang="en-US" sz="3600" dirty="0"/>
              <a:t> </a:t>
            </a:r>
            <a:r>
              <a:rPr lang="en-US" sz="3600" dirty="0" err="1"/>
              <a:t>pripadnosti</a:t>
            </a:r>
            <a:r>
              <a:rPr lang="en-US" sz="3600" dirty="0"/>
              <a:t> i </a:t>
            </a:r>
            <a:r>
              <a:rPr lang="en-US" sz="3600" dirty="0" err="1"/>
              <a:t>drugo</a:t>
            </a:r>
            <a:r>
              <a:rPr lang="en-US" sz="3600" dirty="0"/>
              <a:t>), </a:t>
            </a:r>
            <a:r>
              <a:rPr lang="en-US" sz="3600" dirty="0" err="1"/>
              <a:t>ali</a:t>
            </a:r>
            <a:r>
              <a:rPr lang="en-US" sz="3600" dirty="0"/>
              <a:t> </a:t>
            </a:r>
            <a:r>
              <a:rPr lang="en-US" sz="3600" dirty="0" err="1"/>
              <a:t>ovo</a:t>
            </a:r>
            <a:r>
              <a:rPr lang="en-US" sz="3600" dirty="0"/>
              <a:t> </a:t>
            </a:r>
            <a:r>
              <a:rPr lang="en-US" sz="3600" dirty="0" err="1"/>
              <a:t>navedeno</a:t>
            </a:r>
            <a:r>
              <a:rPr lang="en-US" sz="3600" dirty="0"/>
              <a:t> u </a:t>
            </a:r>
            <a:r>
              <a:rPr lang="en-US" sz="3600" dirty="0" err="1"/>
              <a:t>odnosu</a:t>
            </a:r>
            <a:r>
              <a:rPr lang="en-US" sz="3600" dirty="0"/>
              <a:t> </a:t>
            </a:r>
            <a:r>
              <a:rPr lang="en-US" sz="3600" dirty="0" err="1"/>
              <a:t>na</a:t>
            </a:r>
            <a:r>
              <a:rPr lang="en-US" sz="3600" dirty="0"/>
              <a:t> </a:t>
            </a:r>
            <a:r>
              <a:rPr lang="en-US" sz="3600" dirty="0" err="1"/>
              <a:t>uporednu</a:t>
            </a:r>
            <a:r>
              <a:rPr lang="en-US" sz="3600" dirty="0"/>
              <a:t> </a:t>
            </a:r>
            <a:r>
              <a:rPr lang="en-US" sz="3600" dirty="0" err="1"/>
              <a:t>grupu</a:t>
            </a:r>
            <a:r>
              <a:rPr lang="en-US" sz="3600" dirty="0"/>
              <a:t> (</a:t>
            </a:r>
            <a:r>
              <a:rPr lang="en-US" sz="3600" dirty="0" err="1"/>
              <a:t>ostale</a:t>
            </a:r>
            <a:r>
              <a:rPr lang="en-US" sz="3600" dirty="0"/>
              <a:t> </a:t>
            </a:r>
            <a:r>
              <a:rPr lang="en-US" sz="3600" dirty="0" err="1"/>
              <a:t>zaposlene</a:t>
            </a:r>
            <a:r>
              <a:rPr lang="en-US" sz="3600" dirty="0"/>
              <a:t> </a:t>
            </a:r>
            <a:r>
              <a:rPr lang="en-US" sz="3600" dirty="0" err="1"/>
              <a:t>kod</a:t>
            </a:r>
            <a:r>
              <a:rPr lang="en-US" sz="3600" dirty="0"/>
              <a:t> </a:t>
            </a:r>
            <a:r>
              <a:rPr lang="en-US" sz="3600" dirty="0" err="1"/>
              <a:t>prvotuženog</a:t>
            </a:r>
            <a:r>
              <a:rPr lang="en-US" sz="3600" dirty="0"/>
              <a:t>), </a:t>
            </a:r>
            <a:r>
              <a:rPr lang="en-US" sz="3600" dirty="0" err="1"/>
              <a:t>što</a:t>
            </a:r>
            <a:r>
              <a:rPr lang="en-US" sz="3600" dirty="0"/>
              <a:t> </a:t>
            </a:r>
            <a:r>
              <a:rPr lang="en-US" sz="3600" dirty="0" err="1"/>
              <a:t>znači</a:t>
            </a:r>
            <a:r>
              <a:rPr lang="en-US" sz="3600" dirty="0"/>
              <a:t> da se </a:t>
            </a:r>
            <a:r>
              <a:rPr lang="en-US" sz="3600" dirty="0" err="1"/>
              <a:t>tužitelj</a:t>
            </a:r>
            <a:r>
              <a:rPr lang="en-US" sz="3600" dirty="0"/>
              <a:t> ne </a:t>
            </a:r>
            <a:r>
              <a:rPr lang="en-US" sz="3600" dirty="0" err="1"/>
              <a:t>može</a:t>
            </a:r>
            <a:r>
              <a:rPr lang="en-US" sz="3600" dirty="0"/>
              <a:t> sa </a:t>
            </a:r>
            <a:r>
              <a:rPr lang="en-US" sz="3600" dirty="0" err="1"/>
              <a:t>uspjehom</a:t>
            </a:r>
            <a:r>
              <a:rPr lang="en-US" sz="3600" dirty="0"/>
              <a:t> </a:t>
            </a:r>
            <a:r>
              <a:rPr lang="en-US" sz="3600" dirty="0" err="1"/>
              <a:t>pozivate</a:t>
            </a:r>
            <a:r>
              <a:rPr lang="en-US" sz="3600" dirty="0"/>
              <a:t> </a:t>
            </a:r>
            <a:r>
              <a:rPr lang="en-US" sz="3600" dirty="0" err="1"/>
              <a:t>na</a:t>
            </a:r>
            <a:r>
              <a:rPr lang="en-US" sz="3600" dirty="0"/>
              <a:t> </a:t>
            </a:r>
            <a:r>
              <a:rPr lang="en-US" sz="3600" dirty="0" err="1"/>
              <a:t>razliku</a:t>
            </a:r>
            <a:r>
              <a:rPr lang="en-US" sz="3600" dirty="0"/>
              <a:t> </a:t>
            </a:r>
            <a:r>
              <a:rPr lang="en-US" sz="3600" dirty="0" err="1"/>
              <a:t>između</a:t>
            </a:r>
            <a:r>
              <a:rPr lang="en-US" sz="3600" dirty="0"/>
              <a:t> </a:t>
            </a:r>
            <a:r>
              <a:rPr lang="en-US" sz="3600" dirty="0" err="1"/>
              <a:t>njega</a:t>
            </a:r>
            <a:r>
              <a:rPr lang="en-US" sz="3600" dirty="0"/>
              <a:t> i </a:t>
            </a:r>
            <a:r>
              <a:rPr lang="en-US" sz="3600" dirty="0" err="1"/>
              <a:t>drugotužene</a:t>
            </a:r>
            <a:r>
              <a:rPr lang="en-US" sz="3600" dirty="0"/>
              <a:t>.</a:t>
            </a:r>
          </a:p>
          <a:p>
            <a:pPr algn="just"/>
            <a:r>
              <a:rPr lang="en-US" sz="3600" dirty="0" err="1"/>
              <a:t>Prema</a:t>
            </a:r>
            <a:r>
              <a:rPr lang="en-US" sz="3600" dirty="0"/>
              <a:t> tome </a:t>
            </a:r>
            <a:r>
              <a:rPr lang="en-US" sz="3600" dirty="0" err="1"/>
              <a:t>tužitelj</a:t>
            </a:r>
            <a:r>
              <a:rPr lang="en-US" sz="3600" dirty="0"/>
              <a:t> se </a:t>
            </a:r>
            <a:r>
              <a:rPr lang="en-US" sz="3600" dirty="0" err="1"/>
              <a:t>nije</a:t>
            </a:r>
            <a:r>
              <a:rPr lang="en-US" sz="3600" dirty="0"/>
              <a:t> </a:t>
            </a:r>
            <a:r>
              <a:rPr lang="en-US" sz="3600" dirty="0" err="1"/>
              <a:t>ni</a:t>
            </a:r>
            <a:r>
              <a:rPr lang="en-US" sz="3600" dirty="0"/>
              <a:t> </a:t>
            </a:r>
            <a:r>
              <a:rPr lang="en-US" sz="3600" dirty="0" err="1"/>
              <a:t>pozivao</a:t>
            </a:r>
            <a:r>
              <a:rPr lang="en-US" sz="3600" dirty="0"/>
              <a:t> </a:t>
            </a:r>
            <a:r>
              <a:rPr lang="en-US" sz="3600" dirty="0" err="1"/>
              <a:t>na</a:t>
            </a:r>
            <a:r>
              <a:rPr lang="en-US" sz="3600" dirty="0"/>
              <a:t> to da je u </a:t>
            </a:r>
            <a:r>
              <a:rPr lang="en-US" sz="3600" dirty="0" err="1"/>
              <a:t>odnosu</a:t>
            </a:r>
            <a:r>
              <a:rPr lang="en-US" sz="3600" dirty="0"/>
              <a:t> </a:t>
            </a:r>
            <a:r>
              <a:rPr lang="en-US" sz="3600" dirty="0" err="1"/>
              <a:t>na</a:t>
            </a:r>
            <a:r>
              <a:rPr lang="en-US" sz="3600" dirty="0"/>
              <a:t> </a:t>
            </a:r>
            <a:r>
              <a:rPr lang="en-US" sz="3600" dirty="0" err="1"/>
              <a:t>druge</a:t>
            </a:r>
            <a:r>
              <a:rPr lang="en-US" sz="3600" dirty="0"/>
              <a:t> </a:t>
            </a:r>
            <a:r>
              <a:rPr lang="en-US" sz="3600" dirty="0" err="1"/>
              <a:t>radnike</a:t>
            </a:r>
            <a:r>
              <a:rPr lang="en-US" sz="3600" dirty="0"/>
              <a:t> u </a:t>
            </a:r>
            <a:r>
              <a:rPr lang="en-US" sz="3600" dirty="0" err="1"/>
              <a:t>neravnopravan</a:t>
            </a:r>
            <a:r>
              <a:rPr lang="en-US" sz="3600" dirty="0"/>
              <a:t> </a:t>
            </a:r>
            <a:r>
              <a:rPr lang="en-US" sz="3600" dirty="0" err="1"/>
              <a:t>posložaj</a:t>
            </a:r>
            <a:r>
              <a:rPr lang="en-US" sz="3600" dirty="0"/>
              <a:t> </a:t>
            </a:r>
            <a:r>
              <a:rPr lang="en-US" sz="3600" dirty="0" err="1"/>
              <a:t>stavljen</a:t>
            </a:r>
            <a:r>
              <a:rPr lang="en-US" sz="3600" dirty="0"/>
              <a:t> </a:t>
            </a:r>
            <a:r>
              <a:rPr lang="en-US" sz="3600" dirty="0" err="1"/>
              <a:t>zbog</a:t>
            </a:r>
            <a:r>
              <a:rPr lang="en-US" sz="3600" dirty="0"/>
              <a:t> </a:t>
            </a:r>
            <a:r>
              <a:rPr lang="en-US" sz="3600" dirty="0" err="1"/>
              <a:t>jedne</a:t>
            </a:r>
            <a:r>
              <a:rPr lang="en-US" sz="3600" dirty="0"/>
              <a:t> od </a:t>
            </a:r>
            <a:r>
              <a:rPr lang="en-US" sz="3600" dirty="0" err="1"/>
              <a:t>zabranjenih</a:t>
            </a:r>
            <a:r>
              <a:rPr lang="en-US" sz="3600" dirty="0"/>
              <a:t> </a:t>
            </a:r>
            <a:r>
              <a:rPr lang="en-US" sz="3600" dirty="0" err="1"/>
              <a:t>osnova</a:t>
            </a:r>
            <a:r>
              <a:rPr lang="en-US" sz="3600" dirty="0"/>
              <a:t>.</a:t>
            </a:r>
          </a:p>
          <a:p>
            <a:pPr algn="just"/>
            <a:r>
              <a:rPr lang="en-US" sz="3600" b="1" dirty="0" err="1"/>
              <a:t>Kod</a:t>
            </a:r>
            <a:r>
              <a:rPr lang="en-US" sz="3600" b="1" dirty="0"/>
              <a:t> </a:t>
            </a:r>
            <a:r>
              <a:rPr lang="en-US" sz="3600" b="1" dirty="0" err="1"/>
              <a:t>mobinga</a:t>
            </a:r>
            <a:r>
              <a:rPr lang="en-US" sz="3600" b="1" dirty="0"/>
              <a:t> </a:t>
            </a:r>
            <a:r>
              <a:rPr lang="en-US" sz="3600" b="1" dirty="0" err="1"/>
              <a:t>nije</a:t>
            </a:r>
            <a:r>
              <a:rPr lang="en-US" sz="3600" b="1" dirty="0"/>
              <a:t> </a:t>
            </a:r>
            <a:r>
              <a:rPr lang="en-US" sz="3600" b="1" dirty="0" err="1"/>
              <a:t>presudna</a:t>
            </a:r>
            <a:r>
              <a:rPr lang="en-US" sz="3600" b="1" dirty="0"/>
              <a:t> </a:t>
            </a:r>
            <a:r>
              <a:rPr lang="en-US" sz="3600" b="1" dirty="0" err="1"/>
              <a:t>veza</a:t>
            </a:r>
            <a:r>
              <a:rPr lang="en-US" sz="3600" b="1" dirty="0"/>
              <a:t> sa </a:t>
            </a:r>
            <a:r>
              <a:rPr lang="en-US" sz="3600" b="1" dirty="0" err="1"/>
              <a:t>određenim</a:t>
            </a:r>
            <a:r>
              <a:rPr lang="en-US" sz="3600" b="1" dirty="0"/>
              <a:t> </a:t>
            </a:r>
            <a:r>
              <a:rPr lang="en-US" sz="3600" b="1" dirty="0" err="1"/>
              <a:t>diskriminacijskim</a:t>
            </a:r>
            <a:r>
              <a:rPr lang="en-US" sz="3600" b="1" dirty="0"/>
              <a:t> </a:t>
            </a:r>
            <a:r>
              <a:rPr lang="en-US" sz="3600" b="1" dirty="0" err="1"/>
              <a:t>osnovom</a:t>
            </a:r>
            <a:r>
              <a:rPr lang="en-US" sz="3600" b="1" dirty="0"/>
              <a:t>.</a:t>
            </a:r>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6175110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3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162202"/>
          </a:xfrm>
        </p:spPr>
        <p:txBody>
          <a:bodyPr>
            <a:normAutofit fontScale="47500" lnSpcReduction="20000"/>
          </a:bodyPr>
          <a:lstStyle/>
          <a:p>
            <a:pPr marL="0" indent="0" algn="just">
              <a:buNone/>
            </a:pPr>
            <a:endParaRPr lang="sr-Latn-BA" sz="3300" dirty="0"/>
          </a:p>
          <a:p>
            <a:pPr algn="just"/>
            <a:r>
              <a:rPr lang="en-US" sz="3600" dirty="0"/>
              <a:t>U </a:t>
            </a:r>
            <a:r>
              <a:rPr lang="en-US" sz="3600" dirty="0" err="1"/>
              <a:t>pogledu</a:t>
            </a:r>
            <a:r>
              <a:rPr lang="en-US" sz="3600" dirty="0"/>
              <a:t> </a:t>
            </a:r>
            <a:r>
              <a:rPr lang="en-US" sz="3600" dirty="0" err="1"/>
              <a:t>mobinga</a:t>
            </a:r>
            <a:r>
              <a:rPr lang="en-US" sz="3600" dirty="0"/>
              <a:t> </a:t>
            </a:r>
            <a:r>
              <a:rPr lang="en-US" sz="3600" dirty="0" err="1"/>
              <a:t>sud</a:t>
            </a:r>
            <a:r>
              <a:rPr lang="en-US" sz="3600" dirty="0"/>
              <a:t> je </a:t>
            </a:r>
            <a:r>
              <a:rPr lang="en-US" sz="3600" dirty="0" err="1"/>
              <a:t>utvrdio</a:t>
            </a:r>
            <a:r>
              <a:rPr lang="en-US" sz="3600" dirty="0"/>
              <a:t> da je </a:t>
            </a:r>
            <a:r>
              <a:rPr lang="en-US" sz="3600" dirty="0" err="1"/>
              <a:t>tužitelj</a:t>
            </a:r>
            <a:r>
              <a:rPr lang="en-US" sz="3600" dirty="0"/>
              <a:t> u </a:t>
            </a:r>
            <a:r>
              <a:rPr lang="en-US" sz="3600" dirty="0" err="1"/>
              <a:t>ovom</a:t>
            </a:r>
            <a:r>
              <a:rPr lang="en-US" sz="3600" dirty="0"/>
              <a:t> </a:t>
            </a:r>
            <a:r>
              <a:rPr lang="en-US" sz="3600" dirty="0" err="1"/>
              <a:t>parničnom</a:t>
            </a:r>
            <a:r>
              <a:rPr lang="en-US" sz="3600" dirty="0"/>
              <a:t> </a:t>
            </a:r>
            <a:r>
              <a:rPr lang="en-US" sz="3600" dirty="0" err="1"/>
              <a:t>postupku</a:t>
            </a:r>
            <a:r>
              <a:rPr lang="en-US" sz="3600" dirty="0"/>
              <a:t> </a:t>
            </a:r>
            <a:r>
              <a:rPr lang="en-US" sz="3600" dirty="0" err="1"/>
              <a:t>učinio</a:t>
            </a:r>
            <a:r>
              <a:rPr lang="en-US" sz="3600" dirty="0"/>
              <a:t> </a:t>
            </a:r>
            <a:r>
              <a:rPr lang="en-US" sz="3600" dirty="0" err="1"/>
              <a:t>vjerovatnim</a:t>
            </a:r>
            <a:r>
              <a:rPr lang="en-US" sz="3600" dirty="0"/>
              <a:t> da je </a:t>
            </a:r>
            <a:r>
              <a:rPr lang="en-US" sz="3600" dirty="0" err="1"/>
              <a:t>vršen</a:t>
            </a:r>
            <a:r>
              <a:rPr lang="en-US" sz="3600" dirty="0"/>
              <a:t> </a:t>
            </a:r>
            <a:r>
              <a:rPr lang="en-US" sz="3600" dirty="0" err="1"/>
              <a:t>mobing</a:t>
            </a:r>
            <a:r>
              <a:rPr lang="en-US" sz="3600" dirty="0"/>
              <a:t> </a:t>
            </a:r>
            <a:r>
              <a:rPr lang="en-US" sz="3600" dirty="0" err="1"/>
              <a:t>na</a:t>
            </a:r>
            <a:r>
              <a:rPr lang="en-US" sz="3600" dirty="0"/>
              <a:t> </a:t>
            </a:r>
            <a:r>
              <a:rPr lang="en-US" sz="3600" dirty="0" err="1"/>
              <a:t>način</a:t>
            </a:r>
            <a:r>
              <a:rPr lang="en-US" sz="3600" dirty="0"/>
              <a:t> (</a:t>
            </a:r>
            <a:r>
              <a:rPr lang="en-US" sz="3600" dirty="0" err="1"/>
              <a:t>pobliže</a:t>
            </a:r>
            <a:r>
              <a:rPr lang="en-US" sz="3600" dirty="0"/>
              <a:t> </a:t>
            </a:r>
            <a:r>
              <a:rPr lang="en-US" sz="3600" dirty="0" err="1"/>
              <a:t>naveden</a:t>
            </a:r>
            <a:r>
              <a:rPr lang="en-US" sz="3600" dirty="0"/>
              <a:t> u </a:t>
            </a:r>
            <a:r>
              <a:rPr lang="en-US" sz="3600" dirty="0" err="1"/>
              <a:t>izreci</a:t>
            </a:r>
            <a:r>
              <a:rPr lang="en-US" sz="3600" dirty="0"/>
              <a:t> </a:t>
            </a:r>
            <a:r>
              <a:rPr lang="en-US" sz="3600" dirty="0" err="1"/>
              <a:t>presude</a:t>
            </a:r>
            <a:r>
              <a:rPr lang="en-US" sz="3600" dirty="0"/>
              <a:t>), </a:t>
            </a:r>
            <a:r>
              <a:rPr lang="en-US" sz="3600" dirty="0" err="1"/>
              <a:t>koji</a:t>
            </a:r>
            <a:r>
              <a:rPr lang="en-US" sz="3600" dirty="0"/>
              <a:t> </a:t>
            </a:r>
            <a:r>
              <a:rPr lang="en-US" sz="3600" dirty="0" err="1"/>
              <a:t>mobing</a:t>
            </a:r>
            <a:r>
              <a:rPr lang="en-US" sz="3600" dirty="0"/>
              <a:t> je </a:t>
            </a:r>
            <a:r>
              <a:rPr lang="en-US" sz="3600" dirty="0" err="1"/>
              <a:t>kod</a:t>
            </a:r>
            <a:r>
              <a:rPr lang="en-US" sz="3600" dirty="0"/>
              <a:t> </a:t>
            </a:r>
            <a:r>
              <a:rPr lang="en-US" sz="3600" dirty="0" err="1"/>
              <a:t>tužitelja</a:t>
            </a:r>
            <a:r>
              <a:rPr lang="en-US" sz="3600" dirty="0"/>
              <a:t> </a:t>
            </a:r>
            <a:r>
              <a:rPr lang="en-US" sz="3600" dirty="0" err="1"/>
              <a:t>izazvao</a:t>
            </a:r>
            <a:r>
              <a:rPr lang="en-US" sz="3600" dirty="0"/>
              <a:t> </a:t>
            </a:r>
            <a:r>
              <a:rPr lang="en-US" sz="3600" dirty="0" err="1"/>
              <a:t>nelagodnost</a:t>
            </a:r>
            <a:r>
              <a:rPr lang="en-US" sz="3600" dirty="0"/>
              <a:t> i </a:t>
            </a:r>
            <a:r>
              <a:rPr lang="en-US" sz="3600" dirty="0" err="1"/>
              <a:t>nesigurnost</a:t>
            </a:r>
            <a:r>
              <a:rPr lang="en-US" sz="3600" dirty="0"/>
              <a:t>, a </a:t>
            </a:r>
            <a:r>
              <a:rPr lang="en-US" sz="3600" dirty="0" err="1"/>
              <a:t>kasnije</a:t>
            </a:r>
            <a:r>
              <a:rPr lang="en-US" sz="3600" dirty="0"/>
              <a:t> i </a:t>
            </a:r>
            <a:r>
              <a:rPr lang="en-US" sz="3600" dirty="0" err="1"/>
              <a:t>anksioznost</a:t>
            </a:r>
            <a:r>
              <a:rPr lang="en-US" sz="3600" dirty="0"/>
              <a:t> i </a:t>
            </a:r>
            <a:r>
              <a:rPr lang="en-US" sz="3600" dirty="0" err="1"/>
              <a:t>depresivnost</a:t>
            </a:r>
            <a:r>
              <a:rPr lang="en-US" sz="3600" dirty="0"/>
              <a:t>, </a:t>
            </a:r>
            <a:r>
              <a:rPr lang="en-US" sz="3600" dirty="0" err="1"/>
              <a:t>zbog</a:t>
            </a:r>
            <a:r>
              <a:rPr lang="en-US" sz="3600" dirty="0"/>
              <a:t> </a:t>
            </a:r>
            <a:r>
              <a:rPr lang="en-US" sz="3600" dirty="0" err="1"/>
              <a:t>čega</a:t>
            </a:r>
            <a:r>
              <a:rPr lang="en-US" sz="3600" dirty="0"/>
              <a:t> se </a:t>
            </a:r>
            <a:r>
              <a:rPr lang="en-US" sz="3600" dirty="0" err="1"/>
              <a:t>tužitelj</a:t>
            </a:r>
            <a:r>
              <a:rPr lang="en-US" sz="3600" dirty="0"/>
              <a:t> </a:t>
            </a:r>
            <a:r>
              <a:rPr lang="en-US" sz="3600" dirty="0" err="1"/>
              <a:t>obraćao</a:t>
            </a:r>
            <a:r>
              <a:rPr lang="en-US" sz="3600" dirty="0"/>
              <a:t> </a:t>
            </a:r>
            <a:r>
              <a:rPr lang="en-US" sz="3600" dirty="0" err="1"/>
              <a:t>psihijatru</a:t>
            </a:r>
            <a:r>
              <a:rPr lang="en-US" sz="3600" dirty="0"/>
              <a:t>, </a:t>
            </a:r>
            <a:r>
              <a:rPr lang="en-US" sz="3600" dirty="0" err="1"/>
              <a:t>endokrinologu</a:t>
            </a:r>
            <a:r>
              <a:rPr lang="en-US" sz="3600" dirty="0"/>
              <a:t>, </a:t>
            </a:r>
            <a:r>
              <a:rPr lang="en-US" sz="3600" dirty="0" err="1"/>
              <a:t>jer</a:t>
            </a:r>
            <a:r>
              <a:rPr lang="en-US" sz="3600" dirty="0"/>
              <a:t> je </a:t>
            </a:r>
            <a:r>
              <a:rPr lang="en-US" sz="3600" dirty="0" err="1"/>
              <a:t>došlo</a:t>
            </a:r>
            <a:r>
              <a:rPr lang="en-US" sz="3600" dirty="0"/>
              <a:t> do </a:t>
            </a:r>
            <a:r>
              <a:rPr lang="en-US" sz="3600" dirty="0" err="1"/>
              <a:t>pogoršanja</a:t>
            </a:r>
            <a:r>
              <a:rPr lang="en-US" sz="3600" dirty="0"/>
              <a:t> </a:t>
            </a:r>
            <a:r>
              <a:rPr lang="en-US" sz="3600" dirty="0" err="1"/>
              <a:t>njegovog</a:t>
            </a:r>
            <a:r>
              <a:rPr lang="en-US" sz="3600" dirty="0"/>
              <a:t> </a:t>
            </a:r>
            <a:r>
              <a:rPr lang="en-US" sz="3600" dirty="0" err="1"/>
              <a:t>psihičkog</a:t>
            </a:r>
            <a:r>
              <a:rPr lang="en-US" sz="3600" dirty="0"/>
              <a:t> </a:t>
            </a:r>
            <a:r>
              <a:rPr lang="en-US" sz="3600" dirty="0" err="1"/>
              <a:t>zdravlja</a:t>
            </a:r>
            <a:r>
              <a:rPr lang="en-US" sz="3600" dirty="0"/>
              <a:t> i </a:t>
            </a:r>
            <a:r>
              <a:rPr lang="en-US" sz="3600" dirty="0" err="1"/>
              <a:t>tjelesnog</a:t>
            </a:r>
            <a:r>
              <a:rPr lang="en-US" sz="3600" dirty="0"/>
              <a:t> </a:t>
            </a:r>
            <a:r>
              <a:rPr lang="en-US" sz="3600" dirty="0" err="1"/>
              <a:t>oštećenja</a:t>
            </a:r>
            <a:r>
              <a:rPr lang="en-US" sz="3600" dirty="0"/>
              <a:t> ....</a:t>
            </a:r>
          </a:p>
          <a:p>
            <a:pPr algn="just"/>
            <a:r>
              <a:rPr lang="en-US" sz="3600" dirty="0" err="1"/>
              <a:t>Usljed</a:t>
            </a:r>
            <a:r>
              <a:rPr lang="en-US" sz="3600" dirty="0"/>
              <a:t> </a:t>
            </a:r>
            <a:r>
              <a:rPr lang="en-US" sz="3600" dirty="0" err="1"/>
              <a:t>povrede</a:t>
            </a:r>
            <a:r>
              <a:rPr lang="en-US" sz="3600" dirty="0"/>
              <a:t> </a:t>
            </a:r>
            <a:r>
              <a:rPr lang="en-US" sz="3600" dirty="0" err="1"/>
              <a:t>ličnog</a:t>
            </a:r>
            <a:r>
              <a:rPr lang="en-US" sz="3600" dirty="0"/>
              <a:t> prava </a:t>
            </a:r>
            <a:r>
              <a:rPr lang="en-US" sz="3600" dirty="0" err="1"/>
              <a:t>na</a:t>
            </a:r>
            <a:r>
              <a:rPr lang="en-US" sz="3600" dirty="0"/>
              <a:t> </a:t>
            </a:r>
            <a:r>
              <a:rPr lang="en-US" sz="3600" dirty="0" err="1"/>
              <a:t>dostojanstvo</a:t>
            </a:r>
            <a:r>
              <a:rPr lang="en-US" sz="3600" dirty="0"/>
              <a:t> </a:t>
            </a:r>
            <a:r>
              <a:rPr lang="en-US" sz="3600" dirty="0" err="1"/>
              <a:t>na</a:t>
            </a:r>
            <a:r>
              <a:rPr lang="en-US" sz="3600" dirty="0"/>
              <a:t> </a:t>
            </a:r>
            <a:r>
              <a:rPr lang="en-US" sz="3600" dirty="0" err="1"/>
              <a:t>radu</a:t>
            </a:r>
            <a:r>
              <a:rPr lang="en-US" sz="3600" dirty="0"/>
              <a:t>, </a:t>
            </a:r>
            <a:r>
              <a:rPr lang="en-US" sz="3600" dirty="0" err="1"/>
              <a:t>šteta</a:t>
            </a:r>
            <a:r>
              <a:rPr lang="en-US" sz="3600" dirty="0"/>
              <a:t> se </a:t>
            </a:r>
            <a:r>
              <a:rPr lang="en-US" sz="3600" dirty="0" err="1"/>
              <a:t>sastoji</a:t>
            </a:r>
            <a:r>
              <a:rPr lang="en-US" sz="3600" dirty="0"/>
              <a:t> u </a:t>
            </a:r>
            <a:r>
              <a:rPr lang="en-US" sz="3600" dirty="0" err="1"/>
              <a:t>samoj</a:t>
            </a:r>
            <a:r>
              <a:rPr lang="en-US" sz="3600" dirty="0"/>
              <a:t> </a:t>
            </a:r>
            <a:r>
              <a:rPr lang="en-US" sz="3600" dirty="0" err="1"/>
              <a:t>povredi</a:t>
            </a:r>
            <a:r>
              <a:rPr lang="en-US" sz="3600" dirty="0"/>
              <a:t> </a:t>
            </a:r>
            <a:r>
              <a:rPr lang="en-US" sz="3600" dirty="0" err="1"/>
              <a:t>dostojanstva</a:t>
            </a:r>
            <a:r>
              <a:rPr lang="en-US" sz="3600" dirty="0"/>
              <a:t> </a:t>
            </a:r>
            <a:r>
              <a:rPr lang="en-US" sz="3600" dirty="0" err="1"/>
              <a:t>na</a:t>
            </a:r>
            <a:r>
              <a:rPr lang="en-US" sz="3600" dirty="0"/>
              <a:t> </a:t>
            </a:r>
            <a:r>
              <a:rPr lang="en-US" sz="3600" dirty="0" err="1"/>
              <a:t>radu</a:t>
            </a:r>
            <a:r>
              <a:rPr lang="en-US" sz="3600" dirty="0"/>
              <a:t>, </a:t>
            </a:r>
            <a:r>
              <a:rPr lang="en-US" sz="3600" dirty="0" err="1"/>
              <a:t>povredi</a:t>
            </a:r>
            <a:r>
              <a:rPr lang="en-US" sz="3600" dirty="0"/>
              <a:t> prava </a:t>
            </a:r>
            <a:r>
              <a:rPr lang="en-US" sz="3600" dirty="0" err="1"/>
              <a:t>ličnosti</a:t>
            </a:r>
            <a:r>
              <a:rPr lang="en-US" sz="3600" dirty="0"/>
              <a:t>, a </a:t>
            </a:r>
            <a:r>
              <a:rPr lang="en-US" sz="3600" dirty="0" err="1"/>
              <a:t>izvedenim</a:t>
            </a:r>
            <a:r>
              <a:rPr lang="en-US" sz="3600" dirty="0"/>
              <a:t> </a:t>
            </a:r>
            <a:r>
              <a:rPr lang="en-US" sz="3600" dirty="0" err="1"/>
              <a:t>dokazima</a:t>
            </a:r>
            <a:r>
              <a:rPr lang="en-US" sz="3600" dirty="0"/>
              <a:t> (</a:t>
            </a:r>
            <a:r>
              <a:rPr lang="en-US" sz="3600" dirty="0" err="1"/>
              <a:t>saslušanjem</a:t>
            </a:r>
            <a:r>
              <a:rPr lang="en-US" sz="3600" dirty="0"/>
              <a:t> </a:t>
            </a:r>
            <a:r>
              <a:rPr lang="en-US" sz="3600" dirty="0" err="1"/>
              <a:t>svjedoka</a:t>
            </a:r>
            <a:r>
              <a:rPr lang="en-US" sz="3600" dirty="0"/>
              <a:t> i </a:t>
            </a:r>
            <a:r>
              <a:rPr lang="en-US" sz="3600" dirty="0" err="1"/>
              <a:t>provođenjem</a:t>
            </a:r>
            <a:r>
              <a:rPr lang="en-US" sz="3600" dirty="0"/>
              <a:t> </a:t>
            </a:r>
            <a:r>
              <a:rPr lang="en-US" sz="3600" dirty="0" err="1"/>
              <a:t>medicinskog</a:t>
            </a:r>
            <a:r>
              <a:rPr lang="en-US" sz="3600" dirty="0"/>
              <a:t> </a:t>
            </a:r>
            <a:r>
              <a:rPr lang="en-US" sz="3600" dirty="0" err="1"/>
              <a:t>vještačenja</a:t>
            </a:r>
            <a:r>
              <a:rPr lang="en-US" sz="3600" dirty="0"/>
              <a:t>) se </a:t>
            </a:r>
            <a:r>
              <a:rPr lang="en-US" sz="3600" dirty="0" err="1"/>
              <a:t>utvrđuje</a:t>
            </a:r>
            <a:r>
              <a:rPr lang="en-US" sz="3600" dirty="0"/>
              <a:t> </a:t>
            </a:r>
            <a:r>
              <a:rPr lang="en-US" sz="3600" dirty="0" err="1"/>
              <a:t>povezanost</a:t>
            </a:r>
            <a:r>
              <a:rPr lang="en-US" sz="3600" dirty="0"/>
              <a:t> </a:t>
            </a:r>
            <a:r>
              <a:rPr lang="en-US" sz="3600" dirty="0" err="1"/>
              <a:t>između</a:t>
            </a:r>
            <a:r>
              <a:rPr lang="en-US" sz="3600" dirty="0"/>
              <a:t> </a:t>
            </a:r>
            <a:r>
              <a:rPr lang="en-US" sz="3600" dirty="0" err="1"/>
              <a:t>proganjanja</a:t>
            </a:r>
            <a:r>
              <a:rPr lang="en-US" sz="3600" dirty="0"/>
              <a:t> </a:t>
            </a:r>
            <a:r>
              <a:rPr lang="en-US" sz="3600" dirty="0" err="1"/>
              <a:t>na</a:t>
            </a:r>
            <a:r>
              <a:rPr lang="en-US" sz="3600" dirty="0"/>
              <a:t> </a:t>
            </a:r>
            <a:r>
              <a:rPr lang="en-US" sz="3600" dirty="0" err="1"/>
              <a:t>radnom</a:t>
            </a:r>
            <a:r>
              <a:rPr lang="en-US" sz="3600" dirty="0"/>
              <a:t> </a:t>
            </a:r>
            <a:r>
              <a:rPr lang="en-US" sz="3600" dirty="0" err="1"/>
              <a:t>mjestu</a:t>
            </a:r>
            <a:r>
              <a:rPr lang="en-US" sz="3600" dirty="0"/>
              <a:t> i </a:t>
            </a:r>
            <a:r>
              <a:rPr lang="en-US" sz="3600" dirty="0" err="1"/>
              <a:t>stanja</a:t>
            </a:r>
            <a:r>
              <a:rPr lang="en-US" sz="3600" dirty="0"/>
              <a:t> </a:t>
            </a:r>
            <a:r>
              <a:rPr lang="en-US" sz="3600" dirty="0" err="1"/>
              <a:t>radnika</a:t>
            </a:r>
            <a:r>
              <a:rPr lang="en-US" sz="3600" dirty="0"/>
              <a:t>, </a:t>
            </a:r>
            <a:r>
              <a:rPr lang="en-US" sz="3600" dirty="0" err="1"/>
              <a:t>izraženog</a:t>
            </a:r>
            <a:r>
              <a:rPr lang="en-US" sz="3600" dirty="0"/>
              <a:t> </a:t>
            </a:r>
            <a:r>
              <a:rPr lang="en-US" sz="3600" dirty="0" err="1"/>
              <a:t>simptoma</a:t>
            </a:r>
            <a:r>
              <a:rPr lang="en-US" sz="3600" dirty="0"/>
              <a:t>, </a:t>
            </a:r>
            <a:r>
              <a:rPr lang="en-US" sz="3600" dirty="0" err="1"/>
              <a:t>procjena</a:t>
            </a:r>
            <a:r>
              <a:rPr lang="en-US" sz="3600" dirty="0"/>
              <a:t> </a:t>
            </a:r>
            <a:r>
              <a:rPr lang="en-US" sz="3600" dirty="0" err="1"/>
              <a:t>nastale</a:t>
            </a:r>
            <a:r>
              <a:rPr lang="en-US" sz="3600" dirty="0"/>
              <a:t> </a:t>
            </a:r>
            <a:r>
              <a:rPr lang="en-US" sz="3600" dirty="0" err="1"/>
              <a:t>štete</a:t>
            </a:r>
            <a:r>
              <a:rPr lang="en-US" sz="3600" dirty="0"/>
              <a:t>, </a:t>
            </a:r>
            <a:r>
              <a:rPr lang="en-US" sz="3600" dirty="0" err="1"/>
              <a:t>odnosno</a:t>
            </a:r>
            <a:r>
              <a:rPr lang="en-US" sz="3600" dirty="0"/>
              <a:t> u </a:t>
            </a:r>
            <a:r>
              <a:rPr lang="en-US" sz="3600" dirty="0" err="1"/>
              <a:t>kojoj</a:t>
            </a:r>
            <a:r>
              <a:rPr lang="en-US" sz="3600" dirty="0"/>
              <a:t> </a:t>
            </a:r>
            <a:r>
              <a:rPr lang="en-US" sz="3600" dirty="0" err="1"/>
              <a:t>mjeri</a:t>
            </a:r>
            <a:r>
              <a:rPr lang="en-US" sz="3600" dirty="0"/>
              <a:t> je </a:t>
            </a:r>
            <a:r>
              <a:rPr lang="en-US" sz="3600" dirty="0" err="1"/>
              <a:t>narušena</a:t>
            </a:r>
            <a:r>
              <a:rPr lang="en-US" sz="3600" dirty="0"/>
              <a:t> </a:t>
            </a:r>
            <a:r>
              <a:rPr lang="en-US" sz="3600" dirty="0" err="1"/>
              <a:t>kvaliteta</a:t>
            </a:r>
            <a:r>
              <a:rPr lang="en-US" sz="3600" dirty="0"/>
              <a:t> </a:t>
            </a:r>
            <a:r>
              <a:rPr lang="en-US" sz="3600" dirty="0" err="1"/>
              <a:t>života</a:t>
            </a:r>
            <a:r>
              <a:rPr lang="en-US" sz="3600" dirty="0"/>
              <a:t> </a:t>
            </a:r>
            <a:r>
              <a:rPr lang="en-US" sz="3600" dirty="0" err="1"/>
              <a:t>oštećenog</a:t>
            </a:r>
            <a:r>
              <a:rPr lang="en-US" sz="3600" dirty="0"/>
              <a:t>.</a:t>
            </a:r>
          </a:p>
          <a:p>
            <a:pPr algn="just"/>
            <a:r>
              <a:rPr lang="en-US" sz="3600" dirty="0" err="1"/>
              <a:t>Kod</a:t>
            </a:r>
            <a:r>
              <a:rPr lang="en-US" sz="3600" dirty="0"/>
              <a:t> </a:t>
            </a:r>
            <a:r>
              <a:rPr lang="en-US" sz="3600" dirty="0" err="1"/>
              <a:t>odmjeravanja</a:t>
            </a:r>
            <a:r>
              <a:rPr lang="en-US" sz="3600" dirty="0"/>
              <a:t> </a:t>
            </a:r>
            <a:r>
              <a:rPr lang="en-US" sz="3600" dirty="0" err="1"/>
              <a:t>naknade</a:t>
            </a:r>
            <a:r>
              <a:rPr lang="en-US" sz="3600" dirty="0"/>
              <a:t> </a:t>
            </a:r>
            <a:r>
              <a:rPr lang="en-US" sz="3600" dirty="0" err="1"/>
              <a:t>štete</a:t>
            </a:r>
            <a:r>
              <a:rPr lang="en-US" sz="3600" dirty="0"/>
              <a:t> </a:t>
            </a:r>
            <a:r>
              <a:rPr lang="en-US" sz="3600" dirty="0" err="1"/>
              <a:t>zbog</a:t>
            </a:r>
            <a:r>
              <a:rPr lang="en-US" sz="3600" dirty="0"/>
              <a:t> </a:t>
            </a:r>
            <a:r>
              <a:rPr lang="en-US" sz="3600" dirty="0" err="1"/>
              <a:t>mobinga</a:t>
            </a:r>
            <a:r>
              <a:rPr lang="en-US" sz="3600" dirty="0"/>
              <a:t>, </a:t>
            </a:r>
            <a:r>
              <a:rPr lang="en-US" sz="3600" dirty="0" err="1"/>
              <a:t>medicinskim</a:t>
            </a:r>
            <a:r>
              <a:rPr lang="en-US" sz="3600" dirty="0"/>
              <a:t> </a:t>
            </a:r>
            <a:r>
              <a:rPr lang="en-US" sz="3600" dirty="0" err="1"/>
              <a:t>vještačenjem</a:t>
            </a:r>
            <a:r>
              <a:rPr lang="en-US" sz="3600" dirty="0"/>
              <a:t> </a:t>
            </a:r>
            <a:r>
              <a:rPr lang="en-US" sz="3600" dirty="0" err="1"/>
              <a:t>nije</a:t>
            </a:r>
            <a:r>
              <a:rPr lang="en-US" sz="3600" dirty="0"/>
              <a:t> </a:t>
            </a:r>
            <a:r>
              <a:rPr lang="en-US" sz="3600" dirty="0" err="1"/>
              <a:t>potrebno</a:t>
            </a:r>
            <a:r>
              <a:rPr lang="en-US" sz="3600" dirty="0"/>
              <a:t> </a:t>
            </a:r>
            <a:r>
              <a:rPr lang="en-US" sz="3600" dirty="0" err="1"/>
              <a:t>utvrđivati</a:t>
            </a:r>
            <a:r>
              <a:rPr lang="en-US" sz="3600" dirty="0"/>
              <a:t> </a:t>
            </a:r>
            <a:r>
              <a:rPr lang="en-US" sz="3600" dirty="0" err="1"/>
              <a:t>trajanje</a:t>
            </a:r>
            <a:r>
              <a:rPr lang="en-US" sz="3600" dirty="0"/>
              <a:t> i </a:t>
            </a:r>
            <a:r>
              <a:rPr lang="en-US" sz="3600" dirty="0" err="1"/>
              <a:t>intenzitet</a:t>
            </a:r>
            <a:r>
              <a:rPr lang="en-US" sz="3600" dirty="0"/>
              <a:t> </a:t>
            </a:r>
            <a:r>
              <a:rPr lang="en-US" sz="3600" dirty="0" err="1"/>
              <a:t>duševnih</a:t>
            </a:r>
            <a:r>
              <a:rPr lang="en-US" sz="3600" dirty="0"/>
              <a:t> </a:t>
            </a:r>
            <a:r>
              <a:rPr lang="en-US" sz="3600" dirty="0" err="1"/>
              <a:t>bolova</a:t>
            </a:r>
            <a:r>
              <a:rPr lang="en-US" sz="3600" dirty="0"/>
              <a:t>, </a:t>
            </a:r>
            <a:r>
              <a:rPr lang="en-US" sz="3600" dirty="0" err="1"/>
              <a:t>već</a:t>
            </a:r>
            <a:r>
              <a:rPr lang="en-US" sz="3600" dirty="0"/>
              <a:t> se </a:t>
            </a:r>
            <a:r>
              <a:rPr lang="en-US" sz="3600" dirty="0" err="1"/>
              <a:t>nalaz</a:t>
            </a:r>
            <a:r>
              <a:rPr lang="en-US" sz="3600" dirty="0"/>
              <a:t> </a:t>
            </a:r>
            <a:r>
              <a:rPr lang="en-US" sz="3600" dirty="0" err="1"/>
              <a:t>vještaka</a:t>
            </a:r>
            <a:r>
              <a:rPr lang="en-US" sz="3600" dirty="0"/>
              <a:t> </a:t>
            </a:r>
            <a:r>
              <a:rPr lang="en-US" sz="3600" dirty="0" err="1"/>
              <a:t>cijeni</a:t>
            </a:r>
            <a:r>
              <a:rPr lang="en-US" sz="3600" dirty="0"/>
              <a:t> </a:t>
            </a:r>
            <a:r>
              <a:rPr lang="en-US" sz="3600" dirty="0" err="1"/>
              <a:t>kao</a:t>
            </a:r>
            <a:r>
              <a:rPr lang="en-US" sz="3600" dirty="0"/>
              <a:t> </a:t>
            </a:r>
            <a:r>
              <a:rPr lang="en-US" sz="3600" dirty="0" err="1"/>
              <a:t>dokaz</a:t>
            </a:r>
            <a:r>
              <a:rPr lang="en-US" sz="3600" dirty="0"/>
              <a:t> da li je </a:t>
            </a:r>
            <a:r>
              <a:rPr lang="en-US" sz="3600" dirty="0" err="1"/>
              <a:t>mobing</a:t>
            </a:r>
            <a:r>
              <a:rPr lang="en-US" sz="3600" dirty="0"/>
              <a:t> </a:t>
            </a:r>
            <a:r>
              <a:rPr lang="en-US" sz="3600" dirty="0" err="1"/>
              <a:t>uticao</a:t>
            </a:r>
            <a:r>
              <a:rPr lang="en-US" sz="3600" dirty="0"/>
              <a:t> </a:t>
            </a:r>
            <a:r>
              <a:rPr lang="en-US" sz="3600" dirty="0" err="1"/>
              <a:t>na</a:t>
            </a:r>
            <a:r>
              <a:rPr lang="en-US" sz="3600" dirty="0"/>
              <a:t> </a:t>
            </a:r>
            <a:r>
              <a:rPr lang="en-US" sz="3600" dirty="0" err="1"/>
              <a:t>psihičku</a:t>
            </a:r>
            <a:r>
              <a:rPr lang="en-US" sz="3600" dirty="0"/>
              <a:t> </a:t>
            </a:r>
            <a:r>
              <a:rPr lang="en-US" sz="3600" dirty="0" err="1"/>
              <a:t>sferu</a:t>
            </a:r>
            <a:r>
              <a:rPr lang="en-US" sz="3600" dirty="0"/>
              <a:t> </a:t>
            </a:r>
            <a:r>
              <a:rPr lang="en-US" sz="3600" dirty="0" err="1"/>
              <a:t>tužitelja</a:t>
            </a:r>
            <a:r>
              <a:rPr lang="sr-Latn-BA" sz="3600" dirty="0"/>
              <a:t>.</a:t>
            </a:r>
            <a:endParaRPr lang="en-US" sz="3600" dirty="0"/>
          </a:p>
          <a:p>
            <a:pPr algn="just"/>
            <a:r>
              <a:rPr lang="en-US" sz="3600" dirty="0"/>
              <a:t>U </a:t>
            </a:r>
            <a:r>
              <a:rPr lang="en-US" sz="3600" dirty="0" err="1"/>
              <a:t>odnosu</a:t>
            </a:r>
            <a:r>
              <a:rPr lang="en-US" sz="3600" dirty="0"/>
              <a:t> </a:t>
            </a:r>
            <a:r>
              <a:rPr lang="en-US" sz="3600" dirty="0" err="1"/>
              <a:t>na</a:t>
            </a:r>
            <a:r>
              <a:rPr lang="en-US" sz="3600" dirty="0"/>
              <a:t> </a:t>
            </a:r>
            <a:r>
              <a:rPr lang="en-US" sz="3600" dirty="0" err="1"/>
              <a:t>drugotuženu</a:t>
            </a:r>
            <a:r>
              <a:rPr lang="en-US" sz="3600" dirty="0"/>
              <a:t> je </a:t>
            </a:r>
            <a:r>
              <a:rPr lang="en-US" sz="3600" dirty="0" err="1"/>
              <a:t>tužbeni</a:t>
            </a:r>
            <a:r>
              <a:rPr lang="en-US" sz="3600" dirty="0"/>
              <a:t> </a:t>
            </a:r>
            <a:r>
              <a:rPr lang="en-US" sz="3600" dirty="0" err="1"/>
              <a:t>zahtjev</a:t>
            </a:r>
            <a:r>
              <a:rPr lang="en-US" sz="3600" dirty="0"/>
              <a:t> </a:t>
            </a:r>
            <a:r>
              <a:rPr lang="en-US" sz="3600" dirty="0" err="1"/>
              <a:t>odbijen</a:t>
            </a:r>
            <a:r>
              <a:rPr lang="en-US" sz="3600" dirty="0"/>
              <a:t> </a:t>
            </a:r>
            <a:r>
              <a:rPr lang="en-US" sz="3600" dirty="0" err="1"/>
              <a:t>zbog</a:t>
            </a:r>
            <a:r>
              <a:rPr lang="en-US" sz="3600" dirty="0"/>
              <a:t> </a:t>
            </a:r>
            <a:r>
              <a:rPr lang="en-US" sz="3600" dirty="0" err="1"/>
              <a:t>usvajanja</a:t>
            </a:r>
            <a:r>
              <a:rPr lang="en-US" sz="3600" dirty="0"/>
              <a:t> </a:t>
            </a:r>
            <a:r>
              <a:rPr lang="en-US" sz="3600" dirty="0" err="1"/>
              <a:t>prigovora</a:t>
            </a:r>
            <a:r>
              <a:rPr lang="en-US" sz="3600" dirty="0"/>
              <a:t> </a:t>
            </a:r>
            <a:r>
              <a:rPr lang="en-US" sz="3600" dirty="0" err="1"/>
              <a:t>pasivne</a:t>
            </a:r>
            <a:r>
              <a:rPr lang="en-US" sz="3600" dirty="0"/>
              <a:t> </a:t>
            </a:r>
            <a:r>
              <a:rPr lang="en-US" sz="3600" dirty="0" err="1"/>
              <a:t>legitimacije</a:t>
            </a:r>
            <a:r>
              <a:rPr lang="en-US" sz="3600" dirty="0"/>
              <a:t>.</a:t>
            </a:r>
          </a:p>
          <a:p>
            <a:pPr algn="just"/>
            <a:r>
              <a:rPr lang="en-US" sz="3600" b="1" dirty="0" err="1"/>
              <a:t>Poslodavac</a:t>
            </a:r>
            <a:r>
              <a:rPr lang="en-US" sz="3600" b="1" dirty="0"/>
              <a:t> je </a:t>
            </a:r>
            <a:r>
              <a:rPr lang="en-US" sz="3600" b="1" dirty="0" err="1"/>
              <a:t>pasivno</a:t>
            </a:r>
            <a:r>
              <a:rPr lang="en-US" sz="3600" b="1" dirty="0"/>
              <a:t> </a:t>
            </a:r>
            <a:r>
              <a:rPr lang="en-US" sz="3600" b="1" dirty="0" err="1"/>
              <a:t>legitimisan</a:t>
            </a:r>
            <a:r>
              <a:rPr lang="en-US" sz="3600" b="1" dirty="0"/>
              <a:t> u </a:t>
            </a:r>
            <a:r>
              <a:rPr lang="en-US" sz="3600" b="1" dirty="0" err="1"/>
              <a:t>postupku</a:t>
            </a:r>
            <a:r>
              <a:rPr lang="en-US" sz="3600" b="1" dirty="0"/>
              <a:t> za </a:t>
            </a:r>
            <a:r>
              <a:rPr lang="en-US" sz="3600" b="1" dirty="0" err="1"/>
              <a:t>ostvarivanje</a:t>
            </a:r>
            <a:r>
              <a:rPr lang="en-US" sz="3600" b="1" dirty="0"/>
              <a:t> </a:t>
            </a:r>
            <a:r>
              <a:rPr lang="en-US" sz="3600" b="1" dirty="0" err="1"/>
              <a:t>sudske</a:t>
            </a:r>
            <a:r>
              <a:rPr lang="en-US" sz="3600" b="1" dirty="0"/>
              <a:t> </a:t>
            </a:r>
            <a:r>
              <a:rPr lang="en-US" sz="3600" b="1" dirty="0" err="1"/>
              <a:t>zaštite</a:t>
            </a:r>
            <a:r>
              <a:rPr lang="en-US" sz="3600" b="1" dirty="0"/>
              <a:t> </a:t>
            </a:r>
            <a:r>
              <a:rPr lang="en-US" sz="3600" b="1" dirty="0" err="1"/>
              <a:t>zbog</a:t>
            </a:r>
            <a:r>
              <a:rPr lang="en-US" sz="3600" b="1" dirty="0"/>
              <a:t> </a:t>
            </a:r>
            <a:r>
              <a:rPr lang="en-US" sz="3600" b="1" dirty="0" err="1"/>
              <a:t>zlostavljanja</a:t>
            </a:r>
            <a:r>
              <a:rPr lang="en-US" sz="3600" b="1" dirty="0"/>
              <a:t> </a:t>
            </a:r>
            <a:r>
              <a:rPr lang="en-US" sz="3600" b="1" dirty="0" err="1"/>
              <a:t>na</a:t>
            </a:r>
            <a:r>
              <a:rPr lang="en-US" sz="3600" b="1" dirty="0"/>
              <a:t> </a:t>
            </a:r>
            <a:r>
              <a:rPr lang="en-US" sz="3600" b="1" dirty="0" err="1"/>
              <a:t>radu</a:t>
            </a:r>
            <a:r>
              <a:rPr lang="en-US" sz="3600" b="1" dirty="0"/>
              <a:t> i </a:t>
            </a:r>
            <a:r>
              <a:rPr lang="en-US" sz="3600" b="1" dirty="0" err="1"/>
              <a:t>samo</a:t>
            </a:r>
            <a:r>
              <a:rPr lang="en-US" sz="3600" b="1" dirty="0"/>
              <a:t> on </a:t>
            </a:r>
            <a:r>
              <a:rPr lang="en-US" sz="3600" b="1" dirty="0" err="1"/>
              <a:t>može</a:t>
            </a:r>
            <a:r>
              <a:rPr lang="en-US" sz="3600" b="1" dirty="0"/>
              <a:t> </a:t>
            </a:r>
            <a:r>
              <a:rPr lang="en-US" sz="3600" b="1" dirty="0" err="1"/>
              <a:t>biti</a:t>
            </a:r>
            <a:r>
              <a:rPr lang="en-US" sz="3600" b="1" dirty="0"/>
              <a:t> </a:t>
            </a:r>
            <a:r>
              <a:rPr lang="en-US" sz="3600" b="1" dirty="0" err="1"/>
              <a:t>tužen</a:t>
            </a:r>
            <a:r>
              <a:rPr lang="en-US" sz="3600" b="1" dirty="0"/>
              <a:t>, bez </a:t>
            </a:r>
            <a:r>
              <a:rPr lang="en-US" sz="3600" b="1" dirty="0" err="1"/>
              <a:t>obzira</a:t>
            </a:r>
            <a:r>
              <a:rPr lang="en-US" sz="3600" b="1" dirty="0"/>
              <a:t> </a:t>
            </a:r>
            <a:r>
              <a:rPr lang="en-US" sz="3600" b="1" dirty="0" err="1"/>
              <a:t>ko</a:t>
            </a:r>
            <a:r>
              <a:rPr lang="en-US" sz="3600" b="1" dirty="0"/>
              <a:t> je </a:t>
            </a:r>
            <a:r>
              <a:rPr lang="en-US" sz="3600" b="1" dirty="0" err="1"/>
              <a:t>izvršilac</a:t>
            </a:r>
            <a:r>
              <a:rPr lang="en-US" sz="3600" b="1" dirty="0"/>
              <a:t> </a:t>
            </a:r>
            <a:r>
              <a:rPr lang="en-US" sz="3600" b="1" dirty="0" err="1"/>
              <a:t>radnji</a:t>
            </a:r>
            <a:r>
              <a:rPr lang="en-US" sz="3600" b="1" dirty="0"/>
              <a:t> </a:t>
            </a:r>
            <a:r>
              <a:rPr lang="en-US" sz="3600" b="1" dirty="0" err="1"/>
              <a:t>mobinga</a:t>
            </a:r>
            <a:r>
              <a:rPr lang="en-US" sz="3600" b="1" dirty="0"/>
              <a:t>, </a:t>
            </a:r>
            <a:r>
              <a:rPr lang="en-US" sz="3600" b="1" dirty="0" err="1"/>
              <a:t>dok</a:t>
            </a:r>
            <a:r>
              <a:rPr lang="en-US" sz="3600" b="1" dirty="0"/>
              <a:t> </a:t>
            </a:r>
            <a:r>
              <a:rPr lang="en-US" sz="3600" b="1" dirty="0" err="1"/>
              <a:t>fizičko</a:t>
            </a:r>
            <a:r>
              <a:rPr lang="en-US" sz="3600" b="1" dirty="0"/>
              <a:t> lice </a:t>
            </a:r>
            <a:r>
              <a:rPr lang="en-US" sz="3600" b="1" dirty="0" err="1"/>
              <a:t>kao</a:t>
            </a:r>
            <a:r>
              <a:rPr lang="en-US" sz="3600" b="1" dirty="0"/>
              <a:t> </a:t>
            </a:r>
            <a:r>
              <a:rPr lang="en-US" sz="3600" b="1" dirty="0" err="1"/>
              <a:t>izvršilac</a:t>
            </a:r>
            <a:r>
              <a:rPr lang="en-US" sz="3600" b="1" dirty="0"/>
              <a:t> </a:t>
            </a:r>
            <a:r>
              <a:rPr lang="en-US" sz="3600" b="1" dirty="0" err="1"/>
              <a:t>zlostavljanja</a:t>
            </a:r>
            <a:r>
              <a:rPr lang="en-US" sz="3600" b="1" dirty="0"/>
              <a:t> </a:t>
            </a:r>
            <a:r>
              <a:rPr lang="en-US" sz="3600" b="1" dirty="0" err="1"/>
              <a:t>nije</a:t>
            </a:r>
            <a:r>
              <a:rPr lang="en-US" sz="3600" b="1" dirty="0"/>
              <a:t> </a:t>
            </a:r>
            <a:r>
              <a:rPr lang="en-US" sz="3600" b="1" dirty="0" err="1"/>
              <a:t>pasivno</a:t>
            </a:r>
            <a:r>
              <a:rPr lang="en-US" sz="3600" b="1" dirty="0"/>
              <a:t> </a:t>
            </a:r>
            <a:r>
              <a:rPr lang="en-US" sz="3600" b="1" dirty="0" err="1"/>
              <a:t>legitimisano.Navedeno</a:t>
            </a:r>
            <a:r>
              <a:rPr lang="en-US" sz="3600" b="1" dirty="0"/>
              <a:t> </a:t>
            </a:r>
            <a:r>
              <a:rPr lang="en-US" sz="3600" b="1" dirty="0" err="1"/>
              <a:t>proizilazi</a:t>
            </a:r>
            <a:r>
              <a:rPr lang="en-US" sz="3600" b="1" dirty="0"/>
              <a:t> </a:t>
            </a:r>
            <a:r>
              <a:rPr lang="en-US" sz="3600" b="1" dirty="0" err="1"/>
              <a:t>iz</a:t>
            </a:r>
            <a:r>
              <a:rPr lang="en-US" sz="3600" b="1" dirty="0"/>
              <a:t> </a:t>
            </a:r>
            <a:r>
              <a:rPr lang="en-US" sz="3600" b="1" dirty="0" err="1"/>
              <a:t>odredbe</a:t>
            </a:r>
            <a:r>
              <a:rPr lang="en-US" sz="3600" b="1" dirty="0"/>
              <a:t> </a:t>
            </a:r>
            <a:r>
              <a:rPr lang="en-US" sz="3600" b="1" dirty="0" err="1"/>
              <a:t>člana</a:t>
            </a:r>
            <a:r>
              <a:rPr lang="en-US" sz="3600" b="1" dirty="0"/>
              <a:t> 24. </a:t>
            </a:r>
            <a:r>
              <a:rPr lang="en-US" sz="3600" b="1" dirty="0" err="1"/>
              <a:t>stav</a:t>
            </a:r>
            <a:r>
              <a:rPr lang="en-US" sz="3600" b="1" dirty="0"/>
              <a:t> 6 i </a:t>
            </a:r>
            <a:r>
              <a:rPr lang="en-US" sz="3600" b="1" dirty="0" err="1"/>
              <a:t>člana</a:t>
            </a:r>
            <a:r>
              <a:rPr lang="en-US" sz="3600" b="1" dirty="0"/>
              <a:t> 25. </a:t>
            </a:r>
            <a:r>
              <a:rPr lang="en-US" sz="3600" b="1" dirty="0" err="1"/>
              <a:t>stav</a:t>
            </a:r>
            <a:r>
              <a:rPr lang="en-US" sz="3600" b="1" dirty="0"/>
              <a:t> 1 </a:t>
            </a:r>
            <a:r>
              <a:rPr lang="en-US" sz="3600" b="1" dirty="0" err="1"/>
              <a:t>Zakona</a:t>
            </a:r>
            <a:r>
              <a:rPr lang="en-US" sz="3600" b="1" dirty="0"/>
              <a:t> o </a:t>
            </a:r>
            <a:r>
              <a:rPr lang="en-US" sz="3600" b="1" dirty="0" err="1"/>
              <a:t>radu</a:t>
            </a:r>
            <a:r>
              <a:rPr lang="en-US" sz="3600" b="1" dirty="0"/>
              <a:t>, a </a:t>
            </a:r>
            <a:r>
              <a:rPr lang="en-US" sz="3600" b="1" dirty="0" err="1"/>
              <a:t>kojim</a:t>
            </a:r>
            <a:r>
              <a:rPr lang="en-US" sz="3600" b="1" dirty="0"/>
              <a:t> </a:t>
            </a:r>
            <a:r>
              <a:rPr lang="en-US" sz="3600" b="1" dirty="0" err="1"/>
              <a:t>odredbama</a:t>
            </a:r>
            <a:r>
              <a:rPr lang="en-US" sz="3600" b="1" dirty="0"/>
              <a:t> je </a:t>
            </a:r>
            <a:r>
              <a:rPr lang="en-US" sz="3600" b="1" dirty="0" err="1"/>
              <a:t>poslodavac</a:t>
            </a:r>
            <a:r>
              <a:rPr lang="en-US" sz="3600" b="1" dirty="0"/>
              <a:t> </a:t>
            </a:r>
            <a:r>
              <a:rPr lang="en-US" sz="3600" b="1" dirty="0" err="1"/>
              <a:t>dužan</a:t>
            </a:r>
            <a:r>
              <a:rPr lang="en-US" sz="3600" b="1" dirty="0"/>
              <a:t> da </a:t>
            </a:r>
            <a:r>
              <a:rPr lang="en-US" sz="3600" b="1" dirty="0" err="1"/>
              <a:t>preduzme</a:t>
            </a:r>
            <a:r>
              <a:rPr lang="en-US" sz="3600" b="1" dirty="0"/>
              <a:t> </a:t>
            </a:r>
            <a:r>
              <a:rPr lang="en-US" sz="3600" b="1" dirty="0" err="1"/>
              <a:t>pravovremene</a:t>
            </a:r>
            <a:r>
              <a:rPr lang="en-US" sz="3600" b="1" dirty="0"/>
              <a:t> i </a:t>
            </a:r>
            <a:r>
              <a:rPr lang="en-US" sz="3600" b="1" dirty="0" err="1"/>
              <a:t>efikasne</a:t>
            </a:r>
            <a:r>
              <a:rPr lang="en-US" sz="3600" b="1" dirty="0"/>
              <a:t> </a:t>
            </a:r>
            <a:r>
              <a:rPr lang="en-US" sz="3600" b="1" dirty="0" err="1"/>
              <a:t>mjere</a:t>
            </a:r>
            <a:r>
              <a:rPr lang="en-US" sz="3600" b="1" dirty="0"/>
              <a:t> s </a:t>
            </a:r>
            <a:r>
              <a:rPr lang="en-US" sz="3600" b="1" dirty="0" err="1"/>
              <a:t>ciljem</a:t>
            </a:r>
            <a:r>
              <a:rPr lang="en-US" sz="3600" b="1" dirty="0"/>
              <a:t> </a:t>
            </a:r>
            <a:r>
              <a:rPr lang="en-US" sz="3600" b="1" dirty="0" err="1"/>
              <a:t>sprečavanja</a:t>
            </a:r>
            <a:r>
              <a:rPr lang="en-US" sz="3600" b="1" dirty="0"/>
              <a:t> </a:t>
            </a:r>
            <a:r>
              <a:rPr lang="en-US" sz="3600" b="1" dirty="0" err="1"/>
              <a:t>mobinga</a:t>
            </a:r>
            <a:r>
              <a:rPr lang="en-US" sz="3600" b="1" dirty="0"/>
              <a:t>, </a:t>
            </a:r>
            <a:r>
              <a:rPr lang="en-US" sz="3600" b="1" dirty="0" err="1"/>
              <a:t>dok</a:t>
            </a:r>
            <a:r>
              <a:rPr lang="en-US" sz="3600" b="1" dirty="0"/>
              <a:t> u </a:t>
            </a:r>
            <a:r>
              <a:rPr lang="en-US" sz="3600" b="1" dirty="0" err="1"/>
              <a:t>slučaju</a:t>
            </a:r>
            <a:r>
              <a:rPr lang="en-US" sz="3600" b="1" dirty="0"/>
              <a:t> </a:t>
            </a:r>
            <a:r>
              <a:rPr lang="en-US" sz="3600" b="1" dirty="0" err="1"/>
              <a:t>diskriminacije</a:t>
            </a:r>
            <a:r>
              <a:rPr lang="en-US" sz="3600" b="1" dirty="0"/>
              <a:t> </a:t>
            </a:r>
            <a:r>
              <a:rPr lang="en-US" sz="3600" b="1" dirty="0" err="1"/>
              <a:t>na</a:t>
            </a:r>
            <a:r>
              <a:rPr lang="en-US" sz="3600" b="1" dirty="0"/>
              <a:t> </a:t>
            </a:r>
            <a:r>
              <a:rPr lang="en-US" sz="3600" b="1" dirty="0" err="1"/>
              <a:t>radu</a:t>
            </a:r>
            <a:r>
              <a:rPr lang="en-US" sz="3600" b="1" dirty="0"/>
              <a:t> (</a:t>
            </a:r>
            <a:r>
              <a:rPr lang="en-US" sz="3600" b="1" dirty="0" err="1"/>
              <a:t>mobinga</a:t>
            </a:r>
            <a:r>
              <a:rPr lang="en-US" sz="3600" b="1" dirty="0"/>
              <a:t>) </a:t>
            </a:r>
            <a:r>
              <a:rPr lang="en-US" sz="3600" b="1" dirty="0" err="1"/>
              <a:t>odgovara</a:t>
            </a:r>
            <a:r>
              <a:rPr lang="en-US" sz="3600" b="1" dirty="0"/>
              <a:t> </a:t>
            </a:r>
            <a:r>
              <a:rPr lang="en-US" sz="3600" b="1" dirty="0" err="1"/>
              <a:t>poslodavac</a:t>
            </a:r>
            <a:r>
              <a:rPr lang="en-US" sz="3600" b="1" dirty="0"/>
              <a:t>.</a:t>
            </a:r>
            <a:endParaRPr lang="en-US" sz="3100" b="1" dirty="0"/>
          </a:p>
          <a:p>
            <a:pPr marL="0" indent="0" algn="ctr">
              <a:buNone/>
            </a:pPr>
            <a:r>
              <a:rPr lang="en-US" sz="3800" b="1" dirty="0" err="1"/>
              <a:t>Presuda</a:t>
            </a:r>
            <a:r>
              <a:rPr lang="en-US" sz="3800" b="1" dirty="0"/>
              <a:t> </a:t>
            </a:r>
            <a:r>
              <a:rPr lang="en-US" sz="3800" b="1" dirty="0" err="1"/>
              <a:t>Vrhovnog</a:t>
            </a:r>
            <a:r>
              <a:rPr lang="en-US" sz="3800" b="1" dirty="0"/>
              <a:t> </a:t>
            </a:r>
            <a:r>
              <a:rPr lang="en-US" sz="3800" b="1" dirty="0" err="1"/>
              <a:t>suda</a:t>
            </a:r>
            <a:r>
              <a:rPr lang="en-US" sz="3800" b="1" dirty="0"/>
              <a:t> </a:t>
            </a:r>
            <a:r>
              <a:rPr lang="en-US" sz="3800" b="1" dirty="0" err="1"/>
              <a:t>Republike</a:t>
            </a:r>
            <a:r>
              <a:rPr lang="en-US" sz="3800" b="1" dirty="0"/>
              <a:t> </a:t>
            </a:r>
            <a:r>
              <a:rPr lang="en-US" sz="3800" b="1" dirty="0" err="1"/>
              <a:t>Srpske</a:t>
            </a:r>
            <a:r>
              <a:rPr lang="en-US" sz="3800" b="1" dirty="0"/>
              <a:t> </a:t>
            </a:r>
            <a:r>
              <a:rPr lang="en-US" sz="3800" b="1" dirty="0" err="1"/>
              <a:t>broj</a:t>
            </a:r>
            <a:r>
              <a:rPr lang="en-US" sz="3800" b="1" dirty="0"/>
              <a:t>: 71 0 </a:t>
            </a:r>
            <a:r>
              <a:rPr lang="en-US" sz="3800" b="1" dirty="0" err="1"/>
              <a:t>Rs</a:t>
            </a:r>
            <a:r>
              <a:rPr lang="en-US" sz="3800" b="1" dirty="0"/>
              <a:t> 275020 20 Rev od 11.03.2021.godine.</a:t>
            </a:r>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8415000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3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162202"/>
          </a:xfrm>
        </p:spPr>
        <p:txBody>
          <a:bodyPr>
            <a:normAutofit fontScale="47500" lnSpcReduction="20000"/>
          </a:bodyPr>
          <a:lstStyle/>
          <a:p>
            <a:pPr marL="0" indent="0" algn="just">
              <a:buNone/>
            </a:pPr>
            <a:endParaRPr lang="sr-Latn-BA" sz="3300" dirty="0"/>
          </a:p>
          <a:p>
            <a:pPr algn="just"/>
            <a:r>
              <a:rPr lang="en-US" sz="3600" dirty="0"/>
              <a:t>U </a:t>
            </a:r>
            <a:r>
              <a:rPr lang="en-US" sz="3600" dirty="0" err="1"/>
              <a:t>pogledu</a:t>
            </a:r>
            <a:r>
              <a:rPr lang="en-US" sz="3600" dirty="0"/>
              <a:t> </a:t>
            </a:r>
            <a:r>
              <a:rPr lang="en-US" sz="3600" dirty="0" err="1"/>
              <a:t>mobinga</a:t>
            </a:r>
            <a:r>
              <a:rPr lang="en-US" sz="3600" dirty="0"/>
              <a:t> </a:t>
            </a:r>
            <a:r>
              <a:rPr lang="en-US" sz="3600" dirty="0" err="1"/>
              <a:t>sud</a:t>
            </a:r>
            <a:r>
              <a:rPr lang="en-US" sz="3600" dirty="0"/>
              <a:t> je </a:t>
            </a:r>
            <a:r>
              <a:rPr lang="en-US" sz="3600" dirty="0" err="1"/>
              <a:t>utvrdio</a:t>
            </a:r>
            <a:r>
              <a:rPr lang="en-US" sz="3600" dirty="0"/>
              <a:t> da je </a:t>
            </a:r>
            <a:r>
              <a:rPr lang="en-US" sz="3600" dirty="0" err="1"/>
              <a:t>tužitelj</a:t>
            </a:r>
            <a:r>
              <a:rPr lang="en-US" sz="3600" dirty="0"/>
              <a:t> u </a:t>
            </a:r>
            <a:r>
              <a:rPr lang="en-US" sz="3600" dirty="0" err="1"/>
              <a:t>ovom</a:t>
            </a:r>
            <a:r>
              <a:rPr lang="en-US" sz="3600" dirty="0"/>
              <a:t> </a:t>
            </a:r>
            <a:r>
              <a:rPr lang="en-US" sz="3600" dirty="0" err="1"/>
              <a:t>parničnom</a:t>
            </a:r>
            <a:r>
              <a:rPr lang="en-US" sz="3600" dirty="0"/>
              <a:t> </a:t>
            </a:r>
            <a:r>
              <a:rPr lang="en-US" sz="3600" dirty="0" err="1"/>
              <a:t>postupku</a:t>
            </a:r>
            <a:r>
              <a:rPr lang="en-US" sz="3600" dirty="0"/>
              <a:t> </a:t>
            </a:r>
            <a:r>
              <a:rPr lang="en-US" sz="3600" dirty="0" err="1"/>
              <a:t>učinio</a:t>
            </a:r>
            <a:r>
              <a:rPr lang="en-US" sz="3600" dirty="0"/>
              <a:t> </a:t>
            </a:r>
            <a:r>
              <a:rPr lang="en-US" sz="3600" dirty="0" err="1"/>
              <a:t>vjerovatnim</a:t>
            </a:r>
            <a:r>
              <a:rPr lang="en-US" sz="3600" dirty="0"/>
              <a:t> da je </a:t>
            </a:r>
            <a:r>
              <a:rPr lang="en-US" sz="3600" dirty="0" err="1"/>
              <a:t>vršen</a:t>
            </a:r>
            <a:r>
              <a:rPr lang="en-US" sz="3600" dirty="0"/>
              <a:t> </a:t>
            </a:r>
            <a:r>
              <a:rPr lang="en-US" sz="3600" dirty="0" err="1"/>
              <a:t>mobing</a:t>
            </a:r>
            <a:r>
              <a:rPr lang="en-US" sz="3600" dirty="0"/>
              <a:t> </a:t>
            </a:r>
            <a:r>
              <a:rPr lang="en-US" sz="3600" dirty="0" err="1"/>
              <a:t>na</a:t>
            </a:r>
            <a:r>
              <a:rPr lang="en-US" sz="3600" dirty="0"/>
              <a:t> </a:t>
            </a:r>
            <a:r>
              <a:rPr lang="en-US" sz="3600" dirty="0" err="1"/>
              <a:t>način</a:t>
            </a:r>
            <a:r>
              <a:rPr lang="en-US" sz="3600" dirty="0"/>
              <a:t> (</a:t>
            </a:r>
            <a:r>
              <a:rPr lang="en-US" sz="3600" dirty="0" err="1"/>
              <a:t>pobliže</a:t>
            </a:r>
            <a:r>
              <a:rPr lang="en-US" sz="3600" dirty="0"/>
              <a:t> </a:t>
            </a:r>
            <a:r>
              <a:rPr lang="en-US" sz="3600" dirty="0" err="1"/>
              <a:t>naveden</a:t>
            </a:r>
            <a:r>
              <a:rPr lang="en-US" sz="3600" dirty="0"/>
              <a:t> u </a:t>
            </a:r>
            <a:r>
              <a:rPr lang="en-US" sz="3600" dirty="0" err="1"/>
              <a:t>izreci</a:t>
            </a:r>
            <a:r>
              <a:rPr lang="en-US" sz="3600" dirty="0"/>
              <a:t> </a:t>
            </a:r>
            <a:r>
              <a:rPr lang="en-US" sz="3600" dirty="0" err="1"/>
              <a:t>presude</a:t>
            </a:r>
            <a:r>
              <a:rPr lang="en-US" sz="3600" dirty="0"/>
              <a:t>), </a:t>
            </a:r>
            <a:r>
              <a:rPr lang="en-US" sz="3600" dirty="0" err="1"/>
              <a:t>koji</a:t>
            </a:r>
            <a:r>
              <a:rPr lang="en-US" sz="3600" dirty="0"/>
              <a:t> </a:t>
            </a:r>
            <a:r>
              <a:rPr lang="en-US" sz="3600" dirty="0" err="1"/>
              <a:t>mobing</a:t>
            </a:r>
            <a:r>
              <a:rPr lang="en-US" sz="3600" dirty="0"/>
              <a:t> je </a:t>
            </a:r>
            <a:r>
              <a:rPr lang="en-US" sz="3600" dirty="0" err="1"/>
              <a:t>kod</a:t>
            </a:r>
            <a:r>
              <a:rPr lang="en-US" sz="3600" dirty="0"/>
              <a:t> </a:t>
            </a:r>
            <a:r>
              <a:rPr lang="en-US" sz="3600" dirty="0" err="1"/>
              <a:t>tužitelja</a:t>
            </a:r>
            <a:r>
              <a:rPr lang="en-US" sz="3600" dirty="0"/>
              <a:t> </a:t>
            </a:r>
            <a:r>
              <a:rPr lang="en-US" sz="3600" dirty="0" err="1"/>
              <a:t>izazvao</a:t>
            </a:r>
            <a:r>
              <a:rPr lang="en-US" sz="3600" dirty="0"/>
              <a:t> </a:t>
            </a:r>
            <a:r>
              <a:rPr lang="en-US" sz="3600" dirty="0" err="1"/>
              <a:t>nelagodnost</a:t>
            </a:r>
            <a:r>
              <a:rPr lang="en-US" sz="3600" dirty="0"/>
              <a:t> i </a:t>
            </a:r>
            <a:r>
              <a:rPr lang="en-US" sz="3600" dirty="0" err="1"/>
              <a:t>nesigurnost</a:t>
            </a:r>
            <a:r>
              <a:rPr lang="en-US" sz="3600" dirty="0"/>
              <a:t>, a </a:t>
            </a:r>
            <a:r>
              <a:rPr lang="en-US" sz="3600" dirty="0" err="1"/>
              <a:t>kasnije</a:t>
            </a:r>
            <a:r>
              <a:rPr lang="en-US" sz="3600" dirty="0"/>
              <a:t> i </a:t>
            </a:r>
            <a:r>
              <a:rPr lang="en-US" sz="3600" dirty="0" err="1"/>
              <a:t>anksioznost</a:t>
            </a:r>
            <a:r>
              <a:rPr lang="en-US" sz="3600" dirty="0"/>
              <a:t> i </a:t>
            </a:r>
            <a:r>
              <a:rPr lang="en-US" sz="3600" dirty="0" err="1"/>
              <a:t>depresivnost</a:t>
            </a:r>
            <a:r>
              <a:rPr lang="en-US" sz="3600" dirty="0"/>
              <a:t>, </a:t>
            </a:r>
            <a:r>
              <a:rPr lang="en-US" sz="3600" dirty="0" err="1"/>
              <a:t>zbog</a:t>
            </a:r>
            <a:r>
              <a:rPr lang="en-US" sz="3600" dirty="0"/>
              <a:t> </a:t>
            </a:r>
            <a:r>
              <a:rPr lang="en-US" sz="3600" dirty="0" err="1"/>
              <a:t>čega</a:t>
            </a:r>
            <a:r>
              <a:rPr lang="en-US" sz="3600" dirty="0"/>
              <a:t> se </a:t>
            </a:r>
            <a:r>
              <a:rPr lang="en-US" sz="3600" dirty="0" err="1"/>
              <a:t>tužitelj</a:t>
            </a:r>
            <a:r>
              <a:rPr lang="en-US" sz="3600" dirty="0"/>
              <a:t> </a:t>
            </a:r>
            <a:r>
              <a:rPr lang="en-US" sz="3600" dirty="0" err="1"/>
              <a:t>obraćao</a:t>
            </a:r>
            <a:r>
              <a:rPr lang="en-US" sz="3600" dirty="0"/>
              <a:t> </a:t>
            </a:r>
            <a:r>
              <a:rPr lang="en-US" sz="3600" dirty="0" err="1"/>
              <a:t>psihijatru</a:t>
            </a:r>
            <a:r>
              <a:rPr lang="en-US" sz="3600" dirty="0"/>
              <a:t>, </a:t>
            </a:r>
            <a:r>
              <a:rPr lang="en-US" sz="3600" dirty="0" err="1"/>
              <a:t>endokrinologu</a:t>
            </a:r>
            <a:r>
              <a:rPr lang="en-US" sz="3600" dirty="0"/>
              <a:t>, </a:t>
            </a:r>
            <a:r>
              <a:rPr lang="en-US" sz="3600" dirty="0" err="1"/>
              <a:t>jer</a:t>
            </a:r>
            <a:r>
              <a:rPr lang="en-US" sz="3600" dirty="0"/>
              <a:t> je </a:t>
            </a:r>
            <a:r>
              <a:rPr lang="en-US" sz="3600" dirty="0" err="1"/>
              <a:t>došlo</a:t>
            </a:r>
            <a:r>
              <a:rPr lang="en-US" sz="3600" dirty="0"/>
              <a:t> do </a:t>
            </a:r>
            <a:r>
              <a:rPr lang="en-US" sz="3600" dirty="0" err="1"/>
              <a:t>pogoršanja</a:t>
            </a:r>
            <a:r>
              <a:rPr lang="en-US" sz="3600" dirty="0"/>
              <a:t> </a:t>
            </a:r>
            <a:r>
              <a:rPr lang="en-US" sz="3600" dirty="0" err="1"/>
              <a:t>njegovog</a:t>
            </a:r>
            <a:r>
              <a:rPr lang="en-US" sz="3600" dirty="0"/>
              <a:t> </a:t>
            </a:r>
            <a:r>
              <a:rPr lang="en-US" sz="3600" dirty="0" err="1"/>
              <a:t>psihičkog</a:t>
            </a:r>
            <a:r>
              <a:rPr lang="en-US" sz="3600" dirty="0"/>
              <a:t> </a:t>
            </a:r>
            <a:r>
              <a:rPr lang="en-US" sz="3600" dirty="0" err="1"/>
              <a:t>zdravlja</a:t>
            </a:r>
            <a:r>
              <a:rPr lang="en-US" sz="3600" dirty="0"/>
              <a:t> i </a:t>
            </a:r>
            <a:r>
              <a:rPr lang="en-US" sz="3600" dirty="0" err="1"/>
              <a:t>tjelesnog</a:t>
            </a:r>
            <a:r>
              <a:rPr lang="en-US" sz="3600" dirty="0"/>
              <a:t> </a:t>
            </a:r>
            <a:r>
              <a:rPr lang="en-US" sz="3600" dirty="0" err="1"/>
              <a:t>oštećenja</a:t>
            </a:r>
            <a:r>
              <a:rPr lang="en-US" sz="3600" dirty="0"/>
              <a:t> ....</a:t>
            </a:r>
          </a:p>
          <a:p>
            <a:pPr algn="just"/>
            <a:r>
              <a:rPr lang="en-US" sz="3600" dirty="0" err="1"/>
              <a:t>Usljed</a:t>
            </a:r>
            <a:r>
              <a:rPr lang="en-US" sz="3600" dirty="0"/>
              <a:t> </a:t>
            </a:r>
            <a:r>
              <a:rPr lang="en-US" sz="3600" dirty="0" err="1"/>
              <a:t>povrede</a:t>
            </a:r>
            <a:r>
              <a:rPr lang="en-US" sz="3600" dirty="0"/>
              <a:t> </a:t>
            </a:r>
            <a:r>
              <a:rPr lang="en-US" sz="3600" dirty="0" err="1"/>
              <a:t>ličnog</a:t>
            </a:r>
            <a:r>
              <a:rPr lang="en-US" sz="3600" dirty="0"/>
              <a:t> prava </a:t>
            </a:r>
            <a:r>
              <a:rPr lang="en-US" sz="3600" dirty="0" err="1"/>
              <a:t>na</a:t>
            </a:r>
            <a:r>
              <a:rPr lang="en-US" sz="3600" dirty="0"/>
              <a:t> </a:t>
            </a:r>
            <a:r>
              <a:rPr lang="en-US" sz="3600" dirty="0" err="1"/>
              <a:t>dostojanstvo</a:t>
            </a:r>
            <a:r>
              <a:rPr lang="en-US" sz="3600" dirty="0"/>
              <a:t> </a:t>
            </a:r>
            <a:r>
              <a:rPr lang="en-US" sz="3600" dirty="0" err="1"/>
              <a:t>na</a:t>
            </a:r>
            <a:r>
              <a:rPr lang="en-US" sz="3600" dirty="0"/>
              <a:t> </a:t>
            </a:r>
            <a:r>
              <a:rPr lang="en-US" sz="3600" dirty="0" err="1"/>
              <a:t>radu</a:t>
            </a:r>
            <a:r>
              <a:rPr lang="en-US" sz="3600" dirty="0"/>
              <a:t>, </a:t>
            </a:r>
            <a:r>
              <a:rPr lang="en-US" sz="3600" dirty="0" err="1"/>
              <a:t>šteta</a:t>
            </a:r>
            <a:r>
              <a:rPr lang="en-US" sz="3600" dirty="0"/>
              <a:t> se </a:t>
            </a:r>
            <a:r>
              <a:rPr lang="en-US" sz="3600" dirty="0" err="1"/>
              <a:t>sastoji</a:t>
            </a:r>
            <a:r>
              <a:rPr lang="en-US" sz="3600" dirty="0"/>
              <a:t> u </a:t>
            </a:r>
            <a:r>
              <a:rPr lang="en-US" sz="3600" dirty="0" err="1"/>
              <a:t>samoj</a:t>
            </a:r>
            <a:r>
              <a:rPr lang="en-US" sz="3600" dirty="0"/>
              <a:t> </a:t>
            </a:r>
            <a:r>
              <a:rPr lang="en-US" sz="3600" dirty="0" err="1"/>
              <a:t>povredi</a:t>
            </a:r>
            <a:r>
              <a:rPr lang="en-US" sz="3600" dirty="0"/>
              <a:t> </a:t>
            </a:r>
            <a:r>
              <a:rPr lang="en-US" sz="3600" dirty="0" err="1"/>
              <a:t>dostojanstva</a:t>
            </a:r>
            <a:r>
              <a:rPr lang="en-US" sz="3600" dirty="0"/>
              <a:t> </a:t>
            </a:r>
            <a:r>
              <a:rPr lang="en-US" sz="3600" dirty="0" err="1"/>
              <a:t>na</a:t>
            </a:r>
            <a:r>
              <a:rPr lang="en-US" sz="3600" dirty="0"/>
              <a:t> </a:t>
            </a:r>
            <a:r>
              <a:rPr lang="en-US" sz="3600" dirty="0" err="1"/>
              <a:t>radu</a:t>
            </a:r>
            <a:r>
              <a:rPr lang="en-US" sz="3600" dirty="0"/>
              <a:t>, </a:t>
            </a:r>
            <a:r>
              <a:rPr lang="en-US" sz="3600" dirty="0" err="1"/>
              <a:t>povredi</a:t>
            </a:r>
            <a:r>
              <a:rPr lang="en-US" sz="3600" dirty="0"/>
              <a:t> prava </a:t>
            </a:r>
            <a:r>
              <a:rPr lang="en-US" sz="3600" dirty="0" err="1"/>
              <a:t>ličnosti</a:t>
            </a:r>
            <a:r>
              <a:rPr lang="en-US" sz="3600" dirty="0"/>
              <a:t>, a </a:t>
            </a:r>
            <a:r>
              <a:rPr lang="en-US" sz="3600" dirty="0" err="1"/>
              <a:t>izvedenim</a:t>
            </a:r>
            <a:r>
              <a:rPr lang="en-US" sz="3600" dirty="0"/>
              <a:t> </a:t>
            </a:r>
            <a:r>
              <a:rPr lang="en-US" sz="3600" dirty="0" err="1"/>
              <a:t>dokazima</a:t>
            </a:r>
            <a:r>
              <a:rPr lang="en-US" sz="3600" dirty="0"/>
              <a:t> (</a:t>
            </a:r>
            <a:r>
              <a:rPr lang="en-US" sz="3600" dirty="0" err="1"/>
              <a:t>saslušanjem</a:t>
            </a:r>
            <a:r>
              <a:rPr lang="en-US" sz="3600" dirty="0"/>
              <a:t> </a:t>
            </a:r>
            <a:r>
              <a:rPr lang="en-US" sz="3600" dirty="0" err="1"/>
              <a:t>svjedoka</a:t>
            </a:r>
            <a:r>
              <a:rPr lang="en-US" sz="3600" dirty="0"/>
              <a:t> i </a:t>
            </a:r>
            <a:r>
              <a:rPr lang="en-US" sz="3600" dirty="0" err="1"/>
              <a:t>provođenjem</a:t>
            </a:r>
            <a:r>
              <a:rPr lang="en-US" sz="3600" dirty="0"/>
              <a:t> </a:t>
            </a:r>
            <a:r>
              <a:rPr lang="en-US" sz="3600" dirty="0" err="1"/>
              <a:t>medicinskog</a:t>
            </a:r>
            <a:r>
              <a:rPr lang="en-US" sz="3600" dirty="0"/>
              <a:t> </a:t>
            </a:r>
            <a:r>
              <a:rPr lang="en-US" sz="3600" dirty="0" err="1"/>
              <a:t>vještačenja</a:t>
            </a:r>
            <a:r>
              <a:rPr lang="en-US" sz="3600" dirty="0"/>
              <a:t>) se </a:t>
            </a:r>
            <a:r>
              <a:rPr lang="en-US" sz="3600" dirty="0" err="1"/>
              <a:t>utvrđuje</a:t>
            </a:r>
            <a:r>
              <a:rPr lang="en-US" sz="3600" dirty="0"/>
              <a:t> </a:t>
            </a:r>
            <a:r>
              <a:rPr lang="en-US" sz="3600" dirty="0" err="1"/>
              <a:t>povezanost</a:t>
            </a:r>
            <a:r>
              <a:rPr lang="en-US" sz="3600" dirty="0"/>
              <a:t> </a:t>
            </a:r>
            <a:r>
              <a:rPr lang="en-US" sz="3600" dirty="0" err="1"/>
              <a:t>između</a:t>
            </a:r>
            <a:r>
              <a:rPr lang="en-US" sz="3600" dirty="0"/>
              <a:t> </a:t>
            </a:r>
            <a:r>
              <a:rPr lang="en-US" sz="3600" dirty="0" err="1"/>
              <a:t>proganjanja</a:t>
            </a:r>
            <a:r>
              <a:rPr lang="en-US" sz="3600" dirty="0"/>
              <a:t> </a:t>
            </a:r>
            <a:r>
              <a:rPr lang="en-US" sz="3600" dirty="0" err="1"/>
              <a:t>na</a:t>
            </a:r>
            <a:r>
              <a:rPr lang="en-US" sz="3600" dirty="0"/>
              <a:t> </a:t>
            </a:r>
            <a:r>
              <a:rPr lang="en-US" sz="3600" dirty="0" err="1"/>
              <a:t>radnom</a:t>
            </a:r>
            <a:r>
              <a:rPr lang="en-US" sz="3600" dirty="0"/>
              <a:t> </a:t>
            </a:r>
            <a:r>
              <a:rPr lang="en-US" sz="3600" dirty="0" err="1"/>
              <a:t>mjestu</a:t>
            </a:r>
            <a:r>
              <a:rPr lang="en-US" sz="3600" dirty="0"/>
              <a:t> i </a:t>
            </a:r>
            <a:r>
              <a:rPr lang="en-US" sz="3600" dirty="0" err="1"/>
              <a:t>stanja</a:t>
            </a:r>
            <a:r>
              <a:rPr lang="en-US" sz="3600" dirty="0"/>
              <a:t> </a:t>
            </a:r>
            <a:r>
              <a:rPr lang="en-US" sz="3600" dirty="0" err="1"/>
              <a:t>radnika</a:t>
            </a:r>
            <a:r>
              <a:rPr lang="en-US" sz="3600" dirty="0"/>
              <a:t>, </a:t>
            </a:r>
            <a:r>
              <a:rPr lang="en-US" sz="3600" dirty="0" err="1"/>
              <a:t>izraženog</a:t>
            </a:r>
            <a:r>
              <a:rPr lang="en-US" sz="3600" dirty="0"/>
              <a:t> </a:t>
            </a:r>
            <a:r>
              <a:rPr lang="en-US" sz="3600" dirty="0" err="1"/>
              <a:t>simptoma</a:t>
            </a:r>
            <a:r>
              <a:rPr lang="en-US" sz="3600" dirty="0"/>
              <a:t>, </a:t>
            </a:r>
            <a:r>
              <a:rPr lang="en-US" sz="3600" dirty="0" err="1"/>
              <a:t>procjena</a:t>
            </a:r>
            <a:r>
              <a:rPr lang="en-US" sz="3600" dirty="0"/>
              <a:t> </a:t>
            </a:r>
            <a:r>
              <a:rPr lang="en-US" sz="3600" dirty="0" err="1"/>
              <a:t>nastale</a:t>
            </a:r>
            <a:r>
              <a:rPr lang="en-US" sz="3600" dirty="0"/>
              <a:t> </a:t>
            </a:r>
            <a:r>
              <a:rPr lang="en-US" sz="3600" dirty="0" err="1"/>
              <a:t>štete</a:t>
            </a:r>
            <a:r>
              <a:rPr lang="en-US" sz="3600" dirty="0"/>
              <a:t>, </a:t>
            </a:r>
            <a:r>
              <a:rPr lang="en-US" sz="3600" dirty="0" err="1"/>
              <a:t>odnosno</a:t>
            </a:r>
            <a:r>
              <a:rPr lang="en-US" sz="3600" dirty="0"/>
              <a:t> u </a:t>
            </a:r>
            <a:r>
              <a:rPr lang="en-US" sz="3600" dirty="0" err="1"/>
              <a:t>kojoj</a:t>
            </a:r>
            <a:r>
              <a:rPr lang="en-US" sz="3600" dirty="0"/>
              <a:t> </a:t>
            </a:r>
            <a:r>
              <a:rPr lang="en-US" sz="3600" dirty="0" err="1"/>
              <a:t>mjeri</a:t>
            </a:r>
            <a:r>
              <a:rPr lang="en-US" sz="3600" dirty="0"/>
              <a:t> je </a:t>
            </a:r>
            <a:r>
              <a:rPr lang="en-US" sz="3600" dirty="0" err="1"/>
              <a:t>narušena</a:t>
            </a:r>
            <a:r>
              <a:rPr lang="en-US" sz="3600" dirty="0"/>
              <a:t> </a:t>
            </a:r>
            <a:r>
              <a:rPr lang="en-US" sz="3600" dirty="0" err="1"/>
              <a:t>kvaliteta</a:t>
            </a:r>
            <a:r>
              <a:rPr lang="en-US" sz="3600" dirty="0"/>
              <a:t> </a:t>
            </a:r>
            <a:r>
              <a:rPr lang="en-US" sz="3600" dirty="0" err="1"/>
              <a:t>života</a:t>
            </a:r>
            <a:r>
              <a:rPr lang="en-US" sz="3600" dirty="0"/>
              <a:t> </a:t>
            </a:r>
            <a:r>
              <a:rPr lang="en-US" sz="3600" dirty="0" err="1"/>
              <a:t>oštećenog</a:t>
            </a:r>
            <a:r>
              <a:rPr lang="en-US" sz="3600" dirty="0"/>
              <a:t>.</a:t>
            </a:r>
          </a:p>
          <a:p>
            <a:pPr algn="just"/>
            <a:r>
              <a:rPr lang="en-US" sz="3600" dirty="0" err="1"/>
              <a:t>Kod</a:t>
            </a:r>
            <a:r>
              <a:rPr lang="en-US" sz="3600" dirty="0"/>
              <a:t> </a:t>
            </a:r>
            <a:r>
              <a:rPr lang="en-US" sz="3600" dirty="0" err="1"/>
              <a:t>odmjeravanja</a:t>
            </a:r>
            <a:r>
              <a:rPr lang="en-US" sz="3600" dirty="0"/>
              <a:t> </a:t>
            </a:r>
            <a:r>
              <a:rPr lang="en-US" sz="3600" dirty="0" err="1"/>
              <a:t>naknade</a:t>
            </a:r>
            <a:r>
              <a:rPr lang="en-US" sz="3600" dirty="0"/>
              <a:t> </a:t>
            </a:r>
            <a:r>
              <a:rPr lang="en-US" sz="3600" dirty="0" err="1"/>
              <a:t>štete</a:t>
            </a:r>
            <a:r>
              <a:rPr lang="en-US" sz="3600" dirty="0"/>
              <a:t> </a:t>
            </a:r>
            <a:r>
              <a:rPr lang="en-US" sz="3600" dirty="0" err="1"/>
              <a:t>zbog</a:t>
            </a:r>
            <a:r>
              <a:rPr lang="en-US" sz="3600" dirty="0"/>
              <a:t> </a:t>
            </a:r>
            <a:r>
              <a:rPr lang="en-US" sz="3600" dirty="0" err="1"/>
              <a:t>mobinga</a:t>
            </a:r>
            <a:r>
              <a:rPr lang="en-US" sz="3600" dirty="0"/>
              <a:t>, </a:t>
            </a:r>
            <a:r>
              <a:rPr lang="en-US" sz="3600" dirty="0" err="1"/>
              <a:t>medicinskim</a:t>
            </a:r>
            <a:r>
              <a:rPr lang="en-US" sz="3600" dirty="0"/>
              <a:t> </a:t>
            </a:r>
            <a:r>
              <a:rPr lang="en-US" sz="3600" dirty="0" err="1"/>
              <a:t>vještačenjem</a:t>
            </a:r>
            <a:r>
              <a:rPr lang="en-US" sz="3600" dirty="0"/>
              <a:t> </a:t>
            </a:r>
            <a:r>
              <a:rPr lang="en-US" sz="3600" dirty="0" err="1"/>
              <a:t>nije</a:t>
            </a:r>
            <a:r>
              <a:rPr lang="en-US" sz="3600" dirty="0"/>
              <a:t> </a:t>
            </a:r>
            <a:r>
              <a:rPr lang="en-US" sz="3600" dirty="0" err="1"/>
              <a:t>potrebno</a:t>
            </a:r>
            <a:r>
              <a:rPr lang="en-US" sz="3600" dirty="0"/>
              <a:t> </a:t>
            </a:r>
            <a:r>
              <a:rPr lang="en-US" sz="3600" dirty="0" err="1"/>
              <a:t>utvrđivati</a:t>
            </a:r>
            <a:r>
              <a:rPr lang="en-US" sz="3600" dirty="0"/>
              <a:t> </a:t>
            </a:r>
            <a:r>
              <a:rPr lang="en-US" sz="3600" dirty="0" err="1"/>
              <a:t>trajanje</a:t>
            </a:r>
            <a:r>
              <a:rPr lang="en-US" sz="3600" dirty="0"/>
              <a:t> i </a:t>
            </a:r>
            <a:r>
              <a:rPr lang="en-US" sz="3600" dirty="0" err="1"/>
              <a:t>intenzitet</a:t>
            </a:r>
            <a:r>
              <a:rPr lang="en-US" sz="3600" dirty="0"/>
              <a:t> </a:t>
            </a:r>
            <a:r>
              <a:rPr lang="en-US" sz="3600" dirty="0" err="1"/>
              <a:t>duševnih</a:t>
            </a:r>
            <a:r>
              <a:rPr lang="en-US" sz="3600" dirty="0"/>
              <a:t> </a:t>
            </a:r>
            <a:r>
              <a:rPr lang="en-US" sz="3600" dirty="0" err="1"/>
              <a:t>bolova</a:t>
            </a:r>
            <a:r>
              <a:rPr lang="en-US" sz="3600" dirty="0"/>
              <a:t>, </a:t>
            </a:r>
            <a:r>
              <a:rPr lang="en-US" sz="3600" dirty="0" err="1"/>
              <a:t>već</a:t>
            </a:r>
            <a:r>
              <a:rPr lang="en-US" sz="3600" dirty="0"/>
              <a:t> se </a:t>
            </a:r>
            <a:r>
              <a:rPr lang="en-US" sz="3600" dirty="0" err="1"/>
              <a:t>nalaz</a:t>
            </a:r>
            <a:r>
              <a:rPr lang="en-US" sz="3600" dirty="0"/>
              <a:t> </a:t>
            </a:r>
            <a:r>
              <a:rPr lang="en-US" sz="3600" dirty="0" err="1"/>
              <a:t>vještaka</a:t>
            </a:r>
            <a:r>
              <a:rPr lang="en-US" sz="3600" dirty="0"/>
              <a:t> </a:t>
            </a:r>
            <a:r>
              <a:rPr lang="en-US" sz="3600" dirty="0" err="1"/>
              <a:t>cijeni</a:t>
            </a:r>
            <a:r>
              <a:rPr lang="en-US" sz="3600" dirty="0"/>
              <a:t> </a:t>
            </a:r>
            <a:r>
              <a:rPr lang="en-US" sz="3600" dirty="0" err="1"/>
              <a:t>kao</a:t>
            </a:r>
            <a:r>
              <a:rPr lang="en-US" sz="3600" dirty="0"/>
              <a:t> </a:t>
            </a:r>
            <a:r>
              <a:rPr lang="en-US" sz="3600" dirty="0" err="1"/>
              <a:t>dokaz</a:t>
            </a:r>
            <a:r>
              <a:rPr lang="en-US" sz="3600" dirty="0"/>
              <a:t> da li je </a:t>
            </a:r>
            <a:r>
              <a:rPr lang="en-US" sz="3600" dirty="0" err="1"/>
              <a:t>mobing</a:t>
            </a:r>
            <a:r>
              <a:rPr lang="en-US" sz="3600" dirty="0"/>
              <a:t> </a:t>
            </a:r>
            <a:r>
              <a:rPr lang="en-US" sz="3600" dirty="0" err="1"/>
              <a:t>uticao</a:t>
            </a:r>
            <a:r>
              <a:rPr lang="en-US" sz="3600" dirty="0"/>
              <a:t> </a:t>
            </a:r>
            <a:r>
              <a:rPr lang="en-US" sz="3600" dirty="0" err="1"/>
              <a:t>na</a:t>
            </a:r>
            <a:r>
              <a:rPr lang="en-US" sz="3600" dirty="0"/>
              <a:t> </a:t>
            </a:r>
            <a:r>
              <a:rPr lang="en-US" sz="3600" dirty="0" err="1"/>
              <a:t>psihičku</a:t>
            </a:r>
            <a:r>
              <a:rPr lang="en-US" sz="3600" dirty="0"/>
              <a:t> </a:t>
            </a:r>
            <a:r>
              <a:rPr lang="en-US" sz="3600" dirty="0" err="1"/>
              <a:t>sferu</a:t>
            </a:r>
            <a:r>
              <a:rPr lang="en-US" sz="3600" dirty="0"/>
              <a:t> </a:t>
            </a:r>
            <a:r>
              <a:rPr lang="en-US" sz="3600" dirty="0" err="1"/>
              <a:t>tužitelja</a:t>
            </a:r>
            <a:r>
              <a:rPr lang="sr-Latn-BA" sz="3600" dirty="0"/>
              <a:t>.</a:t>
            </a:r>
            <a:endParaRPr lang="en-US" sz="3600" dirty="0"/>
          </a:p>
          <a:p>
            <a:pPr algn="just"/>
            <a:r>
              <a:rPr lang="en-US" sz="3600" dirty="0"/>
              <a:t>U </a:t>
            </a:r>
            <a:r>
              <a:rPr lang="en-US" sz="3600" dirty="0" err="1"/>
              <a:t>odnosu</a:t>
            </a:r>
            <a:r>
              <a:rPr lang="en-US" sz="3600" dirty="0"/>
              <a:t> </a:t>
            </a:r>
            <a:r>
              <a:rPr lang="en-US" sz="3600" dirty="0" err="1"/>
              <a:t>na</a:t>
            </a:r>
            <a:r>
              <a:rPr lang="en-US" sz="3600" dirty="0"/>
              <a:t> </a:t>
            </a:r>
            <a:r>
              <a:rPr lang="en-US" sz="3600" dirty="0" err="1"/>
              <a:t>drugotuženu</a:t>
            </a:r>
            <a:r>
              <a:rPr lang="en-US" sz="3600" dirty="0"/>
              <a:t> je </a:t>
            </a:r>
            <a:r>
              <a:rPr lang="en-US" sz="3600" dirty="0" err="1"/>
              <a:t>tužbeni</a:t>
            </a:r>
            <a:r>
              <a:rPr lang="en-US" sz="3600" dirty="0"/>
              <a:t> </a:t>
            </a:r>
            <a:r>
              <a:rPr lang="en-US" sz="3600" dirty="0" err="1"/>
              <a:t>zahtjev</a:t>
            </a:r>
            <a:r>
              <a:rPr lang="en-US" sz="3600" dirty="0"/>
              <a:t> </a:t>
            </a:r>
            <a:r>
              <a:rPr lang="en-US" sz="3600" dirty="0" err="1"/>
              <a:t>odbijen</a:t>
            </a:r>
            <a:r>
              <a:rPr lang="en-US" sz="3600" dirty="0"/>
              <a:t> </a:t>
            </a:r>
            <a:r>
              <a:rPr lang="en-US" sz="3600" dirty="0" err="1"/>
              <a:t>zbog</a:t>
            </a:r>
            <a:r>
              <a:rPr lang="en-US" sz="3600" dirty="0"/>
              <a:t> </a:t>
            </a:r>
            <a:r>
              <a:rPr lang="en-US" sz="3600" dirty="0" err="1"/>
              <a:t>usvajanja</a:t>
            </a:r>
            <a:r>
              <a:rPr lang="en-US" sz="3600" dirty="0"/>
              <a:t> </a:t>
            </a:r>
            <a:r>
              <a:rPr lang="en-US" sz="3600" dirty="0" err="1"/>
              <a:t>prigovora</a:t>
            </a:r>
            <a:r>
              <a:rPr lang="en-US" sz="3600" dirty="0"/>
              <a:t> </a:t>
            </a:r>
            <a:r>
              <a:rPr lang="en-US" sz="3600" dirty="0" err="1"/>
              <a:t>pasivne</a:t>
            </a:r>
            <a:r>
              <a:rPr lang="en-US" sz="3600" dirty="0"/>
              <a:t> </a:t>
            </a:r>
            <a:r>
              <a:rPr lang="en-US" sz="3600" dirty="0" err="1"/>
              <a:t>legitimacije</a:t>
            </a:r>
            <a:r>
              <a:rPr lang="en-US" sz="3600" dirty="0"/>
              <a:t>.</a:t>
            </a:r>
          </a:p>
          <a:p>
            <a:pPr algn="just"/>
            <a:r>
              <a:rPr lang="en-US" sz="3600" b="1" dirty="0" err="1"/>
              <a:t>Poslodavac</a:t>
            </a:r>
            <a:r>
              <a:rPr lang="en-US" sz="3600" b="1" dirty="0"/>
              <a:t> je </a:t>
            </a:r>
            <a:r>
              <a:rPr lang="en-US" sz="3600" b="1" dirty="0" err="1"/>
              <a:t>pasivno</a:t>
            </a:r>
            <a:r>
              <a:rPr lang="en-US" sz="3600" b="1" dirty="0"/>
              <a:t> </a:t>
            </a:r>
            <a:r>
              <a:rPr lang="en-US" sz="3600" b="1" dirty="0" err="1"/>
              <a:t>legitimisan</a:t>
            </a:r>
            <a:r>
              <a:rPr lang="en-US" sz="3600" b="1" dirty="0"/>
              <a:t> u </a:t>
            </a:r>
            <a:r>
              <a:rPr lang="en-US" sz="3600" b="1" dirty="0" err="1"/>
              <a:t>postupku</a:t>
            </a:r>
            <a:r>
              <a:rPr lang="en-US" sz="3600" b="1" dirty="0"/>
              <a:t> za </a:t>
            </a:r>
            <a:r>
              <a:rPr lang="en-US" sz="3600" b="1" dirty="0" err="1"/>
              <a:t>ostvarivanje</a:t>
            </a:r>
            <a:r>
              <a:rPr lang="en-US" sz="3600" b="1" dirty="0"/>
              <a:t> </a:t>
            </a:r>
            <a:r>
              <a:rPr lang="en-US" sz="3600" b="1" dirty="0" err="1"/>
              <a:t>sudske</a:t>
            </a:r>
            <a:r>
              <a:rPr lang="en-US" sz="3600" b="1" dirty="0"/>
              <a:t> </a:t>
            </a:r>
            <a:r>
              <a:rPr lang="en-US" sz="3600" b="1" dirty="0" err="1"/>
              <a:t>zaštite</a:t>
            </a:r>
            <a:r>
              <a:rPr lang="en-US" sz="3600" b="1" dirty="0"/>
              <a:t> </a:t>
            </a:r>
            <a:r>
              <a:rPr lang="en-US" sz="3600" b="1" dirty="0" err="1"/>
              <a:t>zbog</a:t>
            </a:r>
            <a:r>
              <a:rPr lang="en-US" sz="3600" b="1" dirty="0"/>
              <a:t> </a:t>
            </a:r>
            <a:r>
              <a:rPr lang="en-US" sz="3600" b="1" dirty="0" err="1"/>
              <a:t>zlostavljanja</a:t>
            </a:r>
            <a:r>
              <a:rPr lang="en-US" sz="3600" b="1" dirty="0"/>
              <a:t> </a:t>
            </a:r>
            <a:r>
              <a:rPr lang="en-US" sz="3600" b="1" dirty="0" err="1"/>
              <a:t>na</a:t>
            </a:r>
            <a:r>
              <a:rPr lang="en-US" sz="3600" b="1" dirty="0"/>
              <a:t> </a:t>
            </a:r>
            <a:r>
              <a:rPr lang="en-US" sz="3600" b="1" dirty="0" err="1"/>
              <a:t>radu</a:t>
            </a:r>
            <a:r>
              <a:rPr lang="en-US" sz="3600" b="1" dirty="0"/>
              <a:t> i </a:t>
            </a:r>
            <a:r>
              <a:rPr lang="en-US" sz="3600" b="1" dirty="0" err="1"/>
              <a:t>samo</a:t>
            </a:r>
            <a:r>
              <a:rPr lang="en-US" sz="3600" b="1" dirty="0"/>
              <a:t> on </a:t>
            </a:r>
            <a:r>
              <a:rPr lang="en-US" sz="3600" b="1" dirty="0" err="1"/>
              <a:t>može</a:t>
            </a:r>
            <a:r>
              <a:rPr lang="en-US" sz="3600" b="1" dirty="0"/>
              <a:t> </a:t>
            </a:r>
            <a:r>
              <a:rPr lang="en-US" sz="3600" b="1" dirty="0" err="1"/>
              <a:t>biti</a:t>
            </a:r>
            <a:r>
              <a:rPr lang="en-US" sz="3600" b="1" dirty="0"/>
              <a:t> </a:t>
            </a:r>
            <a:r>
              <a:rPr lang="en-US" sz="3600" b="1" dirty="0" err="1"/>
              <a:t>tužen</a:t>
            </a:r>
            <a:r>
              <a:rPr lang="en-US" sz="3600" b="1" dirty="0"/>
              <a:t>, bez </a:t>
            </a:r>
            <a:r>
              <a:rPr lang="en-US" sz="3600" b="1" dirty="0" err="1"/>
              <a:t>obzira</a:t>
            </a:r>
            <a:r>
              <a:rPr lang="en-US" sz="3600" b="1" dirty="0"/>
              <a:t> </a:t>
            </a:r>
            <a:r>
              <a:rPr lang="en-US" sz="3600" b="1" dirty="0" err="1"/>
              <a:t>ko</a:t>
            </a:r>
            <a:r>
              <a:rPr lang="en-US" sz="3600" b="1" dirty="0"/>
              <a:t> je </a:t>
            </a:r>
            <a:r>
              <a:rPr lang="en-US" sz="3600" b="1" dirty="0" err="1"/>
              <a:t>izvršilac</a:t>
            </a:r>
            <a:r>
              <a:rPr lang="en-US" sz="3600" b="1" dirty="0"/>
              <a:t> </a:t>
            </a:r>
            <a:r>
              <a:rPr lang="en-US" sz="3600" b="1" dirty="0" err="1"/>
              <a:t>radnji</a:t>
            </a:r>
            <a:r>
              <a:rPr lang="en-US" sz="3600" b="1" dirty="0"/>
              <a:t> </a:t>
            </a:r>
            <a:r>
              <a:rPr lang="en-US" sz="3600" b="1" dirty="0" err="1"/>
              <a:t>mobinga</a:t>
            </a:r>
            <a:r>
              <a:rPr lang="en-US" sz="3600" b="1" dirty="0"/>
              <a:t>, </a:t>
            </a:r>
            <a:r>
              <a:rPr lang="en-US" sz="3600" b="1" dirty="0" err="1"/>
              <a:t>dok</a:t>
            </a:r>
            <a:r>
              <a:rPr lang="en-US" sz="3600" b="1" dirty="0"/>
              <a:t> </a:t>
            </a:r>
            <a:r>
              <a:rPr lang="en-US" sz="3600" b="1" dirty="0" err="1"/>
              <a:t>fizičko</a:t>
            </a:r>
            <a:r>
              <a:rPr lang="en-US" sz="3600" b="1" dirty="0"/>
              <a:t> lice </a:t>
            </a:r>
            <a:r>
              <a:rPr lang="en-US" sz="3600" b="1" dirty="0" err="1"/>
              <a:t>kao</a:t>
            </a:r>
            <a:r>
              <a:rPr lang="en-US" sz="3600" b="1" dirty="0"/>
              <a:t> </a:t>
            </a:r>
            <a:r>
              <a:rPr lang="en-US" sz="3600" b="1" dirty="0" err="1"/>
              <a:t>izvršilac</a:t>
            </a:r>
            <a:r>
              <a:rPr lang="en-US" sz="3600" b="1" dirty="0"/>
              <a:t> </a:t>
            </a:r>
            <a:r>
              <a:rPr lang="en-US" sz="3600" b="1" dirty="0" err="1"/>
              <a:t>zlostavljanja</a:t>
            </a:r>
            <a:r>
              <a:rPr lang="en-US" sz="3600" b="1" dirty="0"/>
              <a:t> </a:t>
            </a:r>
            <a:r>
              <a:rPr lang="en-US" sz="3600" b="1" dirty="0" err="1"/>
              <a:t>nije</a:t>
            </a:r>
            <a:r>
              <a:rPr lang="en-US" sz="3600" b="1" dirty="0"/>
              <a:t> </a:t>
            </a:r>
            <a:r>
              <a:rPr lang="en-US" sz="3600" b="1" dirty="0" err="1"/>
              <a:t>pasivno</a:t>
            </a:r>
            <a:r>
              <a:rPr lang="en-US" sz="3600" b="1" dirty="0"/>
              <a:t> </a:t>
            </a:r>
            <a:r>
              <a:rPr lang="en-US" sz="3600" b="1" dirty="0" err="1"/>
              <a:t>legitimisano.Navedeno</a:t>
            </a:r>
            <a:r>
              <a:rPr lang="en-US" sz="3600" b="1" dirty="0"/>
              <a:t> </a:t>
            </a:r>
            <a:r>
              <a:rPr lang="en-US" sz="3600" b="1" dirty="0" err="1"/>
              <a:t>proizilazi</a:t>
            </a:r>
            <a:r>
              <a:rPr lang="en-US" sz="3600" b="1" dirty="0"/>
              <a:t> </a:t>
            </a:r>
            <a:r>
              <a:rPr lang="en-US" sz="3600" b="1" dirty="0" err="1"/>
              <a:t>iz</a:t>
            </a:r>
            <a:r>
              <a:rPr lang="en-US" sz="3600" b="1" dirty="0"/>
              <a:t> </a:t>
            </a:r>
            <a:r>
              <a:rPr lang="en-US" sz="3600" b="1" dirty="0" err="1"/>
              <a:t>odredbe</a:t>
            </a:r>
            <a:r>
              <a:rPr lang="en-US" sz="3600" b="1" dirty="0"/>
              <a:t> </a:t>
            </a:r>
            <a:r>
              <a:rPr lang="en-US" sz="3600" b="1" dirty="0" err="1"/>
              <a:t>člana</a:t>
            </a:r>
            <a:r>
              <a:rPr lang="en-US" sz="3600" b="1" dirty="0"/>
              <a:t> 24. </a:t>
            </a:r>
            <a:r>
              <a:rPr lang="en-US" sz="3600" b="1" dirty="0" err="1"/>
              <a:t>stav</a:t>
            </a:r>
            <a:r>
              <a:rPr lang="en-US" sz="3600" b="1" dirty="0"/>
              <a:t> 6 i </a:t>
            </a:r>
            <a:r>
              <a:rPr lang="en-US" sz="3600" b="1" dirty="0" err="1"/>
              <a:t>člana</a:t>
            </a:r>
            <a:r>
              <a:rPr lang="en-US" sz="3600" b="1" dirty="0"/>
              <a:t> 25. </a:t>
            </a:r>
            <a:r>
              <a:rPr lang="en-US" sz="3600" b="1" dirty="0" err="1"/>
              <a:t>stav</a:t>
            </a:r>
            <a:r>
              <a:rPr lang="en-US" sz="3600" b="1" dirty="0"/>
              <a:t> 1 </a:t>
            </a:r>
            <a:r>
              <a:rPr lang="en-US" sz="3600" b="1" dirty="0" err="1"/>
              <a:t>Zakona</a:t>
            </a:r>
            <a:r>
              <a:rPr lang="en-US" sz="3600" b="1" dirty="0"/>
              <a:t> o </a:t>
            </a:r>
            <a:r>
              <a:rPr lang="en-US" sz="3600" b="1" dirty="0" err="1"/>
              <a:t>radu</a:t>
            </a:r>
            <a:r>
              <a:rPr lang="en-US" sz="3600" b="1" dirty="0"/>
              <a:t>, a </a:t>
            </a:r>
            <a:r>
              <a:rPr lang="en-US" sz="3600" b="1" dirty="0" err="1"/>
              <a:t>kojim</a:t>
            </a:r>
            <a:r>
              <a:rPr lang="en-US" sz="3600" b="1" dirty="0"/>
              <a:t> </a:t>
            </a:r>
            <a:r>
              <a:rPr lang="en-US" sz="3600" b="1" dirty="0" err="1"/>
              <a:t>odredbama</a:t>
            </a:r>
            <a:r>
              <a:rPr lang="en-US" sz="3600" b="1" dirty="0"/>
              <a:t> je </a:t>
            </a:r>
            <a:r>
              <a:rPr lang="en-US" sz="3600" b="1" dirty="0" err="1"/>
              <a:t>poslodavac</a:t>
            </a:r>
            <a:r>
              <a:rPr lang="en-US" sz="3600" b="1" dirty="0"/>
              <a:t> </a:t>
            </a:r>
            <a:r>
              <a:rPr lang="en-US" sz="3600" b="1" dirty="0" err="1"/>
              <a:t>dužan</a:t>
            </a:r>
            <a:r>
              <a:rPr lang="en-US" sz="3600" b="1" dirty="0"/>
              <a:t> da </a:t>
            </a:r>
            <a:r>
              <a:rPr lang="en-US" sz="3600" b="1" dirty="0" err="1"/>
              <a:t>preduzme</a:t>
            </a:r>
            <a:r>
              <a:rPr lang="en-US" sz="3600" b="1" dirty="0"/>
              <a:t> </a:t>
            </a:r>
            <a:r>
              <a:rPr lang="en-US" sz="3600" b="1" dirty="0" err="1"/>
              <a:t>pravovremene</a:t>
            </a:r>
            <a:r>
              <a:rPr lang="en-US" sz="3600" b="1" dirty="0"/>
              <a:t> i </a:t>
            </a:r>
            <a:r>
              <a:rPr lang="en-US" sz="3600" b="1" dirty="0" err="1"/>
              <a:t>efikasne</a:t>
            </a:r>
            <a:r>
              <a:rPr lang="en-US" sz="3600" b="1" dirty="0"/>
              <a:t> </a:t>
            </a:r>
            <a:r>
              <a:rPr lang="en-US" sz="3600" b="1" dirty="0" err="1"/>
              <a:t>mjere</a:t>
            </a:r>
            <a:r>
              <a:rPr lang="en-US" sz="3600" b="1" dirty="0"/>
              <a:t> s </a:t>
            </a:r>
            <a:r>
              <a:rPr lang="en-US" sz="3600" b="1" dirty="0" err="1"/>
              <a:t>ciljem</a:t>
            </a:r>
            <a:r>
              <a:rPr lang="en-US" sz="3600" b="1" dirty="0"/>
              <a:t> </a:t>
            </a:r>
            <a:r>
              <a:rPr lang="en-US" sz="3600" b="1" dirty="0" err="1"/>
              <a:t>sprečavanja</a:t>
            </a:r>
            <a:r>
              <a:rPr lang="en-US" sz="3600" b="1" dirty="0"/>
              <a:t> </a:t>
            </a:r>
            <a:r>
              <a:rPr lang="en-US" sz="3600" b="1" dirty="0" err="1"/>
              <a:t>mobinga</a:t>
            </a:r>
            <a:r>
              <a:rPr lang="en-US" sz="3600" b="1" dirty="0"/>
              <a:t>, </a:t>
            </a:r>
            <a:r>
              <a:rPr lang="en-US" sz="3600" b="1" dirty="0" err="1"/>
              <a:t>dok</a:t>
            </a:r>
            <a:r>
              <a:rPr lang="en-US" sz="3600" b="1" dirty="0"/>
              <a:t> u </a:t>
            </a:r>
            <a:r>
              <a:rPr lang="en-US" sz="3600" b="1" dirty="0" err="1"/>
              <a:t>slučaju</a:t>
            </a:r>
            <a:r>
              <a:rPr lang="en-US" sz="3600" b="1" dirty="0"/>
              <a:t> </a:t>
            </a:r>
            <a:r>
              <a:rPr lang="en-US" sz="3600" b="1" dirty="0" err="1"/>
              <a:t>diskriminacije</a:t>
            </a:r>
            <a:r>
              <a:rPr lang="en-US" sz="3600" b="1" dirty="0"/>
              <a:t> </a:t>
            </a:r>
            <a:r>
              <a:rPr lang="en-US" sz="3600" b="1" dirty="0" err="1"/>
              <a:t>na</a:t>
            </a:r>
            <a:r>
              <a:rPr lang="en-US" sz="3600" b="1" dirty="0"/>
              <a:t> </a:t>
            </a:r>
            <a:r>
              <a:rPr lang="en-US" sz="3600" b="1" dirty="0" err="1"/>
              <a:t>radu</a:t>
            </a:r>
            <a:r>
              <a:rPr lang="en-US" sz="3600" b="1" dirty="0"/>
              <a:t> (</a:t>
            </a:r>
            <a:r>
              <a:rPr lang="en-US" sz="3600" b="1" dirty="0" err="1"/>
              <a:t>mobinga</a:t>
            </a:r>
            <a:r>
              <a:rPr lang="en-US" sz="3600" b="1" dirty="0"/>
              <a:t>) </a:t>
            </a:r>
            <a:r>
              <a:rPr lang="en-US" sz="3600" b="1" dirty="0" err="1"/>
              <a:t>odgovara</a:t>
            </a:r>
            <a:r>
              <a:rPr lang="en-US" sz="3600" b="1" dirty="0"/>
              <a:t> </a:t>
            </a:r>
            <a:r>
              <a:rPr lang="en-US" sz="3600" b="1" dirty="0" err="1"/>
              <a:t>poslodavac</a:t>
            </a:r>
            <a:r>
              <a:rPr lang="en-US" sz="3600" b="1" dirty="0"/>
              <a:t>.</a:t>
            </a:r>
            <a:endParaRPr lang="en-US" sz="3100" b="1" dirty="0"/>
          </a:p>
          <a:p>
            <a:pPr marL="0" indent="0" algn="ctr">
              <a:buNone/>
            </a:pPr>
            <a:r>
              <a:rPr lang="en-US" sz="3800" b="1" dirty="0" err="1"/>
              <a:t>Presuda</a:t>
            </a:r>
            <a:r>
              <a:rPr lang="en-US" sz="3800" b="1" dirty="0"/>
              <a:t> </a:t>
            </a:r>
            <a:r>
              <a:rPr lang="en-US" sz="3800" b="1" dirty="0" err="1"/>
              <a:t>Vrhovnog</a:t>
            </a:r>
            <a:r>
              <a:rPr lang="en-US" sz="3800" b="1" dirty="0"/>
              <a:t> </a:t>
            </a:r>
            <a:r>
              <a:rPr lang="en-US" sz="3800" b="1" dirty="0" err="1"/>
              <a:t>suda</a:t>
            </a:r>
            <a:r>
              <a:rPr lang="en-US" sz="3800" b="1" dirty="0"/>
              <a:t> </a:t>
            </a:r>
            <a:r>
              <a:rPr lang="en-US" sz="3800" b="1" dirty="0" err="1"/>
              <a:t>Republike</a:t>
            </a:r>
            <a:r>
              <a:rPr lang="en-US" sz="3800" b="1" dirty="0"/>
              <a:t> </a:t>
            </a:r>
            <a:r>
              <a:rPr lang="en-US" sz="3800" b="1" dirty="0" err="1"/>
              <a:t>Srpske</a:t>
            </a:r>
            <a:r>
              <a:rPr lang="en-US" sz="3800" b="1" dirty="0"/>
              <a:t> </a:t>
            </a:r>
            <a:r>
              <a:rPr lang="en-US" sz="3800" b="1" dirty="0" err="1"/>
              <a:t>broj</a:t>
            </a:r>
            <a:r>
              <a:rPr lang="en-US" sz="3800" b="1" dirty="0"/>
              <a:t>: 71 0 </a:t>
            </a:r>
            <a:r>
              <a:rPr lang="en-US" sz="3800" b="1" dirty="0" err="1"/>
              <a:t>Rs</a:t>
            </a:r>
            <a:r>
              <a:rPr lang="en-US" sz="3800" b="1" dirty="0"/>
              <a:t> 275020 20 Rev od 11.03.2021.godine.</a:t>
            </a:r>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2669648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8967"/>
            <a:ext cx="7886700" cy="598517"/>
          </a:xfrm>
        </p:spPr>
        <p:txBody>
          <a:bodyPr>
            <a:noAutofit/>
          </a:bodyPr>
          <a:lstStyle/>
          <a:p>
            <a:pPr algn="ctr"/>
            <a:r>
              <a:rPr lang="sr-Latn-BA" sz="3200" b="1" dirty="0">
                <a:solidFill>
                  <a:srgbClr val="FF0000"/>
                </a:solidFill>
              </a:rPr>
              <a:t>Sudska praksa br. 3 – mobing i diskrimnacija</a:t>
            </a:r>
            <a:endParaRPr lang="en-US" sz="3200" b="1" dirty="0">
              <a:solidFill>
                <a:srgbClr val="FF0000"/>
              </a:solidFill>
            </a:endParaRPr>
          </a:p>
        </p:txBody>
      </p:sp>
      <p:sp>
        <p:nvSpPr>
          <p:cNvPr id="3" name="Content Placeholder 2"/>
          <p:cNvSpPr>
            <a:spLocks noGrp="1"/>
          </p:cNvSpPr>
          <p:nvPr>
            <p:ph idx="1"/>
          </p:nvPr>
        </p:nvSpPr>
        <p:spPr>
          <a:xfrm>
            <a:off x="99753" y="1629296"/>
            <a:ext cx="8969432" cy="5162202"/>
          </a:xfrm>
        </p:spPr>
        <p:txBody>
          <a:bodyPr>
            <a:normAutofit/>
          </a:bodyPr>
          <a:lstStyle/>
          <a:p>
            <a:pPr marL="0" indent="0" algn="just">
              <a:buNone/>
            </a:pPr>
            <a:endParaRPr lang="sr-Latn-BA" sz="3300" dirty="0"/>
          </a:p>
          <a:p>
            <a:pPr marL="0" indent="0" algn="just">
              <a:buNone/>
            </a:pPr>
            <a:r>
              <a:rPr lang="en-US" sz="3000" dirty="0"/>
              <a:t>O </a:t>
            </a:r>
            <a:r>
              <a:rPr lang="en-US" sz="3000" dirty="0" err="1"/>
              <a:t>diskriminaciji</a:t>
            </a:r>
            <a:r>
              <a:rPr lang="en-US" sz="3000" dirty="0"/>
              <a:t> i </a:t>
            </a:r>
            <a:r>
              <a:rPr lang="en-US" sz="3000" dirty="0" err="1"/>
              <a:t>mobingu</a:t>
            </a:r>
            <a:r>
              <a:rPr lang="en-US" sz="3000" dirty="0"/>
              <a:t> </a:t>
            </a:r>
            <a:r>
              <a:rPr lang="en-US" sz="3000" dirty="0" err="1"/>
              <a:t>postoje</a:t>
            </a:r>
            <a:r>
              <a:rPr lang="en-US" sz="3000" dirty="0"/>
              <a:t> i </a:t>
            </a:r>
            <a:r>
              <a:rPr lang="en-US" sz="3000" dirty="0" err="1"/>
              <a:t>odluke</a:t>
            </a:r>
            <a:r>
              <a:rPr lang="en-US" sz="3000" dirty="0"/>
              <a:t> </a:t>
            </a:r>
            <a:r>
              <a:rPr lang="en-US" sz="3000" dirty="0" err="1"/>
              <a:t>Ustavnog</a:t>
            </a:r>
            <a:r>
              <a:rPr lang="en-US" sz="3000" dirty="0"/>
              <a:t> </a:t>
            </a:r>
            <a:r>
              <a:rPr lang="en-US" sz="3000" dirty="0" err="1"/>
              <a:t>suda</a:t>
            </a:r>
            <a:r>
              <a:rPr lang="en-US" sz="3000" dirty="0"/>
              <a:t> BiH</a:t>
            </a:r>
            <a:r>
              <a:rPr lang="sr-Latn-BA" sz="3000" dirty="0"/>
              <a:t>:</a:t>
            </a:r>
            <a:endParaRPr lang="en-US" sz="3000" dirty="0"/>
          </a:p>
          <a:p>
            <a:pPr marL="0" indent="0" algn="just">
              <a:buNone/>
            </a:pPr>
            <a:r>
              <a:rPr lang="en-US" sz="3000" dirty="0"/>
              <a:t>AP 1622 - 20</a:t>
            </a:r>
          </a:p>
          <a:p>
            <a:pPr marL="0" indent="0" algn="just">
              <a:buNone/>
            </a:pPr>
            <a:r>
              <a:rPr lang="en-US" sz="3000" dirty="0"/>
              <a:t>AP 4091 - 18</a:t>
            </a:r>
          </a:p>
          <a:p>
            <a:pPr marL="0" indent="0" algn="just">
              <a:buNone/>
            </a:pPr>
            <a:r>
              <a:rPr lang="en-US" sz="3000" dirty="0"/>
              <a:t>AP 3209 - 16</a:t>
            </a:r>
          </a:p>
          <a:p>
            <a:pPr marL="0" indent="0" algn="just">
              <a:buNone/>
            </a:pPr>
            <a:r>
              <a:rPr lang="en-US" sz="3000" dirty="0"/>
              <a:t>AP 1020 - 16</a:t>
            </a:r>
          </a:p>
          <a:p>
            <a:pPr marL="0" indent="0" algn="just">
              <a:buNone/>
            </a:pPr>
            <a:r>
              <a:rPr lang="en-US" sz="3000" dirty="0"/>
              <a:t>AP 5201 - 15</a:t>
            </a:r>
          </a:p>
          <a:p>
            <a:pPr marL="0" indent="0" algn="just">
              <a:buNone/>
            </a:pPr>
            <a:endParaRPr lang="en-US" sz="3800" b="1" dirty="0"/>
          </a:p>
          <a:p>
            <a:pPr marL="0" indent="0" algn="just">
              <a:buNone/>
            </a:pPr>
            <a:endParaRPr lang="en-US" sz="3800"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6930134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088967"/>
            <a:ext cx="8828116" cy="789709"/>
          </a:xfrm>
        </p:spPr>
        <p:txBody>
          <a:bodyPr>
            <a:noAutofit/>
          </a:bodyPr>
          <a:lstStyle/>
          <a:p>
            <a:pPr algn="ctr"/>
            <a:br>
              <a:rPr lang="sr-Latn-BA" sz="2400" b="1" dirty="0">
                <a:solidFill>
                  <a:srgbClr val="FF0000"/>
                </a:solidFill>
              </a:rPr>
            </a:br>
            <a:r>
              <a:rPr lang="sr-Latn-BA" sz="2400" b="1" dirty="0">
                <a:solidFill>
                  <a:srgbClr val="FF0000"/>
                </a:solidFill>
              </a:rPr>
              <a:t>„Organizaciono, tehnološke i ekonomske promjene kod poslodavca“ </a:t>
            </a:r>
            <a:endParaRPr lang="en-US" sz="2800" b="1" i="1" dirty="0">
              <a:solidFill>
                <a:srgbClr val="FF0000"/>
              </a:solidFill>
            </a:endParaRPr>
          </a:p>
        </p:txBody>
      </p:sp>
      <p:sp>
        <p:nvSpPr>
          <p:cNvPr id="3" name="Content Placeholder 2"/>
          <p:cNvSpPr>
            <a:spLocks noGrp="1"/>
          </p:cNvSpPr>
          <p:nvPr>
            <p:ph idx="1"/>
          </p:nvPr>
        </p:nvSpPr>
        <p:spPr>
          <a:xfrm>
            <a:off x="99753" y="1629296"/>
            <a:ext cx="8969432" cy="5162202"/>
          </a:xfrm>
        </p:spPr>
        <p:txBody>
          <a:bodyPr>
            <a:normAutofit fontScale="55000" lnSpcReduction="20000"/>
          </a:bodyPr>
          <a:lstStyle/>
          <a:p>
            <a:pPr marL="0" indent="0" algn="just">
              <a:buNone/>
            </a:pPr>
            <a:endParaRPr lang="sr-Latn-BA" sz="2900" dirty="0"/>
          </a:p>
          <a:p>
            <a:pPr marL="0" indent="0" algn="just">
              <a:buNone/>
            </a:pPr>
            <a:r>
              <a:rPr lang="en-US" sz="2900" dirty="0" err="1"/>
              <a:t>Članom</a:t>
            </a:r>
            <a:r>
              <a:rPr lang="en-US" sz="2900" dirty="0"/>
              <a:t> 179. </a:t>
            </a:r>
            <a:r>
              <a:rPr lang="en-US" sz="2900" dirty="0" err="1"/>
              <a:t>stav</a:t>
            </a:r>
            <a:r>
              <a:rPr lang="en-US" sz="2900" dirty="0"/>
              <a:t> 1. </a:t>
            </a:r>
            <a:r>
              <a:rPr lang="en-US" sz="2900" dirty="0" err="1"/>
              <a:t>tačka</a:t>
            </a:r>
            <a:r>
              <a:rPr lang="en-US" sz="2900" dirty="0"/>
              <a:t> 3. ZR je </a:t>
            </a:r>
            <a:r>
              <a:rPr lang="en-US" sz="2900" dirty="0" err="1"/>
              <a:t>propisano</a:t>
            </a:r>
            <a:r>
              <a:rPr lang="en-US" sz="2900" dirty="0"/>
              <a:t> da </a:t>
            </a:r>
            <a:r>
              <a:rPr lang="en-US" sz="2900" dirty="0" err="1"/>
              <a:t>poslodavac</a:t>
            </a:r>
            <a:r>
              <a:rPr lang="en-US" sz="2900" dirty="0"/>
              <a:t> </a:t>
            </a:r>
            <a:r>
              <a:rPr lang="en-US" sz="2900" dirty="0" err="1"/>
              <a:t>može</a:t>
            </a:r>
            <a:r>
              <a:rPr lang="en-US" sz="2900" dirty="0"/>
              <a:t> </a:t>
            </a:r>
            <a:r>
              <a:rPr lang="en-US" sz="2900" dirty="0" err="1"/>
              <a:t>radniku</a:t>
            </a:r>
            <a:r>
              <a:rPr lang="en-US" sz="2900" dirty="0"/>
              <a:t> </a:t>
            </a:r>
            <a:r>
              <a:rPr lang="en-US" sz="2900" dirty="0" err="1"/>
              <a:t>otkazati</a:t>
            </a:r>
            <a:r>
              <a:rPr lang="en-US" sz="2900" dirty="0"/>
              <a:t> </a:t>
            </a:r>
            <a:r>
              <a:rPr lang="en-US" sz="2900" dirty="0" err="1"/>
              <a:t>ugovor</a:t>
            </a:r>
            <a:r>
              <a:rPr lang="en-US" sz="2900" dirty="0"/>
              <a:t> o </a:t>
            </a:r>
            <a:r>
              <a:rPr lang="en-US" sz="2900" dirty="0" err="1"/>
              <a:t>radu</a:t>
            </a:r>
            <a:r>
              <a:rPr lang="en-US" sz="2900" dirty="0"/>
              <a:t> </a:t>
            </a:r>
            <a:r>
              <a:rPr lang="en-US" sz="2900" dirty="0" err="1"/>
              <a:t>ako</a:t>
            </a:r>
            <a:r>
              <a:rPr lang="en-US" sz="2900" dirty="0"/>
              <a:t> </a:t>
            </a:r>
            <a:r>
              <a:rPr lang="en-US" sz="2900" dirty="0" err="1"/>
              <a:t>usljed</a:t>
            </a:r>
            <a:r>
              <a:rPr lang="en-US" sz="2900" dirty="0"/>
              <a:t> </a:t>
            </a:r>
            <a:r>
              <a:rPr lang="en-US" sz="2900" dirty="0" err="1"/>
              <a:t>tehnoloških</a:t>
            </a:r>
            <a:r>
              <a:rPr lang="en-US" sz="2900" dirty="0"/>
              <a:t>, </a:t>
            </a:r>
            <a:r>
              <a:rPr lang="en-US" sz="2900" dirty="0" err="1"/>
              <a:t>ekonomskih</a:t>
            </a:r>
            <a:r>
              <a:rPr lang="en-US" sz="2900" dirty="0"/>
              <a:t> </a:t>
            </a:r>
            <a:r>
              <a:rPr lang="en-US" sz="2900" dirty="0" err="1"/>
              <a:t>ili</a:t>
            </a:r>
            <a:r>
              <a:rPr lang="en-US" sz="2900" dirty="0"/>
              <a:t> </a:t>
            </a:r>
            <a:r>
              <a:rPr lang="en-US" sz="2900" dirty="0" err="1"/>
              <a:t>organizacionih</a:t>
            </a:r>
            <a:r>
              <a:rPr lang="en-US" sz="2900" dirty="0"/>
              <a:t> </a:t>
            </a:r>
            <a:r>
              <a:rPr lang="en-US" sz="2900" dirty="0" err="1"/>
              <a:t>promjena</a:t>
            </a:r>
            <a:r>
              <a:rPr lang="en-US" sz="2900" dirty="0"/>
              <a:t> </a:t>
            </a:r>
            <a:r>
              <a:rPr lang="en-US" sz="2900" dirty="0" err="1"/>
              <a:t>prestane</a:t>
            </a:r>
            <a:r>
              <a:rPr lang="en-US" sz="2900" dirty="0"/>
              <a:t> </a:t>
            </a:r>
            <a:r>
              <a:rPr lang="en-US" sz="2900" dirty="0" err="1"/>
              <a:t>potreba</a:t>
            </a:r>
            <a:r>
              <a:rPr lang="en-US" sz="2900" dirty="0"/>
              <a:t> za </a:t>
            </a:r>
            <a:r>
              <a:rPr lang="en-US" sz="2900" dirty="0" err="1"/>
              <a:t>njegovim</a:t>
            </a:r>
            <a:r>
              <a:rPr lang="en-US" sz="2900" dirty="0"/>
              <a:t> </a:t>
            </a:r>
            <a:r>
              <a:rPr lang="en-US" sz="2900" dirty="0" err="1"/>
              <a:t>radom</a:t>
            </a:r>
            <a:r>
              <a:rPr lang="en-US" sz="2900" dirty="0"/>
              <a:t>, </a:t>
            </a:r>
            <a:r>
              <a:rPr lang="en-US" sz="2900" dirty="0" err="1"/>
              <a:t>ili</a:t>
            </a:r>
            <a:r>
              <a:rPr lang="en-US" sz="2900" dirty="0"/>
              <a:t> </a:t>
            </a:r>
            <a:r>
              <a:rPr lang="en-US" sz="2900" dirty="0" err="1"/>
              <a:t>dođe</a:t>
            </a:r>
            <a:r>
              <a:rPr lang="en-US" sz="2900" dirty="0"/>
              <a:t> do </a:t>
            </a:r>
            <a:r>
              <a:rPr lang="en-US" sz="2900" dirty="0" err="1"/>
              <a:t>smanjenja</a:t>
            </a:r>
            <a:r>
              <a:rPr lang="en-US" sz="2900" dirty="0"/>
              <a:t> </a:t>
            </a:r>
            <a:r>
              <a:rPr lang="en-US" sz="2900" dirty="0" err="1"/>
              <a:t>obima</a:t>
            </a:r>
            <a:r>
              <a:rPr lang="en-US" sz="2900" dirty="0"/>
              <a:t> </a:t>
            </a:r>
            <a:r>
              <a:rPr lang="en-US" sz="2900" dirty="0" err="1"/>
              <a:t>posla</a:t>
            </a:r>
            <a:r>
              <a:rPr lang="en-US" sz="2900" dirty="0"/>
              <a:t>, a </a:t>
            </a:r>
            <a:r>
              <a:rPr lang="en-US" sz="2900" dirty="0" err="1"/>
              <a:t>poslodavac</a:t>
            </a:r>
            <a:r>
              <a:rPr lang="en-US" sz="2900" dirty="0"/>
              <a:t> ne </a:t>
            </a:r>
            <a:r>
              <a:rPr lang="en-US" sz="2900" dirty="0" err="1"/>
              <a:t>može</a:t>
            </a:r>
            <a:r>
              <a:rPr lang="en-US" sz="2900" dirty="0"/>
              <a:t> </a:t>
            </a:r>
            <a:r>
              <a:rPr lang="en-US" sz="2900" dirty="0" err="1"/>
              <a:t>radniku</a:t>
            </a:r>
            <a:r>
              <a:rPr lang="en-US" sz="2900" dirty="0"/>
              <a:t> </a:t>
            </a:r>
            <a:r>
              <a:rPr lang="en-US" sz="2900" dirty="0" err="1"/>
              <a:t>obezbijediti</a:t>
            </a:r>
            <a:r>
              <a:rPr lang="en-US" sz="2900" dirty="0"/>
              <a:t> </a:t>
            </a:r>
            <a:r>
              <a:rPr lang="en-US" sz="2900" dirty="0" err="1"/>
              <a:t>drugi</a:t>
            </a:r>
            <a:r>
              <a:rPr lang="en-US" sz="2900" dirty="0"/>
              <a:t> </a:t>
            </a:r>
            <a:r>
              <a:rPr lang="en-US" sz="2900" dirty="0" err="1"/>
              <a:t>posao</a:t>
            </a:r>
            <a:r>
              <a:rPr lang="en-US" sz="2900" dirty="0"/>
              <a:t>. </a:t>
            </a:r>
          </a:p>
          <a:p>
            <a:pPr marL="0" indent="0" algn="just">
              <a:buNone/>
            </a:pPr>
            <a:r>
              <a:rPr lang="en-US" sz="2900" dirty="0" err="1"/>
              <a:t>Odredbom</a:t>
            </a:r>
            <a:r>
              <a:rPr lang="en-US" sz="2900" dirty="0"/>
              <a:t> </a:t>
            </a:r>
            <a:r>
              <a:rPr lang="en-US" sz="2900" dirty="0" err="1"/>
              <a:t>člana</a:t>
            </a:r>
            <a:r>
              <a:rPr lang="en-US" sz="2900" dirty="0"/>
              <a:t> 190. ZR je </a:t>
            </a:r>
            <a:r>
              <a:rPr lang="en-US" sz="2900" dirty="0" err="1"/>
              <a:t>regulisao</a:t>
            </a:r>
            <a:r>
              <a:rPr lang="en-US" sz="2900" dirty="0"/>
              <a:t> da u </a:t>
            </a:r>
            <a:r>
              <a:rPr lang="en-US" sz="2900" dirty="0" err="1"/>
              <a:t>slučaju</a:t>
            </a:r>
            <a:r>
              <a:rPr lang="en-US" sz="2900" dirty="0"/>
              <a:t> </a:t>
            </a:r>
            <a:r>
              <a:rPr lang="en-US" sz="2900" dirty="0" err="1"/>
              <a:t>otkaza</a:t>
            </a:r>
            <a:r>
              <a:rPr lang="en-US" sz="2900" dirty="0"/>
              <a:t> </a:t>
            </a:r>
            <a:r>
              <a:rPr lang="en-US" sz="2900" dirty="0" err="1"/>
              <a:t>iz</a:t>
            </a:r>
            <a:r>
              <a:rPr lang="en-US" sz="2900" dirty="0"/>
              <a:t> </a:t>
            </a:r>
            <a:r>
              <a:rPr lang="en-US" sz="2900" dirty="0" err="1"/>
              <a:t>člana</a:t>
            </a:r>
            <a:r>
              <a:rPr lang="en-US" sz="2900" dirty="0"/>
              <a:t> 179. </a:t>
            </a:r>
            <a:r>
              <a:rPr lang="en-US" sz="2900" dirty="0" err="1"/>
              <a:t>stav</a:t>
            </a:r>
            <a:r>
              <a:rPr lang="en-US" sz="2900" dirty="0"/>
              <a:t> 1. </a:t>
            </a:r>
            <a:r>
              <a:rPr lang="en-US" sz="2900" dirty="0" err="1"/>
              <a:t>tačka</a:t>
            </a:r>
            <a:r>
              <a:rPr lang="en-US" sz="2900" dirty="0"/>
              <a:t> 3. ZR, </a:t>
            </a:r>
            <a:r>
              <a:rPr lang="en-US" sz="2900" dirty="0" err="1"/>
              <a:t>poslodavac</a:t>
            </a:r>
            <a:r>
              <a:rPr lang="en-US" sz="2900" dirty="0"/>
              <a:t> ne </a:t>
            </a:r>
            <a:r>
              <a:rPr lang="en-US" sz="2900" dirty="0" err="1"/>
              <a:t>može</a:t>
            </a:r>
            <a:r>
              <a:rPr lang="en-US" sz="2900" dirty="0"/>
              <a:t> </a:t>
            </a:r>
            <a:r>
              <a:rPr lang="en-US" sz="2900" dirty="0" err="1"/>
              <a:t>na</a:t>
            </a:r>
            <a:r>
              <a:rPr lang="en-US" sz="2900" dirty="0"/>
              <a:t> </a:t>
            </a:r>
            <a:r>
              <a:rPr lang="en-US" sz="2900" dirty="0" err="1"/>
              <a:t>istim</a:t>
            </a:r>
            <a:r>
              <a:rPr lang="en-US" sz="2900" dirty="0"/>
              <a:t> </a:t>
            </a:r>
            <a:r>
              <a:rPr lang="en-US" sz="2900" dirty="0" err="1"/>
              <a:t>poslovima</a:t>
            </a:r>
            <a:r>
              <a:rPr lang="en-US" sz="2900" dirty="0"/>
              <a:t> u </a:t>
            </a:r>
            <a:r>
              <a:rPr lang="en-US" sz="2900" dirty="0" err="1"/>
              <a:t>istom</a:t>
            </a:r>
            <a:r>
              <a:rPr lang="en-US" sz="2900" dirty="0"/>
              <a:t> </a:t>
            </a:r>
            <a:r>
              <a:rPr lang="en-US" sz="2900" dirty="0" err="1"/>
              <a:t>mjestu</a:t>
            </a:r>
            <a:r>
              <a:rPr lang="en-US" sz="2900" dirty="0"/>
              <a:t> da </a:t>
            </a:r>
            <a:r>
              <a:rPr lang="en-US" sz="2900" dirty="0" err="1"/>
              <a:t>zaposli</a:t>
            </a:r>
            <a:r>
              <a:rPr lang="en-US" sz="2900" dirty="0"/>
              <a:t> </a:t>
            </a:r>
            <a:r>
              <a:rPr lang="en-US" sz="2900" dirty="0" err="1"/>
              <a:t>drugo</a:t>
            </a:r>
            <a:r>
              <a:rPr lang="en-US" sz="2900" dirty="0"/>
              <a:t> lice u </a:t>
            </a:r>
            <a:r>
              <a:rPr lang="en-US" sz="2900" dirty="0" err="1"/>
              <a:t>roku</a:t>
            </a:r>
            <a:r>
              <a:rPr lang="en-US" sz="2900" dirty="0"/>
              <a:t> od </a:t>
            </a:r>
            <a:r>
              <a:rPr lang="en-US" sz="2900" dirty="0" err="1"/>
              <a:t>godinu</a:t>
            </a:r>
            <a:r>
              <a:rPr lang="en-US" sz="2900" dirty="0"/>
              <a:t> dana od dana </a:t>
            </a:r>
            <a:r>
              <a:rPr lang="en-US" sz="2900" dirty="0" err="1"/>
              <a:t>prestanka</a:t>
            </a:r>
            <a:r>
              <a:rPr lang="en-US" sz="2900" dirty="0"/>
              <a:t> </a:t>
            </a:r>
            <a:r>
              <a:rPr lang="en-US" sz="2900" dirty="0" err="1"/>
              <a:t>radnog</a:t>
            </a:r>
            <a:r>
              <a:rPr lang="en-US" sz="2900" dirty="0"/>
              <a:t> </a:t>
            </a:r>
            <a:r>
              <a:rPr lang="en-US" sz="2900" dirty="0" err="1"/>
              <a:t>odnosa</a:t>
            </a:r>
            <a:r>
              <a:rPr lang="en-US" sz="2900" dirty="0"/>
              <a:t>. </a:t>
            </a:r>
            <a:r>
              <a:rPr lang="en-US" sz="2900" dirty="0" err="1"/>
              <a:t>Ako</a:t>
            </a:r>
            <a:r>
              <a:rPr lang="en-US" sz="2900" dirty="0"/>
              <a:t> </a:t>
            </a:r>
            <a:r>
              <a:rPr lang="en-US" sz="2900" dirty="0" err="1"/>
              <a:t>prije</a:t>
            </a:r>
            <a:r>
              <a:rPr lang="en-US" sz="2900" dirty="0"/>
              <a:t> </a:t>
            </a:r>
            <a:r>
              <a:rPr lang="en-US" sz="2900" dirty="0" err="1"/>
              <a:t>isteka</a:t>
            </a:r>
            <a:r>
              <a:rPr lang="en-US" sz="2900" dirty="0"/>
              <a:t> </a:t>
            </a:r>
            <a:r>
              <a:rPr lang="en-US" sz="2900" dirty="0" err="1"/>
              <a:t>roka</a:t>
            </a:r>
            <a:r>
              <a:rPr lang="en-US" sz="2900" dirty="0"/>
              <a:t> </a:t>
            </a:r>
            <a:r>
              <a:rPr lang="en-US" sz="2900" dirty="0" err="1"/>
              <a:t>iz</a:t>
            </a:r>
            <a:r>
              <a:rPr lang="en-US" sz="2900" dirty="0"/>
              <a:t> </a:t>
            </a:r>
            <a:r>
              <a:rPr lang="en-US" sz="2900" dirty="0" err="1"/>
              <a:t>stava</a:t>
            </a:r>
            <a:r>
              <a:rPr lang="en-US" sz="2900" dirty="0"/>
              <a:t> 1. </a:t>
            </a:r>
            <a:r>
              <a:rPr lang="en-US" sz="2900" dirty="0" err="1"/>
              <a:t>nastane</a:t>
            </a:r>
            <a:r>
              <a:rPr lang="en-US" sz="2900" dirty="0"/>
              <a:t> </a:t>
            </a:r>
            <a:r>
              <a:rPr lang="en-US" sz="2900" dirty="0" err="1"/>
              <a:t>potreba</a:t>
            </a:r>
            <a:r>
              <a:rPr lang="en-US" sz="2900" dirty="0"/>
              <a:t> za </a:t>
            </a:r>
            <a:r>
              <a:rPr lang="en-US" sz="2900" dirty="0" err="1"/>
              <a:t>obavljenjem</a:t>
            </a:r>
            <a:r>
              <a:rPr lang="en-US" sz="2900" dirty="0"/>
              <a:t> </a:t>
            </a:r>
            <a:r>
              <a:rPr lang="en-US" sz="2900" dirty="0" err="1"/>
              <a:t>tih</a:t>
            </a:r>
            <a:r>
              <a:rPr lang="en-US" sz="2900" dirty="0"/>
              <a:t> </a:t>
            </a:r>
            <a:r>
              <a:rPr lang="en-US" sz="2900" dirty="0" err="1"/>
              <a:t>poslova</a:t>
            </a:r>
            <a:r>
              <a:rPr lang="en-US" sz="2900" dirty="0"/>
              <a:t> u </a:t>
            </a:r>
            <a:r>
              <a:rPr lang="en-US" sz="2900" dirty="0" err="1"/>
              <a:t>istom</a:t>
            </a:r>
            <a:r>
              <a:rPr lang="en-US" sz="2900" dirty="0"/>
              <a:t> </a:t>
            </a:r>
            <a:r>
              <a:rPr lang="en-US" sz="2900" dirty="0" err="1"/>
              <a:t>mjestu</a:t>
            </a:r>
            <a:r>
              <a:rPr lang="en-US" sz="2900" dirty="0"/>
              <a:t>, </a:t>
            </a:r>
            <a:r>
              <a:rPr lang="en-US" sz="2900" dirty="0" err="1"/>
              <a:t>poslodavac</a:t>
            </a:r>
            <a:r>
              <a:rPr lang="en-US" sz="2900" dirty="0"/>
              <a:t> je </a:t>
            </a:r>
            <a:r>
              <a:rPr lang="en-US" sz="2900" dirty="0" err="1"/>
              <a:t>dužan</a:t>
            </a:r>
            <a:r>
              <a:rPr lang="en-US" sz="2900" dirty="0"/>
              <a:t> da </a:t>
            </a:r>
            <a:r>
              <a:rPr lang="en-US" sz="2900" dirty="0" err="1"/>
              <a:t>prije</a:t>
            </a:r>
            <a:r>
              <a:rPr lang="en-US" sz="2900" dirty="0"/>
              <a:t> </a:t>
            </a:r>
            <a:r>
              <a:rPr lang="en-US" sz="2900" dirty="0" err="1"/>
              <a:t>zaključivanja</a:t>
            </a:r>
            <a:r>
              <a:rPr lang="en-US" sz="2900" dirty="0"/>
              <a:t> ugovora o </a:t>
            </a:r>
            <a:r>
              <a:rPr lang="en-US" sz="2900" dirty="0" err="1"/>
              <a:t>radu</a:t>
            </a:r>
            <a:r>
              <a:rPr lang="en-US" sz="2900" dirty="0"/>
              <a:t> </a:t>
            </a:r>
            <a:r>
              <a:rPr lang="en-US" sz="2900" dirty="0" err="1"/>
              <a:t>ponudi</a:t>
            </a:r>
            <a:r>
              <a:rPr lang="en-US" sz="2900" dirty="0"/>
              <a:t> </a:t>
            </a:r>
            <a:r>
              <a:rPr lang="en-US" sz="2900" dirty="0" err="1"/>
              <a:t>zaposlenje</a:t>
            </a:r>
            <a:r>
              <a:rPr lang="en-US" sz="2900" dirty="0"/>
              <a:t> </a:t>
            </a:r>
            <a:r>
              <a:rPr lang="en-US" sz="2900" dirty="0" err="1"/>
              <a:t>radniku</a:t>
            </a:r>
            <a:r>
              <a:rPr lang="en-US" sz="2900" dirty="0"/>
              <a:t> </a:t>
            </a:r>
            <a:r>
              <a:rPr lang="en-US" sz="2900" dirty="0" err="1"/>
              <a:t>kome</a:t>
            </a:r>
            <a:r>
              <a:rPr lang="en-US" sz="2900" dirty="0"/>
              <a:t> je </a:t>
            </a:r>
            <a:r>
              <a:rPr lang="en-US" sz="2900" dirty="0" err="1"/>
              <a:t>prestao</a:t>
            </a:r>
            <a:r>
              <a:rPr lang="en-US" sz="2900" dirty="0"/>
              <a:t> </a:t>
            </a:r>
            <a:r>
              <a:rPr lang="en-US" sz="2900" dirty="0" err="1"/>
              <a:t>radni</a:t>
            </a:r>
            <a:r>
              <a:rPr lang="en-US" sz="2900" dirty="0"/>
              <a:t> </a:t>
            </a:r>
            <a:r>
              <a:rPr lang="en-US" sz="2900" dirty="0" err="1"/>
              <a:t>odnos</a:t>
            </a:r>
            <a:r>
              <a:rPr lang="en-US" sz="2900" dirty="0"/>
              <a:t>.</a:t>
            </a:r>
          </a:p>
          <a:p>
            <a:pPr marL="0" indent="0" algn="just">
              <a:buNone/>
            </a:pPr>
            <a:r>
              <a:rPr lang="en-US" sz="2900" dirty="0"/>
              <a:t>U </a:t>
            </a:r>
            <a:r>
              <a:rPr lang="en-US" sz="2900" dirty="0" err="1"/>
              <a:t>toku</a:t>
            </a:r>
            <a:r>
              <a:rPr lang="en-US" sz="2900" dirty="0"/>
              <a:t> </a:t>
            </a:r>
            <a:r>
              <a:rPr lang="en-US" sz="2900" dirty="0" err="1"/>
              <a:t>sudskog</a:t>
            </a:r>
            <a:r>
              <a:rPr lang="en-US" sz="2900" dirty="0"/>
              <a:t> </a:t>
            </a:r>
            <a:r>
              <a:rPr lang="en-US" sz="2900" dirty="0" err="1"/>
              <a:t>postupka</a:t>
            </a:r>
            <a:r>
              <a:rPr lang="en-US" sz="2900" dirty="0"/>
              <a:t> se </a:t>
            </a:r>
            <a:r>
              <a:rPr lang="en-US" sz="2900" dirty="0" err="1"/>
              <a:t>utvrđuje</a:t>
            </a:r>
            <a:r>
              <a:rPr lang="en-US" sz="2900" dirty="0"/>
              <a:t> da li je </a:t>
            </a:r>
            <a:r>
              <a:rPr lang="en-US" sz="2900" dirty="0" err="1"/>
              <a:t>poslodavac</a:t>
            </a:r>
            <a:r>
              <a:rPr lang="en-US" sz="2900" dirty="0"/>
              <a:t> </a:t>
            </a:r>
            <a:r>
              <a:rPr lang="en-US" sz="2900" dirty="0" err="1"/>
              <a:t>došao</a:t>
            </a:r>
            <a:r>
              <a:rPr lang="en-US" sz="2900" dirty="0"/>
              <a:t> u </a:t>
            </a:r>
            <a:r>
              <a:rPr lang="en-US" sz="2900" dirty="0" err="1"/>
              <a:t>ekonomske</a:t>
            </a:r>
            <a:r>
              <a:rPr lang="en-US" sz="2900" dirty="0"/>
              <a:t> </a:t>
            </a:r>
            <a:r>
              <a:rPr lang="en-US" sz="2900" dirty="0" err="1"/>
              <a:t>teškoće</a:t>
            </a:r>
            <a:r>
              <a:rPr lang="en-US" sz="2900" dirty="0"/>
              <a:t> i da li </a:t>
            </a:r>
            <a:r>
              <a:rPr lang="en-US" sz="2900" dirty="0" err="1"/>
              <a:t>postoje</a:t>
            </a:r>
            <a:r>
              <a:rPr lang="en-US" sz="2900" dirty="0"/>
              <a:t> </a:t>
            </a:r>
            <a:r>
              <a:rPr lang="en-US" sz="2900" dirty="0" err="1"/>
              <a:t>opravdani</a:t>
            </a:r>
            <a:r>
              <a:rPr lang="en-US" sz="2900" dirty="0"/>
              <a:t> </a:t>
            </a:r>
            <a:r>
              <a:rPr lang="en-US" sz="2900" dirty="0" err="1"/>
              <a:t>razlozi</a:t>
            </a:r>
            <a:r>
              <a:rPr lang="en-US" sz="2900" dirty="0"/>
              <a:t> za </a:t>
            </a:r>
            <a:r>
              <a:rPr lang="en-US" sz="2900" dirty="0" err="1"/>
              <a:t>otkaz</a:t>
            </a:r>
            <a:r>
              <a:rPr lang="en-US" sz="2900" dirty="0"/>
              <a:t> ugovora o </a:t>
            </a:r>
            <a:r>
              <a:rPr lang="en-US" sz="2900" dirty="0" err="1"/>
              <a:t>radu</a:t>
            </a:r>
            <a:r>
              <a:rPr lang="en-US" sz="2900" dirty="0"/>
              <a:t>, da li </a:t>
            </a:r>
            <a:r>
              <a:rPr lang="en-US" sz="2900" dirty="0" err="1"/>
              <a:t>postoje</a:t>
            </a:r>
            <a:r>
              <a:rPr lang="en-US" sz="2900" dirty="0"/>
              <a:t> </a:t>
            </a:r>
            <a:r>
              <a:rPr lang="en-US" sz="2900" dirty="0" err="1"/>
              <a:t>radna</a:t>
            </a:r>
            <a:r>
              <a:rPr lang="en-US" sz="2900" dirty="0"/>
              <a:t> </a:t>
            </a:r>
            <a:r>
              <a:rPr lang="en-US" sz="2900" dirty="0" err="1"/>
              <a:t>mjesta</a:t>
            </a:r>
            <a:r>
              <a:rPr lang="en-US" sz="2900" dirty="0"/>
              <a:t> </a:t>
            </a:r>
            <a:r>
              <a:rPr lang="en-US" sz="2900" dirty="0" err="1"/>
              <a:t>na</a:t>
            </a:r>
            <a:r>
              <a:rPr lang="en-US" sz="2900" dirty="0"/>
              <a:t> </a:t>
            </a:r>
            <a:r>
              <a:rPr lang="en-US" sz="2900" dirty="0" err="1"/>
              <a:t>koje</a:t>
            </a:r>
            <a:r>
              <a:rPr lang="en-US" sz="2900" dirty="0"/>
              <a:t> se </a:t>
            </a:r>
            <a:r>
              <a:rPr lang="en-US" sz="2900" dirty="0" err="1"/>
              <a:t>radnik</a:t>
            </a:r>
            <a:r>
              <a:rPr lang="en-US" sz="2900" dirty="0"/>
              <a:t> </a:t>
            </a:r>
            <a:r>
              <a:rPr lang="en-US" sz="2900" dirty="0" err="1"/>
              <a:t>može</a:t>
            </a:r>
            <a:r>
              <a:rPr lang="en-US" sz="2900" dirty="0"/>
              <a:t> </a:t>
            </a:r>
            <a:r>
              <a:rPr lang="en-US" sz="2900" dirty="0" err="1"/>
              <a:t>rasprediti</a:t>
            </a:r>
            <a:r>
              <a:rPr lang="en-US" sz="2900" dirty="0"/>
              <a:t> i da li je u </a:t>
            </a:r>
            <a:r>
              <a:rPr lang="en-US" sz="2900" dirty="0" err="1"/>
              <a:t>roku</a:t>
            </a:r>
            <a:r>
              <a:rPr lang="en-US" sz="2900" dirty="0"/>
              <a:t> od </a:t>
            </a:r>
            <a:r>
              <a:rPr lang="en-US" sz="2900" dirty="0" err="1"/>
              <a:t>jedne</a:t>
            </a:r>
            <a:r>
              <a:rPr lang="en-US" sz="2900" dirty="0"/>
              <a:t> </a:t>
            </a:r>
            <a:r>
              <a:rPr lang="en-US" sz="2900" dirty="0" err="1"/>
              <a:t>godine</a:t>
            </a:r>
            <a:r>
              <a:rPr lang="en-US" sz="2900" dirty="0"/>
              <a:t> </a:t>
            </a:r>
            <a:r>
              <a:rPr lang="en-US" sz="2900" dirty="0" err="1"/>
              <a:t>bilo</a:t>
            </a:r>
            <a:r>
              <a:rPr lang="en-US" sz="2900" dirty="0"/>
              <a:t> </a:t>
            </a:r>
            <a:r>
              <a:rPr lang="en-US" sz="2900" dirty="0" err="1"/>
              <a:t>zaposlenja</a:t>
            </a:r>
            <a:r>
              <a:rPr lang="en-US" sz="2900" dirty="0"/>
              <a:t> </a:t>
            </a:r>
            <a:r>
              <a:rPr lang="en-US" sz="2900" dirty="0" err="1"/>
              <a:t>na</a:t>
            </a:r>
            <a:r>
              <a:rPr lang="en-US" sz="2900" dirty="0"/>
              <a:t> tom </a:t>
            </a:r>
            <a:r>
              <a:rPr lang="en-US" sz="2900" dirty="0" err="1"/>
              <a:t>radnom</a:t>
            </a:r>
            <a:r>
              <a:rPr lang="en-US" sz="2900" dirty="0"/>
              <a:t> </a:t>
            </a:r>
            <a:r>
              <a:rPr lang="en-US" sz="2900" dirty="0" err="1"/>
              <a:t>mjestu</a:t>
            </a:r>
            <a:r>
              <a:rPr lang="en-US" sz="2900" dirty="0"/>
              <a:t>.</a:t>
            </a:r>
            <a:endParaRPr lang="sr-Latn-BA" sz="2900" dirty="0"/>
          </a:p>
          <a:p>
            <a:pPr marL="0" indent="0" algn="just">
              <a:buNone/>
            </a:pPr>
            <a:r>
              <a:rPr lang="en-US" sz="2900" dirty="0" err="1"/>
              <a:t>Organizaciona</a:t>
            </a:r>
            <a:r>
              <a:rPr lang="en-US" sz="2900" dirty="0"/>
              <a:t> </a:t>
            </a:r>
            <a:r>
              <a:rPr lang="en-US" sz="2900" dirty="0" err="1"/>
              <a:t>struktura</a:t>
            </a:r>
            <a:r>
              <a:rPr lang="en-US" sz="2900" dirty="0"/>
              <a:t> </a:t>
            </a:r>
            <a:r>
              <a:rPr lang="en-US" sz="2900" dirty="0" err="1"/>
              <a:t>zaposlenih</a:t>
            </a:r>
            <a:r>
              <a:rPr lang="en-US" sz="2900" dirty="0"/>
              <a:t> se </a:t>
            </a:r>
            <a:r>
              <a:rPr lang="en-US" sz="2900" dirty="0" err="1"/>
              <a:t>uređuje</a:t>
            </a:r>
            <a:r>
              <a:rPr lang="en-US" sz="2900" dirty="0"/>
              <a:t> </a:t>
            </a:r>
            <a:r>
              <a:rPr lang="en-US" sz="2900" dirty="0" err="1"/>
              <a:t>Pravilnikom</a:t>
            </a:r>
            <a:r>
              <a:rPr lang="en-US" sz="2900" dirty="0"/>
              <a:t> </a:t>
            </a:r>
            <a:r>
              <a:rPr lang="en-US" sz="2900" dirty="0" err="1"/>
              <a:t>kojim</a:t>
            </a:r>
            <a:r>
              <a:rPr lang="en-US" sz="2900" dirty="0"/>
              <a:t> se, </a:t>
            </a:r>
            <a:r>
              <a:rPr lang="en-US" sz="2900" dirty="0" err="1"/>
              <a:t>između</a:t>
            </a:r>
            <a:r>
              <a:rPr lang="en-US" sz="2900" dirty="0"/>
              <a:t> </a:t>
            </a:r>
            <a:r>
              <a:rPr lang="en-US" sz="2900" dirty="0" err="1"/>
              <a:t>ostalog</a:t>
            </a:r>
            <a:r>
              <a:rPr lang="en-US" sz="2900" dirty="0"/>
              <a:t>, </a:t>
            </a:r>
            <a:r>
              <a:rPr lang="en-US" sz="2900" dirty="0" err="1"/>
              <a:t>propisuje</a:t>
            </a:r>
            <a:r>
              <a:rPr lang="en-US" sz="2900" dirty="0"/>
              <a:t> </a:t>
            </a:r>
            <a:r>
              <a:rPr lang="en-US" sz="2900" dirty="0" err="1"/>
              <a:t>organizacija</a:t>
            </a:r>
            <a:r>
              <a:rPr lang="en-US" sz="2900" dirty="0"/>
              <a:t> </a:t>
            </a:r>
            <a:r>
              <a:rPr lang="en-US" sz="2900" dirty="0" err="1"/>
              <a:t>rada</a:t>
            </a:r>
            <a:r>
              <a:rPr lang="en-US" sz="2900" dirty="0"/>
              <a:t> </a:t>
            </a:r>
            <a:r>
              <a:rPr lang="en-US" sz="2900" dirty="0" err="1"/>
              <a:t>poslodavca</a:t>
            </a:r>
            <a:r>
              <a:rPr lang="en-US" sz="2900" dirty="0"/>
              <a:t>, </a:t>
            </a:r>
            <a:r>
              <a:rPr lang="en-US" sz="2900" dirty="0" err="1"/>
              <a:t>broj</a:t>
            </a:r>
            <a:r>
              <a:rPr lang="en-US" sz="2900" dirty="0"/>
              <a:t> </a:t>
            </a:r>
            <a:r>
              <a:rPr lang="en-US" sz="2900" dirty="0" err="1"/>
              <a:t>izvršilaca</a:t>
            </a:r>
            <a:r>
              <a:rPr lang="en-US" sz="2900" dirty="0"/>
              <a:t> i </a:t>
            </a:r>
            <a:r>
              <a:rPr lang="en-US" sz="2900" dirty="0" err="1"/>
              <a:t>opis</a:t>
            </a:r>
            <a:r>
              <a:rPr lang="en-US" sz="2900" dirty="0"/>
              <a:t> </a:t>
            </a:r>
            <a:r>
              <a:rPr lang="en-US" sz="2900" dirty="0" err="1"/>
              <a:t>poslova</a:t>
            </a:r>
            <a:r>
              <a:rPr lang="en-US" sz="2900" dirty="0"/>
              <a:t> za </a:t>
            </a:r>
            <a:r>
              <a:rPr lang="en-US" sz="2900" dirty="0" err="1"/>
              <a:t>pojedina</a:t>
            </a:r>
            <a:r>
              <a:rPr lang="en-US" sz="2900" dirty="0"/>
              <a:t> </a:t>
            </a:r>
            <a:r>
              <a:rPr lang="en-US" sz="2900" dirty="0" err="1"/>
              <a:t>radna</a:t>
            </a:r>
            <a:r>
              <a:rPr lang="en-US" sz="2900" dirty="0"/>
              <a:t> </a:t>
            </a:r>
            <a:r>
              <a:rPr lang="en-US" sz="2900" dirty="0" err="1"/>
              <a:t>mjesta</a:t>
            </a:r>
            <a:r>
              <a:rPr lang="en-US" sz="2900" dirty="0"/>
              <a:t>. </a:t>
            </a:r>
            <a:r>
              <a:rPr lang="en-US" sz="2900" dirty="0" err="1"/>
              <a:t>Pravo</a:t>
            </a:r>
            <a:r>
              <a:rPr lang="en-US" sz="2900" dirty="0"/>
              <a:t> je </a:t>
            </a:r>
            <a:r>
              <a:rPr lang="en-US" sz="2900" dirty="0" err="1"/>
              <a:t>svakog</a:t>
            </a:r>
            <a:r>
              <a:rPr lang="en-US" sz="2900" dirty="0"/>
              <a:t> </a:t>
            </a:r>
            <a:r>
              <a:rPr lang="en-US" sz="2900" dirty="0" err="1"/>
              <a:t>poslodavca</a:t>
            </a:r>
            <a:r>
              <a:rPr lang="en-US" sz="2900" dirty="0"/>
              <a:t> da </a:t>
            </a:r>
            <a:r>
              <a:rPr lang="en-US" sz="2900" dirty="0" err="1"/>
              <a:t>svojim</a:t>
            </a:r>
            <a:r>
              <a:rPr lang="en-US" sz="2900" dirty="0"/>
              <a:t> </a:t>
            </a:r>
            <a:r>
              <a:rPr lang="en-US" sz="2900" dirty="0" err="1"/>
              <a:t>unutrašnjim</a:t>
            </a:r>
            <a:r>
              <a:rPr lang="en-US" sz="2900" dirty="0"/>
              <a:t> </a:t>
            </a:r>
            <a:r>
              <a:rPr lang="en-US" sz="2900" dirty="0" err="1"/>
              <a:t>aktima</a:t>
            </a:r>
            <a:r>
              <a:rPr lang="en-US" sz="2900" dirty="0"/>
              <a:t>, a to </a:t>
            </a:r>
            <a:r>
              <a:rPr lang="en-US" sz="2900" dirty="0" err="1"/>
              <a:t>jeste</a:t>
            </a:r>
            <a:r>
              <a:rPr lang="en-US" sz="2900" dirty="0"/>
              <a:t> i </a:t>
            </a:r>
            <a:r>
              <a:rPr lang="en-US" sz="2900" dirty="0" err="1"/>
              <a:t>Pravilnik</a:t>
            </a:r>
            <a:r>
              <a:rPr lang="en-US" sz="2900" dirty="0"/>
              <a:t>, </a:t>
            </a:r>
            <a:r>
              <a:rPr lang="en-US" sz="2900" dirty="0" err="1"/>
              <a:t>propiše</a:t>
            </a:r>
            <a:r>
              <a:rPr lang="en-US" sz="2900" dirty="0"/>
              <a:t> </a:t>
            </a:r>
            <a:r>
              <a:rPr lang="en-US" sz="2900" dirty="0" err="1"/>
              <a:t>uslove</a:t>
            </a:r>
            <a:r>
              <a:rPr lang="en-US" sz="2900" dirty="0"/>
              <a:t> </a:t>
            </a:r>
            <a:r>
              <a:rPr lang="en-US" sz="2900" dirty="0" err="1"/>
              <a:t>radnog</a:t>
            </a:r>
            <a:r>
              <a:rPr lang="en-US" sz="2900" dirty="0"/>
              <a:t> </a:t>
            </a:r>
            <a:r>
              <a:rPr lang="en-US" sz="2900" dirty="0" err="1"/>
              <a:t>mjesta</a:t>
            </a:r>
            <a:r>
              <a:rPr lang="en-US" sz="2900" dirty="0"/>
              <a:t>, </a:t>
            </a:r>
            <a:r>
              <a:rPr lang="en-US" sz="2900" dirty="0" err="1"/>
              <a:t>bilo</a:t>
            </a:r>
            <a:r>
              <a:rPr lang="en-US" sz="2900" dirty="0"/>
              <a:t> da </a:t>
            </a:r>
            <a:r>
              <a:rPr lang="en-US" sz="2900" dirty="0" err="1"/>
              <a:t>detaljno</a:t>
            </a:r>
            <a:r>
              <a:rPr lang="en-US" sz="2900" dirty="0"/>
              <a:t> </a:t>
            </a:r>
            <a:r>
              <a:rPr lang="en-US" sz="2900" dirty="0" err="1"/>
              <a:t>utvrdi</a:t>
            </a:r>
            <a:r>
              <a:rPr lang="en-US" sz="2900" dirty="0"/>
              <a:t> </a:t>
            </a:r>
            <a:r>
              <a:rPr lang="en-US" sz="2900" dirty="0" err="1"/>
              <a:t>broj</a:t>
            </a:r>
            <a:r>
              <a:rPr lang="en-US" sz="2900" dirty="0"/>
              <a:t> </a:t>
            </a:r>
            <a:r>
              <a:rPr lang="en-US" sz="2900" dirty="0" err="1"/>
              <a:t>izvršilaca</a:t>
            </a:r>
            <a:r>
              <a:rPr lang="en-US" sz="2900" dirty="0"/>
              <a:t> s </a:t>
            </a:r>
            <a:r>
              <a:rPr lang="en-US" sz="2900" dirty="0" err="1"/>
              <a:t>uslovima</a:t>
            </a:r>
            <a:r>
              <a:rPr lang="en-US" sz="2900" dirty="0"/>
              <a:t> </a:t>
            </a:r>
            <a:r>
              <a:rPr lang="en-US" sz="2900" dirty="0" err="1"/>
              <a:t>koje</a:t>
            </a:r>
            <a:r>
              <a:rPr lang="en-US" sz="2900" dirty="0"/>
              <a:t> </a:t>
            </a:r>
            <a:r>
              <a:rPr lang="en-US" sz="2900" dirty="0" err="1"/>
              <a:t>moraju</a:t>
            </a:r>
            <a:r>
              <a:rPr lang="en-US" sz="2900" dirty="0"/>
              <a:t> </a:t>
            </a:r>
            <a:r>
              <a:rPr lang="en-US" sz="2900" dirty="0" err="1"/>
              <a:t>ispunjavati</a:t>
            </a:r>
            <a:r>
              <a:rPr lang="en-US" sz="2900" dirty="0"/>
              <a:t> za </a:t>
            </a:r>
            <a:r>
              <a:rPr lang="en-US" sz="2900" dirty="0" err="1"/>
              <a:t>svako</a:t>
            </a:r>
            <a:r>
              <a:rPr lang="en-US" sz="2900" dirty="0"/>
              <a:t> </a:t>
            </a:r>
            <a:r>
              <a:rPr lang="en-US" sz="2900" dirty="0" err="1"/>
              <a:t>radno</a:t>
            </a:r>
            <a:r>
              <a:rPr lang="en-US" sz="2900" dirty="0"/>
              <a:t> </a:t>
            </a:r>
            <a:r>
              <a:rPr lang="en-US" sz="2900" dirty="0" err="1"/>
              <a:t>mjesto</a:t>
            </a:r>
            <a:r>
              <a:rPr lang="en-US" sz="2900" dirty="0"/>
              <a:t>, </a:t>
            </a:r>
            <a:r>
              <a:rPr lang="en-US" sz="2900" dirty="0" err="1"/>
              <a:t>bilo</a:t>
            </a:r>
            <a:r>
              <a:rPr lang="en-US" sz="2900" dirty="0"/>
              <a:t> da to </a:t>
            </a:r>
            <a:r>
              <a:rPr lang="en-US" sz="2900" dirty="0" err="1"/>
              <a:t>učini</a:t>
            </a:r>
            <a:r>
              <a:rPr lang="en-US" sz="2900" dirty="0"/>
              <a:t> </a:t>
            </a:r>
            <a:r>
              <a:rPr lang="en-US" sz="2900" dirty="0" err="1"/>
              <a:t>na</a:t>
            </a:r>
            <a:r>
              <a:rPr lang="en-US" sz="2900" dirty="0"/>
              <a:t> </a:t>
            </a:r>
            <a:r>
              <a:rPr lang="en-US" sz="2900" dirty="0" err="1"/>
              <a:t>način</a:t>
            </a:r>
            <a:r>
              <a:rPr lang="en-US" sz="2900" dirty="0"/>
              <a:t> </a:t>
            </a:r>
            <a:r>
              <a:rPr lang="en-US" sz="2900" dirty="0" err="1"/>
              <a:t>kako</a:t>
            </a:r>
            <a:r>
              <a:rPr lang="en-US" sz="2900" dirty="0"/>
              <a:t> je </a:t>
            </a:r>
            <a:r>
              <a:rPr lang="en-US" sz="2900" dirty="0" err="1"/>
              <a:t>tuženi</a:t>
            </a:r>
            <a:r>
              <a:rPr lang="en-US" sz="2900" dirty="0"/>
              <a:t> </a:t>
            </a:r>
            <a:r>
              <a:rPr lang="en-US" sz="2900" dirty="0" err="1"/>
              <a:t>postupio</a:t>
            </a:r>
            <a:r>
              <a:rPr lang="en-US" sz="2900" dirty="0"/>
              <a:t>, a pod </a:t>
            </a:r>
            <a:r>
              <a:rPr lang="en-US" sz="2900" dirty="0" err="1"/>
              <a:t>pretpostavkom</a:t>
            </a:r>
            <a:r>
              <a:rPr lang="en-US" sz="2900" dirty="0"/>
              <a:t> da </a:t>
            </a:r>
            <a:r>
              <a:rPr lang="en-US" sz="2900" dirty="0" err="1"/>
              <a:t>taj</a:t>
            </a:r>
            <a:r>
              <a:rPr lang="en-US" sz="2900" dirty="0"/>
              <a:t> </a:t>
            </a:r>
            <a:r>
              <a:rPr lang="en-US" sz="2900" dirty="0" err="1"/>
              <a:t>Pravilnik</a:t>
            </a:r>
            <a:r>
              <a:rPr lang="en-US" sz="2900" dirty="0"/>
              <a:t> </a:t>
            </a:r>
            <a:r>
              <a:rPr lang="en-US" sz="2900" dirty="0" err="1"/>
              <a:t>nije</a:t>
            </a:r>
            <a:r>
              <a:rPr lang="en-US" sz="2900" dirty="0"/>
              <a:t> bio </a:t>
            </a:r>
            <a:r>
              <a:rPr lang="en-US" sz="2900" dirty="0" err="1"/>
              <a:t>predmet</a:t>
            </a:r>
            <a:r>
              <a:rPr lang="en-US" sz="2900" dirty="0"/>
              <a:t> </a:t>
            </a:r>
            <a:r>
              <a:rPr lang="en-US" sz="2900" dirty="0" err="1"/>
              <a:t>ocjene</a:t>
            </a:r>
            <a:r>
              <a:rPr lang="en-US" sz="2900" dirty="0"/>
              <a:t> </a:t>
            </a:r>
            <a:r>
              <a:rPr lang="en-US" sz="2900" dirty="0" err="1"/>
              <a:t>ustavnosti</a:t>
            </a:r>
            <a:r>
              <a:rPr lang="en-US" sz="2900" dirty="0"/>
              <a:t>. </a:t>
            </a:r>
          </a:p>
          <a:p>
            <a:pPr marL="0" indent="0" algn="just">
              <a:buNone/>
            </a:pPr>
            <a:r>
              <a:rPr lang="en-US" sz="2900" dirty="0" err="1"/>
              <a:t>Kod</a:t>
            </a:r>
            <a:r>
              <a:rPr lang="en-US" sz="2900" dirty="0"/>
              <a:t> </a:t>
            </a:r>
            <a:r>
              <a:rPr lang="en-US" sz="2900" dirty="0" err="1"/>
              <a:t>ovakvih</a:t>
            </a:r>
            <a:r>
              <a:rPr lang="en-US" sz="2900" dirty="0"/>
              <a:t> </a:t>
            </a:r>
            <a:r>
              <a:rPr lang="en-US" sz="2900" dirty="0" err="1"/>
              <a:t>radnih</a:t>
            </a:r>
            <a:r>
              <a:rPr lang="en-US" sz="2900" dirty="0"/>
              <a:t> </a:t>
            </a:r>
            <a:r>
              <a:rPr lang="en-US" sz="2900" dirty="0" err="1"/>
              <a:t>sporova</a:t>
            </a:r>
            <a:r>
              <a:rPr lang="en-US" sz="2900" dirty="0"/>
              <a:t> </a:t>
            </a:r>
            <a:r>
              <a:rPr lang="en-US" sz="2900" dirty="0" err="1"/>
              <a:t>gdje</a:t>
            </a:r>
            <a:r>
              <a:rPr lang="en-US" sz="2900" dirty="0"/>
              <a:t> je </a:t>
            </a:r>
            <a:r>
              <a:rPr lang="en-US" sz="2900" dirty="0" err="1"/>
              <a:t>radniku</a:t>
            </a:r>
            <a:r>
              <a:rPr lang="en-US" sz="2900" dirty="0"/>
              <a:t> </a:t>
            </a:r>
            <a:r>
              <a:rPr lang="en-US" sz="2900" dirty="0" err="1"/>
              <a:t>prestao</a:t>
            </a:r>
            <a:r>
              <a:rPr lang="en-US" sz="2900" dirty="0"/>
              <a:t> </a:t>
            </a:r>
            <a:r>
              <a:rPr lang="en-US" sz="2900" dirty="0" err="1"/>
              <a:t>radni</a:t>
            </a:r>
            <a:r>
              <a:rPr lang="en-US" sz="2900" dirty="0"/>
              <a:t> </a:t>
            </a:r>
            <a:r>
              <a:rPr lang="en-US" sz="2900" dirty="0" err="1"/>
              <a:t>odnos</a:t>
            </a:r>
            <a:r>
              <a:rPr lang="en-US" sz="2900" dirty="0"/>
              <a:t> </a:t>
            </a:r>
            <a:r>
              <a:rPr lang="en-US" sz="2900" dirty="0" err="1"/>
              <a:t>ukidanjem</a:t>
            </a:r>
            <a:r>
              <a:rPr lang="en-US" sz="2900" dirty="0"/>
              <a:t> </a:t>
            </a:r>
            <a:r>
              <a:rPr lang="en-US" sz="2900" dirty="0" err="1"/>
              <a:t>radnog</a:t>
            </a:r>
            <a:r>
              <a:rPr lang="en-US" sz="2900" dirty="0"/>
              <a:t> </a:t>
            </a:r>
            <a:r>
              <a:rPr lang="en-US" sz="2900" dirty="0" err="1"/>
              <a:t>mjesta</a:t>
            </a:r>
            <a:r>
              <a:rPr lang="en-US" sz="2900" dirty="0"/>
              <a:t>, </a:t>
            </a:r>
            <a:r>
              <a:rPr lang="en-US" sz="2900" dirty="0" err="1"/>
              <a:t>po</a:t>
            </a:r>
            <a:r>
              <a:rPr lang="en-US" sz="2900" dirty="0"/>
              <a:t> </a:t>
            </a:r>
            <a:r>
              <a:rPr lang="en-US" sz="2900" dirty="0" err="1"/>
              <a:t>prirodi</a:t>
            </a:r>
            <a:r>
              <a:rPr lang="en-US" sz="2900" dirty="0"/>
              <a:t> </a:t>
            </a:r>
            <a:r>
              <a:rPr lang="en-US" sz="2900" dirty="0" err="1"/>
              <a:t>stvari</a:t>
            </a:r>
            <a:r>
              <a:rPr lang="en-US" sz="2900" dirty="0"/>
              <a:t>, </a:t>
            </a:r>
            <a:r>
              <a:rPr lang="en-US" sz="2900" dirty="0" err="1"/>
              <a:t>dolazi</a:t>
            </a:r>
            <a:r>
              <a:rPr lang="en-US" sz="2900" dirty="0"/>
              <a:t> i do </a:t>
            </a:r>
            <a:r>
              <a:rPr lang="en-US" sz="2900" dirty="0" err="1"/>
              <a:t>automatskog</a:t>
            </a:r>
            <a:r>
              <a:rPr lang="en-US" sz="2900" dirty="0"/>
              <a:t> </a:t>
            </a:r>
            <a:r>
              <a:rPr lang="en-US" sz="2900" dirty="0" err="1"/>
              <a:t>prestanka</a:t>
            </a:r>
            <a:r>
              <a:rPr lang="en-US" sz="2900" dirty="0"/>
              <a:t> </a:t>
            </a:r>
            <a:r>
              <a:rPr lang="en-US" sz="2900" dirty="0" err="1"/>
              <a:t>potrebe</a:t>
            </a:r>
            <a:r>
              <a:rPr lang="en-US" sz="2900" dirty="0"/>
              <a:t> za </a:t>
            </a:r>
            <a:r>
              <a:rPr lang="en-US" sz="2900" dirty="0" err="1"/>
              <a:t>radom</a:t>
            </a:r>
            <a:r>
              <a:rPr lang="en-US" sz="2900" dirty="0"/>
              <a:t> </a:t>
            </a:r>
            <a:r>
              <a:rPr lang="en-US" sz="2900" dirty="0" err="1"/>
              <a:t>radnika</a:t>
            </a:r>
            <a:r>
              <a:rPr lang="en-US" sz="2900" dirty="0"/>
              <a:t>. </a:t>
            </a:r>
            <a:r>
              <a:rPr lang="en-US" sz="2900" dirty="0" err="1"/>
              <a:t>Ako</a:t>
            </a:r>
            <a:r>
              <a:rPr lang="en-US" sz="2900" dirty="0"/>
              <a:t> je </a:t>
            </a:r>
            <a:r>
              <a:rPr lang="en-US" sz="2900" dirty="0" err="1"/>
              <a:t>radnik</a:t>
            </a:r>
            <a:r>
              <a:rPr lang="en-US" sz="2900" dirty="0"/>
              <a:t> bio </a:t>
            </a:r>
            <a:r>
              <a:rPr lang="en-US" sz="2900" dirty="0" err="1"/>
              <a:t>jedini</a:t>
            </a:r>
            <a:r>
              <a:rPr lang="en-US" sz="2900" dirty="0"/>
              <a:t> </a:t>
            </a:r>
            <a:r>
              <a:rPr lang="en-US" sz="2900" dirty="0" err="1"/>
              <a:t>izvršilac</a:t>
            </a:r>
            <a:r>
              <a:rPr lang="en-US" sz="2900" dirty="0"/>
              <a:t> </a:t>
            </a:r>
            <a:r>
              <a:rPr lang="en-US" sz="2900" dirty="0" err="1"/>
              <a:t>na</a:t>
            </a:r>
            <a:r>
              <a:rPr lang="en-US" sz="2900" dirty="0"/>
              <a:t> </a:t>
            </a:r>
            <a:r>
              <a:rPr lang="en-US" sz="2900" dirty="0" err="1"/>
              <a:t>radnom</a:t>
            </a:r>
            <a:r>
              <a:rPr lang="en-US" sz="2900" dirty="0"/>
              <a:t> </a:t>
            </a:r>
            <a:r>
              <a:rPr lang="en-US" sz="2900" dirty="0" err="1"/>
              <a:t>mjestu</a:t>
            </a:r>
            <a:r>
              <a:rPr lang="en-US" sz="2900" dirty="0"/>
              <a:t> </a:t>
            </a:r>
            <a:r>
              <a:rPr lang="en-US" sz="2900" dirty="0" err="1"/>
              <a:t>koje</a:t>
            </a:r>
            <a:r>
              <a:rPr lang="en-US" sz="2900" dirty="0"/>
              <a:t> je </a:t>
            </a:r>
            <a:r>
              <a:rPr lang="en-US" sz="2900" dirty="0" err="1"/>
              <a:t>ukinuto</a:t>
            </a:r>
            <a:r>
              <a:rPr lang="en-US" sz="2900" dirty="0"/>
              <a:t>, to je </a:t>
            </a:r>
            <a:r>
              <a:rPr lang="en-US" sz="2900" dirty="0" err="1"/>
              <a:t>očigledno</a:t>
            </a:r>
            <a:r>
              <a:rPr lang="en-US" sz="2900" dirty="0"/>
              <a:t> da je za </a:t>
            </a:r>
            <a:r>
              <a:rPr lang="en-US" sz="2900" dirty="0" err="1"/>
              <a:t>njegovim</a:t>
            </a:r>
            <a:r>
              <a:rPr lang="en-US" sz="2900" dirty="0"/>
              <a:t> </a:t>
            </a:r>
            <a:r>
              <a:rPr lang="en-US" sz="2900" dirty="0" err="1"/>
              <a:t>radom</a:t>
            </a:r>
            <a:r>
              <a:rPr lang="en-US" sz="2900" dirty="0"/>
              <a:t> </a:t>
            </a:r>
            <a:r>
              <a:rPr lang="en-US" sz="2900" dirty="0" err="1"/>
              <a:t>prestala</a:t>
            </a:r>
            <a:r>
              <a:rPr lang="en-US" sz="2900" dirty="0"/>
              <a:t> </a:t>
            </a:r>
            <a:r>
              <a:rPr lang="en-US" sz="2900" dirty="0" err="1"/>
              <a:t>potreba</a:t>
            </a:r>
            <a:r>
              <a:rPr lang="en-US" sz="2900" dirty="0"/>
              <a:t>. </a:t>
            </a:r>
            <a:r>
              <a:rPr lang="en-US" sz="2900" dirty="0" err="1"/>
              <a:t>Obaveza</a:t>
            </a:r>
            <a:r>
              <a:rPr lang="en-US" sz="2900" dirty="0"/>
              <a:t> </a:t>
            </a:r>
            <a:r>
              <a:rPr lang="en-US" sz="2900" dirty="0" err="1"/>
              <a:t>poslodavca</a:t>
            </a:r>
            <a:r>
              <a:rPr lang="en-US" sz="2900" dirty="0"/>
              <a:t> u </a:t>
            </a:r>
            <a:r>
              <a:rPr lang="en-US" sz="2900" dirty="0" err="1"/>
              <a:t>ovom</a:t>
            </a:r>
            <a:r>
              <a:rPr lang="en-US" sz="2900" dirty="0"/>
              <a:t> </a:t>
            </a:r>
            <a:r>
              <a:rPr lang="en-US" sz="2900" dirty="0" err="1"/>
              <a:t>slučaju</a:t>
            </a:r>
            <a:r>
              <a:rPr lang="en-US" sz="2900" dirty="0"/>
              <a:t> bi </a:t>
            </a:r>
            <a:r>
              <a:rPr lang="en-US" sz="2900" dirty="0" err="1"/>
              <a:t>bila</a:t>
            </a:r>
            <a:r>
              <a:rPr lang="en-US" sz="2900" dirty="0"/>
              <a:t> da </a:t>
            </a:r>
            <a:r>
              <a:rPr lang="en-US" sz="2900" dirty="0" err="1"/>
              <a:t>zbog</a:t>
            </a:r>
            <a:r>
              <a:rPr lang="en-US" sz="2900" dirty="0"/>
              <a:t> </a:t>
            </a:r>
            <a:r>
              <a:rPr lang="en-US" sz="2900" dirty="0" err="1"/>
              <a:t>ukidanja</a:t>
            </a:r>
            <a:r>
              <a:rPr lang="en-US" sz="2900" dirty="0"/>
              <a:t> </a:t>
            </a:r>
            <a:r>
              <a:rPr lang="en-US" sz="2900" dirty="0" err="1"/>
              <a:t>radnog</a:t>
            </a:r>
            <a:r>
              <a:rPr lang="en-US" sz="2900" dirty="0"/>
              <a:t> </a:t>
            </a:r>
            <a:r>
              <a:rPr lang="en-US" sz="2900" dirty="0" err="1"/>
              <a:t>mjesta</a:t>
            </a:r>
            <a:r>
              <a:rPr lang="en-US" sz="2900" dirty="0"/>
              <a:t> </a:t>
            </a:r>
            <a:r>
              <a:rPr lang="en-US" sz="2900" dirty="0" err="1"/>
              <a:t>gdje</a:t>
            </a:r>
            <a:r>
              <a:rPr lang="en-US" sz="2900" dirty="0"/>
              <a:t> je </a:t>
            </a:r>
            <a:r>
              <a:rPr lang="en-US" sz="2900" dirty="0" err="1"/>
              <a:t>radnik</a:t>
            </a:r>
            <a:r>
              <a:rPr lang="en-US" sz="2900" dirty="0"/>
              <a:t> radio, </a:t>
            </a:r>
            <a:r>
              <a:rPr lang="en-US" sz="2900" dirty="0" err="1"/>
              <a:t>radnika</a:t>
            </a:r>
            <a:r>
              <a:rPr lang="en-US" sz="2900" dirty="0"/>
              <a:t> </a:t>
            </a:r>
            <a:r>
              <a:rPr lang="en-US" sz="2900" dirty="0" err="1"/>
              <a:t>rasporedi</a:t>
            </a:r>
            <a:r>
              <a:rPr lang="en-US" sz="2900" dirty="0"/>
              <a:t> </a:t>
            </a:r>
            <a:r>
              <a:rPr lang="en-US" sz="2900" dirty="0" err="1"/>
              <a:t>na</a:t>
            </a:r>
            <a:r>
              <a:rPr lang="en-US" sz="2900" dirty="0"/>
              <a:t> </a:t>
            </a:r>
            <a:r>
              <a:rPr lang="en-US" sz="2900" dirty="0" err="1"/>
              <a:t>drugo</a:t>
            </a:r>
            <a:r>
              <a:rPr lang="en-US" sz="2900" dirty="0"/>
              <a:t> </a:t>
            </a:r>
            <a:r>
              <a:rPr lang="en-US" sz="2900" dirty="0" err="1"/>
              <a:t>radno</a:t>
            </a:r>
            <a:r>
              <a:rPr lang="en-US" sz="2900" dirty="0"/>
              <a:t> </a:t>
            </a:r>
            <a:r>
              <a:rPr lang="en-US" sz="2900" dirty="0" err="1"/>
              <a:t>mjesto</a:t>
            </a:r>
            <a:r>
              <a:rPr lang="en-US" sz="2900" dirty="0"/>
              <a:t> </a:t>
            </a:r>
            <a:r>
              <a:rPr lang="en-US" sz="2900" dirty="0" err="1"/>
              <a:t>koje</a:t>
            </a:r>
            <a:r>
              <a:rPr lang="en-US" sz="2900" dirty="0"/>
              <a:t> </a:t>
            </a:r>
            <a:r>
              <a:rPr lang="en-US" sz="2900" dirty="0" err="1"/>
              <a:t>odgovara</a:t>
            </a:r>
            <a:r>
              <a:rPr lang="en-US" sz="2900" dirty="0"/>
              <a:t> </a:t>
            </a:r>
            <a:r>
              <a:rPr lang="en-US" sz="2900" dirty="0" err="1"/>
              <a:t>njegovoj</a:t>
            </a:r>
            <a:r>
              <a:rPr lang="en-US" sz="2900" dirty="0"/>
              <a:t> </a:t>
            </a:r>
            <a:r>
              <a:rPr lang="en-US" sz="2900" dirty="0" err="1"/>
              <a:t>stučnoj</a:t>
            </a:r>
            <a:r>
              <a:rPr lang="en-US" sz="2900" dirty="0"/>
              <a:t> </a:t>
            </a:r>
            <a:r>
              <a:rPr lang="en-US" sz="2900" dirty="0" err="1"/>
              <a:t>spremi</a:t>
            </a:r>
            <a:r>
              <a:rPr lang="en-US" sz="2900" dirty="0"/>
              <a:t> i </a:t>
            </a:r>
            <a:r>
              <a:rPr lang="en-US" sz="2900" dirty="0" err="1"/>
              <a:t>radnom</a:t>
            </a:r>
            <a:r>
              <a:rPr lang="en-US" sz="2900" dirty="0"/>
              <a:t> </a:t>
            </a:r>
            <a:r>
              <a:rPr lang="en-US" sz="2900" dirty="0" err="1"/>
              <a:t>iskustvu</a:t>
            </a:r>
            <a:r>
              <a:rPr lang="en-US" sz="2900" dirty="0"/>
              <a:t>, </a:t>
            </a:r>
            <a:r>
              <a:rPr lang="en-US" sz="2900" dirty="0" err="1"/>
              <a:t>ukoliko</a:t>
            </a:r>
            <a:r>
              <a:rPr lang="en-US" sz="2900" dirty="0"/>
              <a:t> </a:t>
            </a:r>
            <a:r>
              <a:rPr lang="en-US" sz="2900" dirty="0" err="1"/>
              <a:t>takvo</a:t>
            </a:r>
            <a:r>
              <a:rPr lang="en-US" sz="2900" dirty="0"/>
              <a:t> </a:t>
            </a:r>
            <a:r>
              <a:rPr lang="en-US" sz="2900" dirty="0" err="1"/>
              <a:t>radno</a:t>
            </a:r>
            <a:r>
              <a:rPr lang="en-US" sz="2900" dirty="0"/>
              <a:t> </a:t>
            </a:r>
            <a:r>
              <a:rPr lang="en-US" sz="2900" dirty="0" err="1"/>
              <a:t>mjesto</a:t>
            </a:r>
            <a:r>
              <a:rPr lang="en-US" sz="2900" dirty="0"/>
              <a:t> </a:t>
            </a:r>
            <a:r>
              <a:rPr lang="en-US" sz="2900" dirty="0" err="1"/>
              <a:t>postoji</a:t>
            </a:r>
            <a:r>
              <a:rPr lang="en-US" sz="2900" dirty="0"/>
              <a:t>. </a:t>
            </a:r>
            <a:r>
              <a:rPr lang="en-US" sz="2900" dirty="0" err="1"/>
              <a:t>Ako</a:t>
            </a:r>
            <a:r>
              <a:rPr lang="en-US" sz="2900" dirty="0"/>
              <a:t> </a:t>
            </a:r>
            <a:r>
              <a:rPr lang="en-US" sz="2900" dirty="0" err="1"/>
              <a:t>takvo</a:t>
            </a:r>
            <a:r>
              <a:rPr lang="en-US" sz="2900" dirty="0"/>
              <a:t> </a:t>
            </a:r>
            <a:r>
              <a:rPr lang="en-US" sz="2900" dirty="0" err="1"/>
              <a:t>radno</a:t>
            </a:r>
            <a:r>
              <a:rPr lang="en-US" sz="2900" dirty="0"/>
              <a:t> </a:t>
            </a:r>
            <a:r>
              <a:rPr lang="en-US" sz="2900" dirty="0" err="1"/>
              <a:t>mjesto</a:t>
            </a:r>
            <a:r>
              <a:rPr lang="en-US" sz="2900" dirty="0"/>
              <a:t> ne </a:t>
            </a:r>
            <a:r>
              <a:rPr lang="en-US" sz="2900" dirty="0" err="1"/>
              <a:t>postoji</a:t>
            </a:r>
            <a:r>
              <a:rPr lang="en-US" sz="2900" dirty="0"/>
              <a:t>, </a:t>
            </a:r>
            <a:r>
              <a:rPr lang="en-US" sz="2900" dirty="0" err="1"/>
              <a:t>poslodavac</a:t>
            </a:r>
            <a:r>
              <a:rPr lang="en-US" sz="2900" dirty="0"/>
              <a:t> </a:t>
            </a:r>
            <a:r>
              <a:rPr lang="en-US" sz="2900" dirty="0" err="1"/>
              <a:t>nije</a:t>
            </a:r>
            <a:r>
              <a:rPr lang="en-US" sz="2900" dirty="0"/>
              <a:t> </a:t>
            </a:r>
            <a:r>
              <a:rPr lang="en-US" sz="2900" dirty="0" err="1"/>
              <a:t>pogrešno</a:t>
            </a:r>
            <a:r>
              <a:rPr lang="en-US" sz="2900" dirty="0"/>
              <a:t> </a:t>
            </a:r>
            <a:r>
              <a:rPr lang="en-US" sz="2900" dirty="0" err="1"/>
              <a:t>postupio</a:t>
            </a:r>
            <a:r>
              <a:rPr lang="en-US" sz="2900" dirty="0"/>
              <a:t> </a:t>
            </a:r>
            <a:r>
              <a:rPr lang="en-US" sz="2900" dirty="0" err="1"/>
              <a:t>kada</a:t>
            </a:r>
            <a:r>
              <a:rPr lang="en-US" sz="2900" dirty="0"/>
              <a:t> u </a:t>
            </a:r>
            <a:r>
              <a:rPr lang="en-US" sz="2900" dirty="0" err="1"/>
              <a:t>smislu</a:t>
            </a:r>
            <a:r>
              <a:rPr lang="en-US" sz="2900" dirty="0"/>
              <a:t> </a:t>
            </a:r>
            <a:r>
              <a:rPr lang="en-US" sz="2900" dirty="0" err="1"/>
              <a:t>člana</a:t>
            </a:r>
            <a:r>
              <a:rPr lang="en-US" sz="2900" dirty="0"/>
              <a:t> 126. </a:t>
            </a:r>
            <a:r>
              <a:rPr lang="en-US" sz="2900" dirty="0" err="1"/>
              <a:t>stav</a:t>
            </a:r>
            <a:r>
              <a:rPr lang="en-US" sz="2900" dirty="0"/>
              <a:t> 1. </a:t>
            </a:r>
            <a:r>
              <a:rPr lang="en-US" sz="2900" dirty="0" err="1"/>
              <a:t>tačka</a:t>
            </a:r>
            <a:r>
              <a:rPr lang="en-US" sz="2900" dirty="0"/>
              <a:t> 2. </a:t>
            </a:r>
            <a:r>
              <a:rPr lang="en-US" sz="2900" dirty="0" err="1"/>
              <a:t>Zakona</a:t>
            </a:r>
            <a:r>
              <a:rPr lang="en-US" sz="2900" dirty="0"/>
              <a:t> o </a:t>
            </a:r>
            <a:r>
              <a:rPr lang="en-US" sz="2900" dirty="0" err="1"/>
              <a:t>radu</a:t>
            </a:r>
            <a:r>
              <a:rPr lang="en-US" sz="2900" dirty="0"/>
              <a:t> </a:t>
            </a:r>
            <a:r>
              <a:rPr lang="en-US" sz="2900" dirty="0" err="1"/>
              <a:t>radniku</a:t>
            </a:r>
            <a:r>
              <a:rPr lang="en-US" sz="2900" dirty="0"/>
              <a:t> </a:t>
            </a:r>
            <a:r>
              <a:rPr lang="en-US" sz="2900" dirty="0" err="1"/>
              <a:t>otkaže</a:t>
            </a:r>
            <a:r>
              <a:rPr lang="en-US" sz="2900" dirty="0"/>
              <a:t> </a:t>
            </a:r>
            <a:r>
              <a:rPr lang="en-US" sz="2900" dirty="0" err="1"/>
              <a:t>ugovor</a:t>
            </a:r>
            <a:r>
              <a:rPr lang="en-US" sz="2900" dirty="0"/>
              <a:t> o </a:t>
            </a:r>
            <a:r>
              <a:rPr lang="en-US" sz="2900" dirty="0" err="1"/>
              <a:t>radu</a:t>
            </a:r>
            <a:r>
              <a:rPr lang="en-US" sz="2900" dirty="0"/>
              <a:t> </a:t>
            </a:r>
            <a:r>
              <a:rPr lang="en-US" sz="2900" dirty="0" err="1"/>
              <a:t>zbog</a:t>
            </a:r>
            <a:r>
              <a:rPr lang="en-US" sz="2900" dirty="0"/>
              <a:t> </a:t>
            </a:r>
            <a:r>
              <a:rPr lang="en-US" sz="2900" dirty="0" err="1"/>
              <a:t>prestanka</a:t>
            </a:r>
            <a:r>
              <a:rPr lang="en-US" sz="2900" dirty="0"/>
              <a:t> </a:t>
            </a:r>
            <a:r>
              <a:rPr lang="en-US" sz="2900" dirty="0" err="1"/>
              <a:t>potrebe</a:t>
            </a:r>
            <a:r>
              <a:rPr lang="en-US" sz="2900" dirty="0"/>
              <a:t> za </a:t>
            </a:r>
            <a:r>
              <a:rPr lang="en-US" sz="2900" dirty="0" err="1"/>
              <a:t>njegovim</a:t>
            </a:r>
            <a:r>
              <a:rPr lang="en-US" sz="2900" dirty="0"/>
              <a:t> </a:t>
            </a:r>
            <a:r>
              <a:rPr lang="en-US" sz="2900" dirty="0" err="1"/>
              <a:t>radom</a:t>
            </a:r>
            <a:r>
              <a:rPr lang="en-US" sz="2900" dirty="0"/>
              <a:t>.</a:t>
            </a:r>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78132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F985D-6349-4F97-9ABB-73F673BC1977}"/>
              </a:ext>
            </a:extLst>
          </p:cNvPr>
          <p:cNvSpPr>
            <a:spLocks noGrp="1"/>
          </p:cNvSpPr>
          <p:nvPr>
            <p:ph idx="1"/>
          </p:nvPr>
        </p:nvSpPr>
        <p:spPr>
          <a:xfrm>
            <a:off x="628650" y="2111433"/>
            <a:ext cx="7886700" cy="4565592"/>
          </a:xfrm>
        </p:spPr>
        <p:txBody>
          <a:bodyPr>
            <a:normAutofit fontScale="70000" lnSpcReduction="20000"/>
          </a:bodyPr>
          <a:lstStyle/>
          <a:p>
            <a:pPr algn="just"/>
            <a:endParaRPr lang="sr-Latn-CS" sz="2700" dirty="0">
              <a:effectLst/>
              <a:ea typeface="Calibri" panose="020F0502020204030204" pitchFamily="34" charset="0"/>
              <a:cs typeface="Times New Roman" panose="02020603050405020304" pitchFamily="18" charset="0"/>
            </a:endParaRPr>
          </a:p>
          <a:p>
            <a:pPr algn="just"/>
            <a:r>
              <a:rPr lang="sr-Latn-CS" sz="2700" dirty="0">
                <a:effectLst/>
                <a:ea typeface="Calibri" panose="020F0502020204030204" pitchFamily="34" charset="0"/>
                <a:cs typeface="Times New Roman" panose="02020603050405020304" pitchFamily="18" charset="0"/>
              </a:rPr>
              <a:t>Odredbom člana 87. Zakona o Visokom sudskom i </a:t>
            </a:r>
            <a:r>
              <a:rPr lang="sr-Latn-CS" sz="2700" dirty="0" err="1">
                <a:effectLst/>
                <a:ea typeface="Calibri" panose="020F0502020204030204" pitchFamily="34" charset="0"/>
                <a:cs typeface="Times New Roman" panose="02020603050405020304" pitchFamily="18" charset="0"/>
              </a:rPr>
              <a:t>tužilačkom</a:t>
            </a:r>
            <a:r>
              <a:rPr lang="sr-Latn-CS" sz="2700" dirty="0">
                <a:effectLst/>
                <a:ea typeface="Calibri" panose="020F0502020204030204" pitchFamily="34" charset="0"/>
                <a:cs typeface="Times New Roman" panose="02020603050405020304" pitchFamily="18" charset="0"/>
              </a:rPr>
              <a:t> </a:t>
            </a:r>
            <a:r>
              <a:rPr lang="sr-Latn-CS" sz="2700" dirty="0" err="1">
                <a:effectLst/>
                <a:ea typeface="Calibri" panose="020F0502020204030204" pitchFamily="34" charset="0"/>
                <a:cs typeface="Times New Roman" panose="02020603050405020304" pitchFamily="18" charset="0"/>
              </a:rPr>
              <a:t>vijeću</a:t>
            </a:r>
            <a:r>
              <a:rPr lang="sr-Latn-CS" sz="2700" dirty="0">
                <a:effectLst/>
                <a:ea typeface="Calibri" panose="020F0502020204030204" pitchFamily="34" charset="0"/>
                <a:cs typeface="Times New Roman" panose="02020603050405020304" pitchFamily="18" charset="0"/>
              </a:rPr>
              <a:t> BiH je propisano da sudija ili tužilac ne može biti krivično gonjen, uhapšen ili zadržan u pritvoru, niti može odgovarati u građanskom postupku za mišljenje koja daje ili za odluke koje donose u okviru svojih službenih dužnosti.</a:t>
            </a:r>
            <a:endParaRPr lang="en-US" sz="2700" dirty="0">
              <a:effectLst/>
              <a:ea typeface="Calibri" panose="020F0502020204030204" pitchFamily="34" charset="0"/>
              <a:cs typeface="Times New Roman" panose="02020603050405020304" pitchFamily="18" charset="0"/>
            </a:endParaRPr>
          </a:p>
          <a:p>
            <a:pPr algn="just"/>
            <a:r>
              <a:rPr lang="en-US" sz="2700" dirty="0" err="1">
                <a:effectLst/>
                <a:ea typeface="Calibri" panose="020F0502020204030204" pitchFamily="34" charset="0"/>
                <a:cs typeface="Times New Roman" panose="02020603050405020304" pitchFamily="18" charset="0"/>
              </a:rPr>
              <a:t>Odredbom</a:t>
            </a:r>
            <a:r>
              <a:rPr lang="sr-Latn-CS" sz="2700" dirty="0">
                <a:effectLst/>
                <a:ea typeface="Calibri" panose="020F0502020204030204" pitchFamily="34" charset="0"/>
                <a:cs typeface="Times New Roman" panose="02020603050405020304" pitchFamily="18" charset="0"/>
              </a:rPr>
              <a:t> č</a:t>
            </a:r>
            <a:r>
              <a:rPr lang="en-US" sz="2700" dirty="0" err="1">
                <a:effectLst/>
                <a:ea typeface="Calibri" panose="020F0502020204030204" pitchFamily="34" charset="0"/>
                <a:cs typeface="Times New Roman" panose="02020603050405020304" pitchFamily="18" charset="0"/>
              </a:rPr>
              <a:t>lana</a:t>
            </a:r>
            <a:r>
              <a:rPr lang="sr-Latn-CS" sz="2700" dirty="0">
                <a:effectLst/>
                <a:ea typeface="Calibri" panose="020F0502020204030204" pitchFamily="34" charset="0"/>
                <a:cs typeface="Times New Roman" panose="02020603050405020304" pitchFamily="18" charset="0"/>
              </a:rPr>
              <a:t> 172. </a:t>
            </a:r>
            <a:r>
              <a:rPr lang="en-US" sz="2700" dirty="0">
                <a:effectLst/>
                <a:ea typeface="Calibri" panose="020F0502020204030204" pitchFamily="34" charset="0"/>
                <a:cs typeface="Times New Roman" panose="02020603050405020304" pitchFamily="18" charset="0"/>
              </a:rPr>
              <a:t>ZOO  </a:t>
            </a:r>
            <a:r>
              <a:rPr lang="sr-Latn-CS" sz="2700" dirty="0">
                <a:effectLst/>
                <a:ea typeface="Calibri" panose="020F0502020204030204" pitchFamily="34" charset="0"/>
                <a:cs typeface="Times New Roman" panose="02020603050405020304" pitchFamily="18" charset="0"/>
              </a:rPr>
              <a:t>je propisano da pravno lice odgovara za štetu koju njegov organ prouzrokuje trećem licu u vršenju ili u vezi sa vršenjem svojih funkcija.</a:t>
            </a:r>
          </a:p>
          <a:p>
            <a:pPr algn="just"/>
            <a:r>
              <a:rPr lang="sr-Latn-CS" sz="2700" dirty="0">
                <a:ea typeface="Calibri" panose="020F0502020204030204" pitchFamily="34" charset="0"/>
                <a:cs typeface="Times New Roman" panose="02020603050405020304" pitchFamily="18" charset="0"/>
              </a:rPr>
              <a:t>Evropski zakon o sudijama iz 1998.godine u članu 5. tačka 1. sadrži pravilo o građanskopravnom imunitetu sudije i nemogućnosti njegove deliktne odgovornosti zbog greške u suđenju, uz mogućnost regresa države od sudije u tačno određenim slučajevima.</a:t>
            </a:r>
            <a:endParaRPr lang="sr-Latn-CS" sz="2700" dirty="0">
              <a:effectLst/>
              <a:ea typeface="Calibri" panose="020F0502020204030204" pitchFamily="34" charset="0"/>
              <a:cs typeface="Times New Roman" panose="02020603050405020304" pitchFamily="18" charset="0"/>
            </a:endParaRPr>
          </a:p>
          <a:p>
            <a:pPr algn="just"/>
            <a:r>
              <a:rPr lang="sr-Latn-CS" sz="2700" dirty="0">
                <a:effectLst/>
                <a:ea typeface="Calibri" panose="020F0502020204030204" pitchFamily="34" charset="0"/>
                <a:cs typeface="Times New Roman" panose="02020603050405020304" pitchFamily="18" charset="0"/>
              </a:rPr>
              <a:t>Osnovna načela o nezavisnosti sudstva, usvojena u Milanu od 26.08. do 08.09.1985.godine, u odjeljku o imunitetu (tačka 15), navode da sudije moraju uživati lični imunitet od građanske odgovornosti u parnicama za naknadu štete uslijed neprimjerenih postupaka ili grešaka u vršenju svoje sudijske funkcije, ne dirajući time u pravila o disciplinskoj odgovornosti ili naknadi štete od države, u skladu sa nacionalnim zakonodavstvom.</a:t>
            </a:r>
          </a:p>
          <a:p>
            <a:pPr algn="just"/>
            <a:endParaRPr lang="sr-Latn-CS" sz="2400" dirty="0">
              <a:effectLst/>
              <a:ea typeface="Calibri" panose="020F0502020204030204" pitchFamily="34" charset="0"/>
              <a:cs typeface="Times New Roman" panose="02020603050405020304" pitchFamily="18" charset="0"/>
            </a:endParaRPr>
          </a:p>
          <a:p>
            <a:pPr algn="just"/>
            <a:endParaRPr lang="sr-Latn-CS" sz="2400" dirty="0">
              <a:ea typeface="Calibri" panose="020F0502020204030204" pitchFamily="34" charset="0"/>
              <a:cs typeface="Times New Roman" panose="02020603050405020304" pitchFamily="18" charset="0"/>
            </a:endParaRPr>
          </a:p>
          <a:p>
            <a:pPr algn="just"/>
            <a:endParaRPr lang="en-US" sz="2400" dirty="0">
              <a:effectLst/>
              <a:ea typeface="Calibri" panose="020F0502020204030204" pitchFamily="34" charset="0"/>
              <a:cs typeface="Times New Roman" panose="02020603050405020304" pitchFamily="18" charset="0"/>
            </a:endParaRPr>
          </a:p>
          <a:p>
            <a:pPr algn="just"/>
            <a:endParaRPr lang="en-US" sz="2400" dirty="0">
              <a:effectLst/>
              <a:ea typeface="Calibri" panose="020F0502020204030204" pitchFamily="34" charset="0"/>
              <a:cs typeface="Times New Roman" panose="02020603050405020304" pitchFamily="18" charset="0"/>
            </a:endParaRPr>
          </a:p>
          <a:p>
            <a:endParaRPr lang="en-US" dirty="0"/>
          </a:p>
        </p:txBody>
      </p:sp>
      <p:sp>
        <p:nvSpPr>
          <p:cNvPr id="2" name="Rectangle 1"/>
          <p:cNvSpPr/>
          <p:nvPr/>
        </p:nvSpPr>
        <p:spPr>
          <a:xfrm>
            <a:off x="906087" y="1097280"/>
            <a:ext cx="7547957"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rgbClr val="FF0000"/>
                </a:solidFill>
              </a:rPr>
              <a:t>Odgovornost</a:t>
            </a:r>
            <a:r>
              <a:rPr lang="en-US" b="1" dirty="0">
                <a:solidFill>
                  <a:srgbClr val="FF0000"/>
                </a:solidFill>
              </a:rPr>
              <a:t> </a:t>
            </a:r>
            <a:r>
              <a:rPr lang="en-US" b="1" dirty="0" err="1">
                <a:solidFill>
                  <a:srgbClr val="FF0000"/>
                </a:solidFill>
              </a:rPr>
              <a:t>sudije</a:t>
            </a:r>
            <a:r>
              <a:rPr lang="en-US" b="1" dirty="0">
                <a:solidFill>
                  <a:srgbClr val="FF0000"/>
                </a:solidFill>
              </a:rPr>
              <a:t> za </a:t>
            </a:r>
            <a:r>
              <a:rPr lang="en-US" b="1" dirty="0" err="1">
                <a:solidFill>
                  <a:srgbClr val="FF0000"/>
                </a:solidFill>
              </a:rPr>
              <a:t>naknadu</a:t>
            </a:r>
            <a:r>
              <a:rPr lang="sr-Latn-BA" b="1" dirty="0">
                <a:solidFill>
                  <a:srgbClr val="FF0000"/>
                </a:solidFill>
              </a:rPr>
              <a:t> štete </a:t>
            </a:r>
            <a:r>
              <a:rPr lang="en-US" b="1" dirty="0">
                <a:solidFill>
                  <a:srgbClr val="FF0000"/>
                </a:solidFill>
              </a:rPr>
              <a:t> </a:t>
            </a:r>
            <a:r>
              <a:rPr lang="sr-Latn-BA" b="1" dirty="0">
                <a:solidFill>
                  <a:srgbClr val="FF0000"/>
                </a:solidFill>
              </a:rPr>
              <a:t>u vezi sa njihovim radom na sudskim predmetima </a:t>
            </a:r>
            <a:endParaRPr lang="en-US" b="1" dirty="0">
              <a:solidFill>
                <a:srgbClr val="FF0000"/>
              </a:solidFill>
            </a:endParaRPr>
          </a:p>
        </p:txBody>
      </p:sp>
    </p:spTree>
    <p:extLst>
      <p:ext uri="{BB962C8B-B14F-4D97-AF65-F5344CB8AC3E}">
        <p14:creationId xmlns:p14="http://schemas.microsoft.com/office/powerpoint/2010/main" val="26244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1 – RADNI SPOROVI </a:t>
            </a:r>
            <a:br>
              <a:rPr lang="sr-Latn-BA" sz="2400" b="1" dirty="0">
                <a:solidFill>
                  <a:srgbClr val="FF0000"/>
                </a:solidFill>
              </a:rPr>
            </a:br>
            <a:r>
              <a:rPr lang="sr-Latn-BA" sz="2400" b="1" dirty="0">
                <a:solidFill>
                  <a:srgbClr val="FF0000"/>
                </a:solidFill>
              </a:rPr>
              <a:t>„Organizaciono, tehnološke i ekonomske promjene kod poslodavca“ </a:t>
            </a:r>
            <a:endParaRPr lang="en-US" sz="2400" b="1" i="1" dirty="0">
              <a:solidFill>
                <a:srgbClr val="FF0000"/>
              </a:solidFill>
            </a:endParaRPr>
          </a:p>
        </p:txBody>
      </p:sp>
      <p:sp>
        <p:nvSpPr>
          <p:cNvPr id="3" name="Content Placeholder 2"/>
          <p:cNvSpPr>
            <a:spLocks noGrp="1"/>
          </p:cNvSpPr>
          <p:nvPr>
            <p:ph idx="1"/>
          </p:nvPr>
        </p:nvSpPr>
        <p:spPr>
          <a:xfrm>
            <a:off x="99753" y="2003366"/>
            <a:ext cx="8969432" cy="4788131"/>
          </a:xfrm>
        </p:spPr>
        <p:txBody>
          <a:bodyPr>
            <a:normAutofit fontScale="47500" lnSpcReduction="20000"/>
          </a:bodyPr>
          <a:lstStyle/>
          <a:p>
            <a:pPr marL="0" indent="0" algn="just">
              <a:buNone/>
            </a:pPr>
            <a:r>
              <a:rPr lang="en-US" sz="3600" dirty="0" err="1"/>
              <a:t>Tužitelj</a:t>
            </a:r>
            <a:r>
              <a:rPr lang="en-US" sz="3600" dirty="0"/>
              <a:t> je </a:t>
            </a:r>
            <a:r>
              <a:rPr lang="en-US" sz="3600" dirty="0" err="1"/>
              <a:t>podnio</a:t>
            </a:r>
            <a:r>
              <a:rPr lang="en-US" sz="3600" dirty="0"/>
              <a:t> </a:t>
            </a:r>
            <a:r>
              <a:rPr lang="en-US" sz="3600" dirty="0" err="1"/>
              <a:t>tužbu</a:t>
            </a:r>
            <a:r>
              <a:rPr lang="en-US" sz="3600" dirty="0"/>
              <a:t> </a:t>
            </a:r>
            <a:r>
              <a:rPr lang="en-US" sz="3600" dirty="0" err="1"/>
              <a:t>protiv</a:t>
            </a:r>
            <a:r>
              <a:rPr lang="en-US" sz="3600" dirty="0"/>
              <a:t> </a:t>
            </a:r>
            <a:r>
              <a:rPr lang="en-US" sz="3600" dirty="0" err="1"/>
              <a:t>svoga</a:t>
            </a:r>
            <a:r>
              <a:rPr lang="en-US" sz="3600" dirty="0"/>
              <a:t> </a:t>
            </a:r>
            <a:r>
              <a:rPr lang="en-US" sz="3600" dirty="0" err="1"/>
              <a:t>poslodavca</a:t>
            </a:r>
            <a:r>
              <a:rPr lang="en-US" sz="3600" dirty="0"/>
              <a:t>, </a:t>
            </a:r>
            <a:r>
              <a:rPr lang="en-US" sz="3600" dirty="0" err="1"/>
              <a:t>radi</a:t>
            </a:r>
            <a:r>
              <a:rPr lang="en-US" sz="3600" dirty="0"/>
              <a:t> </a:t>
            </a:r>
            <a:r>
              <a:rPr lang="en-US" sz="3600" dirty="0" err="1"/>
              <a:t>zaštite</a:t>
            </a:r>
            <a:r>
              <a:rPr lang="en-US" sz="3600" dirty="0"/>
              <a:t> prava </a:t>
            </a:r>
            <a:r>
              <a:rPr lang="en-US" sz="3600" dirty="0" err="1"/>
              <a:t>iz</a:t>
            </a:r>
            <a:r>
              <a:rPr lang="en-US" sz="3600" dirty="0"/>
              <a:t> </a:t>
            </a:r>
            <a:r>
              <a:rPr lang="en-US" sz="3600" dirty="0" err="1"/>
              <a:t>radnih</a:t>
            </a:r>
            <a:r>
              <a:rPr lang="en-US" sz="3600" dirty="0"/>
              <a:t> </a:t>
            </a:r>
            <a:r>
              <a:rPr lang="en-US" sz="3600" dirty="0" err="1"/>
              <a:t>odnosa</a:t>
            </a:r>
            <a:r>
              <a:rPr lang="en-US" sz="3600" dirty="0"/>
              <a:t> i u </a:t>
            </a:r>
            <a:r>
              <a:rPr lang="en-US" sz="3600" dirty="0" err="1"/>
              <a:t>bitnom</a:t>
            </a:r>
            <a:r>
              <a:rPr lang="en-US" sz="3600" dirty="0"/>
              <a:t> u </a:t>
            </a:r>
            <a:r>
              <a:rPr lang="en-US" sz="3600" dirty="0" err="1"/>
              <a:t>tužbi</a:t>
            </a:r>
            <a:r>
              <a:rPr lang="en-US" sz="3600" dirty="0"/>
              <a:t> </a:t>
            </a:r>
            <a:r>
              <a:rPr lang="en-US" sz="3600" dirty="0" err="1"/>
              <a:t>navodi</a:t>
            </a:r>
            <a:r>
              <a:rPr lang="en-US" sz="3600" dirty="0"/>
              <a:t> da je </a:t>
            </a:r>
            <a:r>
              <a:rPr lang="en-US" sz="3600" dirty="0" err="1"/>
              <a:t>rješenje</a:t>
            </a:r>
            <a:r>
              <a:rPr lang="en-US" sz="3600" dirty="0"/>
              <a:t> </a:t>
            </a:r>
            <a:r>
              <a:rPr lang="en-US" sz="3600" dirty="0" err="1"/>
              <a:t>tuženog</a:t>
            </a:r>
            <a:r>
              <a:rPr lang="en-US" sz="3600" dirty="0"/>
              <a:t> </a:t>
            </a:r>
            <a:r>
              <a:rPr lang="en-US" sz="3600" dirty="0" err="1"/>
              <a:t>kojim</a:t>
            </a:r>
            <a:r>
              <a:rPr lang="en-US" sz="3600" dirty="0"/>
              <a:t> je </a:t>
            </a:r>
            <a:r>
              <a:rPr lang="en-US" sz="3600" dirty="0" err="1"/>
              <a:t>otkazan</a:t>
            </a:r>
            <a:r>
              <a:rPr lang="en-US" sz="3600" dirty="0"/>
              <a:t> </a:t>
            </a:r>
            <a:r>
              <a:rPr lang="en-US" sz="3600" dirty="0" err="1"/>
              <a:t>ugovor</a:t>
            </a:r>
            <a:r>
              <a:rPr lang="en-US" sz="3600" dirty="0"/>
              <a:t> o </a:t>
            </a:r>
            <a:r>
              <a:rPr lang="en-US" sz="3600" dirty="0" err="1"/>
              <a:t>radu</a:t>
            </a:r>
            <a:r>
              <a:rPr lang="en-US" sz="3600" dirty="0"/>
              <a:t> </a:t>
            </a:r>
            <a:r>
              <a:rPr lang="en-US" sz="3600" dirty="0" err="1"/>
              <a:t>zbog</a:t>
            </a:r>
            <a:r>
              <a:rPr lang="en-US" sz="3600" dirty="0"/>
              <a:t> </a:t>
            </a:r>
            <a:r>
              <a:rPr lang="en-US" sz="3600" dirty="0" err="1"/>
              <a:t>prestanka</a:t>
            </a:r>
            <a:r>
              <a:rPr lang="en-US" sz="3600" dirty="0"/>
              <a:t> </a:t>
            </a:r>
            <a:r>
              <a:rPr lang="en-US" sz="3600" dirty="0" err="1"/>
              <a:t>potrebe</a:t>
            </a:r>
            <a:r>
              <a:rPr lang="en-US" sz="3600" dirty="0"/>
              <a:t> za </a:t>
            </a:r>
            <a:r>
              <a:rPr lang="en-US" sz="3600" dirty="0" err="1"/>
              <a:t>radom</a:t>
            </a:r>
            <a:r>
              <a:rPr lang="en-US" sz="3600" dirty="0"/>
              <a:t> </a:t>
            </a:r>
            <a:r>
              <a:rPr lang="en-US" sz="3600" dirty="0" err="1"/>
              <a:t>nezakonita</a:t>
            </a:r>
            <a:r>
              <a:rPr lang="en-US" sz="3600" dirty="0"/>
              <a:t>, </a:t>
            </a:r>
            <a:r>
              <a:rPr lang="en-US" sz="3600" dirty="0" err="1"/>
              <a:t>traži</a:t>
            </a:r>
            <a:r>
              <a:rPr lang="en-US" sz="3600" dirty="0"/>
              <a:t> da se </a:t>
            </a:r>
            <a:r>
              <a:rPr lang="en-US" sz="3600" dirty="0" err="1"/>
              <a:t>vrati</a:t>
            </a:r>
            <a:r>
              <a:rPr lang="en-US" sz="3600" dirty="0"/>
              <a:t> </a:t>
            </a:r>
            <a:r>
              <a:rPr lang="en-US" sz="3600" dirty="0" err="1"/>
              <a:t>na</a:t>
            </a:r>
            <a:r>
              <a:rPr lang="en-US" sz="3600" dirty="0"/>
              <a:t> </a:t>
            </a:r>
            <a:r>
              <a:rPr lang="en-US" sz="3600" dirty="0" err="1"/>
              <a:t>posao</a:t>
            </a:r>
            <a:r>
              <a:rPr lang="en-US" sz="3600" dirty="0"/>
              <a:t> i da </a:t>
            </a:r>
            <a:r>
              <a:rPr lang="en-US" sz="3600" dirty="0" err="1"/>
              <a:t>ga</a:t>
            </a:r>
            <a:r>
              <a:rPr lang="en-US" sz="3600" dirty="0"/>
              <a:t> </a:t>
            </a:r>
            <a:r>
              <a:rPr lang="en-US" sz="3600" dirty="0" err="1"/>
              <a:t>tuženi</a:t>
            </a:r>
            <a:r>
              <a:rPr lang="en-US" sz="3600" dirty="0"/>
              <a:t> </a:t>
            </a:r>
            <a:r>
              <a:rPr lang="en-US" sz="3600" dirty="0" err="1"/>
              <a:t>rasporedi</a:t>
            </a:r>
            <a:r>
              <a:rPr lang="en-US" sz="3600" dirty="0"/>
              <a:t> </a:t>
            </a:r>
            <a:r>
              <a:rPr lang="en-US" sz="3600" dirty="0" err="1"/>
              <a:t>na</a:t>
            </a:r>
            <a:r>
              <a:rPr lang="en-US" sz="3600" dirty="0"/>
              <a:t> </a:t>
            </a:r>
            <a:r>
              <a:rPr lang="en-US" sz="3600" dirty="0" err="1"/>
              <a:t>radno</a:t>
            </a:r>
            <a:r>
              <a:rPr lang="en-US" sz="3600" dirty="0"/>
              <a:t> </a:t>
            </a:r>
            <a:r>
              <a:rPr lang="en-US" sz="3600" dirty="0" err="1"/>
              <a:t>mjesto</a:t>
            </a:r>
            <a:r>
              <a:rPr lang="en-US" sz="3600" dirty="0"/>
              <a:t> „</a:t>
            </a:r>
            <a:r>
              <a:rPr lang="en-US" sz="3600" dirty="0" err="1"/>
              <a:t>vozač</a:t>
            </a:r>
            <a:r>
              <a:rPr lang="en-US" sz="3600" dirty="0"/>
              <a:t> </a:t>
            </a:r>
            <a:r>
              <a:rPr lang="en-US" sz="3600" dirty="0" err="1"/>
              <a:t>teretnog</a:t>
            </a:r>
            <a:r>
              <a:rPr lang="en-US" sz="3600" dirty="0"/>
              <a:t> </a:t>
            </a:r>
            <a:r>
              <a:rPr lang="en-US" sz="3600" dirty="0" err="1"/>
              <a:t>vozila</a:t>
            </a:r>
            <a:r>
              <a:rPr lang="en-US" sz="3600" dirty="0"/>
              <a:t>“ </a:t>
            </a:r>
            <a:r>
              <a:rPr lang="en-US" sz="3600" dirty="0" err="1"/>
              <a:t>ili</a:t>
            </a:r>
            <a:r>
              <a:rPr lang="en-US" sz="3600" dirty="0"/>
              <a:t> </a:t>
            </a:r>
            <a:r>
              <a:rPr lang="en-US" sz="3600" dirty="0" err="1"/>
              <a:t>drugo</a:t>
            </a:r>
            <a:r>
              <a:rPr lang="en-US" sz="3600" dirty="0"/>
              <a:t> </a:t>
            </a:r>
            <a:r>
              <a:rPr lang="en-US" sz="3600" dirty="0" err="1"/>
              <a:t>radno</a:t>
            </a:r>
            <a:r>
              <a:rPr lang="en-US" sz="3600" dirty="0"/>
              <a:t> </a:t>
            </a:r>
            <a:r>
              <a:rPr lang="en-US" sz="3600" dirty="0" err="1"/>
              <a:t>mjesto</a:t>
            </a:r>
            <a:r>
              <a:rPr lang="en-US" sz="3600" dirty="0"/>
              <a:t> </a:t>
            </a:r>
            <a:r>
              <a:rPr lang="en-US" sz="3600" dirty="0" err="1"/>
              <a:t>koje</a:t>
            </a:r>
            <a:r>
              <a:rPr lang="en-US" sz="3600" dirty="0"/>
              <a:t> </a:t>
            </a:r>
            <a:r>
              <a:rPr lang="en-US" sz="3600" dirty="0" err="1"/>
              <a:t>odgovara</a:t>
            </a:r>
            <a:r>
              <a:rPr lang="en-US" sz="3600" dirty="0"/>
              <a:t> </a:t>
            </a:r>
            <a:r>
              <a:rPr lang="en-US" sz="3600" dirty="0" err="1"/>
              <a:t>njegovoj</a:t>
            </a:r>
            <a:r>
              <a:rPr lang="en-US" sz="3600" dirty="0"/>
              <a:t> </a:t>
            </a:r>
            <a:r>
              <a:rPr lang="en-US" sz="3600" dirty="0" err="1"/>
              <a:t>školskoj</a:t>
            </a:r>
            <a:r>
              <a:rPr lang="en-US" sz="3600" dirty="0"/>
              <a:t> </a:t>
            </a:r>
            <a:r>
              <a:rPr lang="en-US" sz="3600" dirty="0" err="1"/>
              <a:t>spremi</a:t>
            </a:r>
            <a:r>
              <a:rPr lang="en-US" sz="3600" dirty="0"/>
              <a:t> i </a:t>
            </a:r>
            <a:r>
              <a:rPr lang="en-US" sz="3600" dirty="0" err="1"/>
              <a:t>drugim</a:t>
            </a:r>
            <a:r>
              <a:rPr lang="en-US" sz="3600" dirty="0"/>
              <a:t> </a:t>
            </a:r>
            <a:r>
              <a:rPr lang="en-US" sz="3600" dirty="0" err="1"/>
              <a:t>sposobnostima</a:t>
            </a:r>
            <a:r>
              <a:rPr lang="en-US" sz="3600" dirty="0"/>
              <a:t> </a:t>
            </a:r>
            <a:r>
              <a:rPr lang="en-US" sz="3600" dirty="0" err="1"/>
              <a:t>stečenim</a:t>
            </a:r>
            <a:r>
              <a:rPr lang="en-US" sz="3600" dirty="0"/>
              <a:t> </a:t>
            </a:r>
            <a:r>
              <a:rPr lang="en-US" sz="3600" dirty="0" err="1"/>
              <a:t>radom</a:t>
            </a:r>
            <a:r>
              <a:rPr lang="en-US" sz="3600" dirty="0"/>
              <a:t> i </a:t>
            </a:r>
            <a:r>
              <a:rPr lang="en-US" sz="3600" dirty="0" err="1"/>
              <a:t>zahtjeva</a:t>
            </a:r>
            <a:r>
              <a:rPr lang="en-US" sz="3600" dirty="0"/>
              <a:t> </a:t>
            </a:r>
            <a:r>
              <a:rPr lang="en-US" sz="3600" dirty="0" err="1"/>
              <a:t>naknadu</a:t>
            </a:r>
            <a:r>
              <a:rPr lang="en-US" sz="3600" dirty="0"/>
              <a:t> </a:t>
            </a:r>
            <a:r>
              <a:rPr lang="en-US" sz="3600" dirty="0" err="1"/>
              <a:t>materijalne</a:t>
            </a:r>
            <a:r>
              <a:rPr lang="en-US" sz="3600" dirty="0"/>
              <a:t> </a:t>
            </a:r>
            <a:r>
              <a:rPr lang="en-US" sz="3600" dirty="0" err="1"/>
              <a:t>štete</a:t>
            </a:r>
            <a:r>
              <a:rPr lang="en-US" sz="3600" dirty="0"/>
              <a:t> </a:t>
            </a:r>
            <a:r>
              <a:rPr lang="en-US" sz="3600" dirty="0" err="1"/>
              <a:t>zbog</a:t>
            </a:r>
            <a:r>
              <a:rPr lang="en-US" sz="3600" dirty="0"/>
              <a:t> </a:t>
            </a:r>
            <a:r>
              <a:rPr lang="en-US" sz="3600" dirty="0" err="1"/>
              <a:t>izgubljene</a:t>
            </a:r>
            <a:r>
              <a:rPr lang="en-US" sz="3600" dirty="0"/>
              <a:t> </a:t>
            </a:r>
            <a:r>
              <a:rPr lang="en-US" sz="3600" dirty="0" err="1"/>
              <a:t>zarade</a:t>
            </a:r>
            <a:r>
              <a:rPr lang="en-US" sz="3600" dirty="0"/>
              <a:t>.</a:t>
            </a:r>
          </a:p>
          <a:p>
            <a:pPr marL="0" indent="0" algn="just">
              <a:buNone/>
            </a:pPr>
            <a:r>
              <a:rPr lang="en-US" sz="3600" dirty="0"/>
              <a:t>U </a:t>
            </a:r>
            <a:r>
              <a:rPr lang="en-US" sz="3600" dirty="0" err="1"/>
              <a:t>postupku</a:t>
            </a:r>
            <a:r>
              <a:rPr lang="en-US" sz="3600" dirty="0"/>
              <a:t> je </a:t>
            </a:r>
            <a:r>
              <a:rPr lang="en-US" sz="3600" dirty="0" err="1"/>
              <a:t>utvrđeno</a:t>
            </a:r>
            <a:r>
              <a:rPr lang="en-US" sz="3600" dirty="0"/>
              <a:t> da je </a:t>
            </a:r>
            <a:r>
              <a:rPr lang="en-US" sz="3600" dirty="0" err="1"/>
              <a:t>tužena</a:t>
            </a:r>
            <a:r>
              <a:rPr lang="en-US" sz="3600" dirty="0"/>
              <a:t> </a:t>
            </a:r>
            <a:r>
              <a:rPr lang="en-US" sz="3600" dirty="0" err="1"/>
              <a:t>donijela</a:t>
            </a:r>
            <a:r>
              <a:rPr lang="en-US" sz="3600" dirty="0"/>
              <a:t> </a:t>
            </a:r>
            <a:r>
              <a:rPr lang="en-US" sz="3600" dirty="0" err="1"/>
              <a:t>odluku</a:t>
            </a:r>
            <a:r>
              <a:rPr lang="en-US" sz="3600" dirty="0"/>
              <a:t> o </a:t>
            </a:r>
            <a:r>
              <a:rPr lang="en-US" sz="3600" dirty="0" err="1"/>
              <a:t>izmjeni</a:t>
            </a:r>
            <a:r>
              <a:rPr lang="en-US" sz="3600" dirty="0"/>
              <a:t> </a:t>
            </a:r>
            <a:r>
              <a:rPr lang="en-US" sz="3600" dirty="0" err="1"/>
              <a:t>Pravilnika</a:t>
            </a:r>
            <a:r>
              <a:rPr lang="en-US" sz="3600" dirty="0"/>
              <a:t> o </a:t>
            </a:r>
            <a:r>
              <a:rPr lang="en-US" sz="3600" dirty="0" err="1"/>
              <a:t>unutrašnjoj</a:t>
            </a:r>
            <a:r>
              <a:rPr lang="en-US" sz="3600" dirty="0"/>
              <a:t> </a:t>
            </a:r>
            <a:r>
              <a:rPr lang="en-US" sz="3600" dirty="0" err="1"/>
              <a:t>organizaciji</a:t>
            </a:r>
            <a:r>
              <a:rPr lang="en-US" sz="3600" dirty="0"/>
              <a:t> i </a:t>
            </a:r>
            <a:r>
              <a:rPr lang="en-US" sz="3600" dirty="0" err="1"/>
              <a:t>sistematizaciji</a:t>
            </a:r>
            <a:r>
              <a:rPr lang="en-US" sz="3600" dirty="0"/>
              <a:t> </a:t>
            </a:r>
            <a:r>
              <a:rPr lang="en-US" sz="3600" dirty="0" err="1"/>
              <a:t>radnih</a:t>
            </a:r>
            <a:r>
              <a:rPr lang="en-US" sz="3600" dirty="0"/>
              <a:t> </a:t>
            </a:r>
            <a:r>
              <a:rPr lang="en-US" sz="3600" dirty="0" err="1"/>
              <a:t>mjesta</a:t>
            </a:r>
            <a:r>
              <a:rPr lang="en-US" sz="3600" dirty="0"/>
              <a:t>, </a:t>
            </a:r>
            <a:r>
              <a:rPr lang="en-US" sz="3600" dirty="0" err="1"/>
              <a:t>te</a:t>
            </a:r>
            <a:r>
              <a:rPr lang="en-US" sz="3600" dirty="0"/>
              <a:t> </a:t>
            </a:r>
            <a:r>
              <a:rPr lang="en-US" sz="3600" dirty="0" err="1"/>
              <a:t>smanjila</a:t>
            </a:r>
            <a:r>
              <a:rPr lang="en-US" sz="3600" dirty="0"/>
              <a:t>, </a:t>
            </a:r>
            <a:r>
              <a:rPr lang="en-US" sz="3600" dirty="0" err="1"/>
              <a:t>odnosno</a:t>
            </a:r>
            <a:r>
              <a:rPr lang="en-US" sz="3600" dirty="0"/>
              <a:t> </a:t>
            </a:r>
            <a:r>
              <a:rPr lang="en-US" sz="3600" dirty="0" err="1"/>
              <a:t>ukinula</a:t>
            </a:r>
            <a:r>
              <a:rPr lang="en-US" sz="3600" dirty="0"/>
              <a:t> </a:t>
            </a:r>
            <a:r>
              <a:rPr lang="en-US" sz="3600" dirty="0" err="1"/>
              <a:t>određeni</a:t>
            </a:r>
            <a:r>
              <a:rPr lang="en-US" sz="3600" dirty="0"/>
              <a:t> </a:t>
            </a:r>
            <a:r>
              <a:rPr lang="en-US" sz="3600" dirty="0" err="1"/>
              <a:t>broj</a:t>
            </a:r>
            <a:r>
              <a:rPr lang="en-US" sz="3600" dirty="0"/>
              <a:t> </a:t>
            </a:r>
            <a:r>
              <a:rPr lang="en-US" sz="3600" dirty="0" err="1"/>
              <a:t>radnih</a:t>
            </a:r>
            <a:r>
              <a:rPr lang="en-US" sz="3600" dirty="0"/>
              <a:t> </a:t>
            </a:r>
            <a:r>
              <a:rPr lang="en-US" sz="3600" dirty="0" err="1"/>
              <a:t>mjesta</a:t>
            </a:r>
            <a:r>
              <a:rPr lang="en-US" sz="3600" dirty="0"/>
              <a:t>, pa je </a:t>
            </a:r>
            <a:r>
              <a:rPr lang="en-US" sz="3600" dirty="0" err="1"/>
              <a:t>tako</a:t>
            </a:r>
            <a:r>
              <a:rPr lang="en-US" sz="3600" dirty="0"/>
              <a:t> </a:t>
            </a:r>
            <a:r>
              <a:rPr lang="en-US" sz="3600" dirty="0" err="1"/>
              <a:t>ukinuto</a:t>
            </a:r>
            <a:r>
              <a:rPr lang="en-US" sz="3600" dirty="0"/>
              <a:t> i </a:t>
            </a:r>
            <a:r>
              <a:rPr lang="en-US" sz="3600" dirty="0" err="1"/>
              <a:t>radno</a:t>
            </a:r>
            <a:r>
              <a:rPr lang="en-US" sz="3600" dirty="0"/>
              <a:t> </a:t>
            </a:r>
            <a:r>
              <a:rPr lang="en-US" sz="3600" dirty="0" err="1"/>
              <a:t>mjesto</a:t>
            </a:r>
            <a:r>
              <a:rPr lang="en-US" sz="3600" dirty="0"/>
              <a:t> </a:t>
            </a:r>
            <a:r>
              <a:rPr lang="en-US" sz="3600" dirty="0" err="1"/>
              <a:t>na</a:t>
            </a:r>
            <a:r>
              <a:rPr lang="en-US" sz="3600" dirty="0"/>
              <a:t> </a:t>
            </a:r>
            <a:r>
              <a:rPr lang="en-US" sz="3600" dirty="0" err="1"/>
              <a:t>kojem</a:t>
            </a:r>
            <a:r>
              <a:rPr lang="en-US" sz="3600" dirty="0"/>
              <a:t> je </a:t>
            </a:r>
            <a:r>
              <a:rPr lang="en-US" sz="3600" dirty="0" err="1"/>
              <a:t>tužitelj</a:t>
            </a:r>
            <a:r>
              <a:rPr lang="en-US" sz="3600" dirty="0"/>
              <a:t> bio </a:t>
            </a:r>
            <a:r>
              <a:rPr lang="en-US" sz="3600" dirty="0" err="1"/>
              <a:t>raspoređen</a:t>
            </a:r>
            <a:r>
              <a:rPr lang="en-US" sz="3600" dirty="0"/>
              <a:t> i </a:t>
            </a:r>
            <a:r>
              <a:rPr lang="en-US" sz="3600" dirty="0" err="1"/>
              <a:t>tužitelj</a:t>
            </a:r>
            <a:r>
              <a:rPr lang="en-US" sz="3600" dirty="0"/>
              <a:t> je </a:t>
            </a:r>
            <a:r>
              <a:rPr lang="en-US" sz="3600" dirty="0" err="1"/>
              <a:t>dobio</a:t>
            </a:r>
            <a:r>
              <a:rPr lang="en-US" sz="3600" dirty="0"/>
              <a:t> </a:t>
            </a:r>
            <a:r>
              <a:rPr lang="en-US" sz="3600" dirty="0" err="1"/>
              <a:t>otkaz</a:t>
            </a:r>
            <a:r>
              <a:rPr lang="en-US" sz="3600" dirty="0"/>
              <a:t>.</a:t>
            </a:r>
          </a:p>
          <a:p>
            <a:pPr marL="0" indent="0" algn="just">
              <a:buNone/>
            </a:pPr>
            <a:r>
              <a:rPr lang="en-US" sz="3600" dirty="0"/>
              <a:t>U </a:t>
            </a:r>
            <a:r>
              <a:rPr lang="en-US" sz="3600" dirty="0" err="1"/>
              <a:t>toku</a:t>
            </a:r>
            <a:r>
              <a:rPr lang="en-US" sz="3600" dirty="0"/>
              <a:t> </a:t>
            </a:r>
            <a:r>
              <a:rPr lang="en-US" sz="3600" dirty="0" err="1"/>
              <a:t>postupka</a:t>
            </a:r>
            <a:r>
              <a:rPr lang="en-US" sz="3600" dirty="0"/>
              <a:t> je </a:t>
            </a:r>
            <a:r>
              <a:rPr lang="en-US" sz="3600" dirty="0" err="1"/>
              <a:t>utvrđivano</a:t>
            </a:r>
            <a:r>
              <a:rPr lang="en-US" sz="3600" dirty="0"/>
              <a:t> i </a:t>
            </a:r>
            <a:r>
              <a:rPr lang="en-US" sz="3600" dirty="0" err="1"/>
              <a:t>poslovanje</a:t>
            </a:r>
            <a:r>
              <a:rPr lang="en-US" sz="3600" dirty="0"/>
              <a:t> </a:t>
            </a:r>
            <a:r>
              <a:rPr lang="en-US" sz="3600" dirty="0" err="1"/>
              <a:t>tuženog</a:t>
            </a:r>
            <a:r>
              <a:rPr lang="en-US" sz="3600" dirty="0"/>
              <a:t> za </a:t>
            </a:r>
            <a:r>
              <a:rPr lang="en-US" sz="3600" dirty="0" err="1"/>
              <a:t>bitne</a:t>
            </a:r>
            <a:r>
              <a:rPr lang="en-US" sz="3600" dirty="0"/>
              <a:t> </a:t>
            </a:r>
            <a:r>
              <a:rPr lang="en-US" sz="3600" dirty="0" err="1"/>
              <a:t>godine</a:t>
            </a:r>
            <a:r>
              <a:rPr lang="en-US" sz="3600" dirty="0"/>
              <a:t>, </a:t>
            </a:r>
            <a:r>
              <a:rPr lang="en-US" sz="3600" dirty="0" err="1"/>
              <a:t>utvrđen</a:t>
            </a:r>
            <a:r>
              <a:rPr lang="en-US" sz="3600" dirty="0"/>
              <a:t> je </a:t>
            </a:r>
            <a:r>
              <a:rPr lang="en-US" sz="3600" dirty="0" err="1"/>
              <a:t>nakon</a:t>
            </a:r>
            <a:r>
              <a:rPr lang="en-US" sz="3600" dirty="0"/>
              <a:t> </a:t>
            </a:r>
            <a:r>
              <a:rPr lang="en-US" sz="3600" dirty="0" err="1"/>
              <a:t>vještačenja</a:t>
            </a:r>
            <a:r>
              <a:rPr lang="en-US" sz="3600" dirty="0"/>
              <a:t> i </a:t>
            </a:r>
            <a:r>
              <a:rPr lang="en-US" sz="3600" dirty="0" err="1"/>
              <a:t>manjak</a:t>
            </a:r>
            <a:r>
              <a:rPr lang="en-US" sz="3600" dirty="0"/>
              <a:t> </a:t>
            </a:r>
            <a:r>
              <a:rPr lang="en-US" sz="3600" dirty="0" err="1"/>
              <a:t>kod</a:t>
            </a:r>
            <a:r>
              <a:rPr lang="en-US" sz="3600" dirty="0"/>
              <a:t> </a:t>
            </a:r>
            <a:r>
              <a:rPr lang="en-US" sz="3600" dirty="0" err="1"/>
              <a:t>poslovanja</a:t>
            </a:r>
            <a:r>
              <a:rPr lang="en-US" sz="3600" dirty="0"/>
              <a:t> u </a:t>
            </a:r>
            <a:r>
              <a:rPr lang="en-US" sz="3600" dirty="0" err="1"/>
              <a:t>odnosu</a:t>
            </a:r>
            <a:r>
              <a:rPr lang="en-US" sz="3600" dirty="0"/>
              <a:t> </a:t>
            </a:r>
            <a:r>
              <a:rPr lang="en-US" sz="3600" dirty="0" err="1"/>
              <a:t>na</a:t>
            </a:r>
            <a:r>
              <a:rPr lang="en-US" sz="3600" dirty="0"/>
              <a:t> </a:t>
            </a:r>
            <a:r>
              <a:rPr lang="en-US" sz="3600" dirty="0" err="1"/>
              <a:t>prethodni</a:t>
            </a:r>
            <a:r>
              <a:rPr lang="en-US" sz="3600" dirty="0"/>
              <a:t> period, </a:t>
            </a:r>
            <a:r>
              <a:rPr lang="en-US" sz="3600" dirty="0" err="1"/>
              <a:t>te</a:t>
            </a:r>
            <a:r>
              <a:rPr lang="en-US" sz="3600" dirty="0"/>
              <a:t> je </a:t>
            </a:r>
            <a:r>
              <a:rPr lang="en-US" sz="3600" dirty="0" err="1"/>
              <a:t>postojala</a:t>
            </a:r>
            <a:r>
              <a:rPr lang="en-US" sz="3600" dirty="0"/>
              <a:t> i </a:t>
            </a:r>
            <a:r>
              <a:rPr lang="en-US" sz="3600" dirty="0" err="1"/>
              <a:t>opravdanost</a:t>
            </a:r>
            <a:r>
              <a:rPr lang="en-US" sz="3600" dirty="0"/>
              <a:t> </a:t>
            </a:r>
            <a:r>
              <a:rPr lang="en-US" sz="3600" dirty="0" err="1"/>
              <a:t>donošenja</a:t>
            </a:r>
            <a:r>
              <a:rPr lang="en-US" sz="3600" dirty="0"/>
              <a:t> </a:t>
            </a:r>
            <a:r>
              <a:rPr lang="en-US" sz="3600" dirty="0" err="1"/>
              <a:t>odluke</a:t>
            </a:r>
            <a:r>
              <a:rPr lang="en-US" sz="3600" dirty="0"/>
              <a:t> o </a:t>
            </a:r>
            <a:r>
              <a:rPr lang="en-US" sz="3600" dirty="0" err="1"/>
              <a:t>izmjeni</a:t>
            </a:r>
            <a:r>
              <a:rPr lang="en-US" sz="3600" dirty="0"/>
              <a:t> </a:t>
            </a:r>
            <a:r>
              <a:rPr lang="en-US" sz="3600" dirty="0" err="1"/>
              <a:t>Pravilnika</a:t>
            </a:r>
            <a:r>
              <a:rPr lang="en-US" sz="3600" dirty="0"/>
              <a:t> o </a:t>
            </a:r>
            <a:r>
              <a:rPr lang="en-US" sz="3600" dirty="0" err="1"/>
              <a:t>unutrašnjoj</a:t>
            </a:r>
            <a:r>
              <a:rPr lang="en-US" sz="3600" dirty="0"/>
              <a:t> </a:t>
            </a:r>
            <a:r>
              <a:rPr lang="en-US" sz="3600" dirty="0" err="1"/>
              <a:t>organizaciji</a:t>
            </a:r>
            <a:r>
              <a:rPr lang="en-US" sz="3600" dirty="0"/>
              <a:t> i </a:t>
            </a:r>
            <a:r>
              <a:rPr lang="en-US" sz="3600" dirty="0" err="1"/>
              <a:t>sistematizaciji</a:t>
            </a:r>
            <a:r>
              <a:rPr lang="en-US" sz="3600" dirty="0"/>
              <a:t> </a:t>
            </a:r>
            <a:r>
              <a:rPr lang="en-US" sz="3600" dirty="0" err="1"/>
              <a:t>radnih</a:t>
            </a:r>
            <a:r>
              <a:rPr lang="en-US" sz="3600" dirty="0"/>
              <a:t> </a:t>
            </a:r>
            <a:r>
              <a:rPr lang="en-US" sz="3600" dirty="0" err="1"/>
              <a:t>mjesta</a:t>
            </a:r>
            <a:r>
              <a:rPr lang="en-US" sz="3600" dirty="0"/>
              <a:t>. </a:t>
            </a:r>
            <a:r>
              <a:rPr lang="en-US" sz="3600" dirty="0" err="1"/>
              <a:t>Utvrđeno</a:t>
            </a:r>
            <a:r>
              <a:rPr lang="en-US" sz="3600" dirty="0"/>
              <a:t> je i da </a:t>
            </a:r>
            <a:r>
              <a:rPr lang="en-US" sz="3600" dirty="0" err="1"/>
              <a:t>tužena</a:t>
            </a:r>
            <a:r>
              <a:rPr lang="en-US" sz="3600" dirty="0"/>
              <a:t> </a:t>
            </a:r>
            <a:r>
              <a:rPr lang="en-US" sz="3600" dirty="0" err="1"/>
              <a:t>nije</a:t>
            </a:r>
            <a:r>
              <a:rPr lang="en-US" sz="3600" dirty="0"/>
              <a:t> </a:t>
            </a:r>
            <a:r>
              <a:rPr lang="en-US" sz="3600" dirty="0" err="1"/>
              <a:t>bila</a:t>
            </a:r>
            <a:r>
              <a:rPr lang="en-US" sz="3600" dirty="0"/>
              <a:t> </a:t>
            </a:r>
            <a:r>
              <a:rPr lang="en-US" sz="3600" dirty="0" err="1"/>
              <a:t>dužna</a:t>
            </a:r>
            <a:r>
              <a:rPr lang="en-US" sz="3600" dirty="0"/>
              <a:t> da </a:t>
            </a:r>
            <a:r>
              <a:rPr lang="en-US" sz="3600" dirty="0" err="1"/>
              <a:t>sprovodi</a:t>
            </a:r>
            <a:r>
              <a:rPr lang="en-US" sz="3600" dirty="0"/>
              <a:t> </a:t>
            </a:r>
            <a:r>
              <a:rPr lang="en-US" sz="3600" dirty="0" err="1"/>
              <a:t>postupak</a:t>
            </a:r>
            <a:r>
              <a:rPr lang="en-US" sz="3600" dirty="0"/>
              <a:t> i </a:t>
            </a:r>
            <a:r>
              <a:rPr lang="en-US" sz="3600" dirty="0" err="1"/>
              <a:t>konsultuje</a:t>
            </a:r>
            <a:r>
              <a:rPr lang="en-US" sz="3600" dirty="0"/>
              <a:t> </a:t>
            </a:r>
            <a:r>
              <a:rPr lang="en-US" sz="3600" dirty="0" err="1"/>
              <a:t>Sindikat</a:t>
            </a:r>
            <a:r>
              <a:rPr lang="en-US" sz="3600" dirty="0"/>
              <a:t> za </a:t>
            </a:r>
            <a:r>
              <a:rPr lang="en-US" sz="3600" dirty="0" err="1"/>
              <a:t>prestanak</a:t>
            </a:r>
            <a:r>
              <a:rPr lang="en-US" sz="3600" dirty="0"/>
              <a:t> </a:t>
            </a:r>
            <a:r>
              <a:rPr lang="en-US" sz="3600" dirty="0" err="1"/>
              <a:t>rada</a:t>
            </a:r>
            <a:r>
              <a:rPr lang="en-US" sz="3600" dirty="0"/>
              <a:t> </a:t>
            </a:r>
            <a:r>
              <a:rPr lang="en-US" sz="3600" dirty="0" err="1"/>
              <a:t>radnike</a:t>
            </a:r>
            <a:r>
              <a:rPr lang="en-US" sz="3600" dirty="0"/>
              <a:t> </a:t>
            </a:r>
            <a:r>
              <a:rPr lang="en-US" sz="3600" dirty="0" err="1"/>
              <a:t>jer</a:t>
            </a:r>
            <a:r>
              <a:rPr lang="en-US" sz="3600" dirty="0"/>
              <a:t> </a:t>
            </a:r>
            <a:r>
              <a:rPr lang="en-US" sz="3600" dirty="0" err="1"/>
              <a:t>tužena</a:t>
            </a:r>
            <a:r>
              <a:rPr lang="en-US" sz="3600" dirty="0"/>
              <a:t> </a:t>
            </a:r>
            <a:r>
              <a:rPr lang="en-US" sz="3600" dirty="0" err="1"/>
              <a:t>nije</a:t>
            </a:r>
            <a:r>
              <a:rPr lang="en-US" sz="3600" dirty="0"/>
              <a:t> u </a:t>
            </a:r>
            <a:r>
              <a:rPr lang="en-US" sz="3600" dirty="0" err="1"/>
              <a:t>razdoblju</a:t>
            </a:r>
            <a:r>
              <a:rPr lang="en-US" sz="3600" dirty="0"/>
              <a:t> od tri </a:t>
            </a:r>
            <a:r>
              <a:rPr lang="en-US" sz="3600" dirty="0" err="1"/>
              <a:t>mjeseca</a:t>
            </a:r>
            <a:r>
              <a:rPr lang="en-US" sz="3600" dirty="0"/>
              <a:t> </a:t>
            </a:r>
            <a:r>
              <a:rPr lang="en-US" sz="3600" dirty="0" err="1"/>
              <a:t>otkazala</a:t>
            </a:r>
            <a:r>
              <a:rPr lang="en-US" sz="3600" dirty="0"/>
              <a:t> </a:t>
            </a:r>
            <a:r>
              <a:rPr lang="en-US" sz="3600" dirty="0" err="1"/>
              <a:t>ugovor</a:t>
            </a:r>
            <a:r>
              <a:rPr lang="en-US" sz="3600" dirty="0"/>
              <a:t> o </a:t>
            </a:r>
            <a:r>
              <a:rPr lang="en-US" sz="3600" dirty="0" err="1"/>
              <a:t>radu</a:t>
            </a:r>
            <a:r>
              <a:rPr lang="en-US" sz="3600" dirty="0"/>
              <a:t> 10% od </a:t>
            </a:r>
            <a:r>
              <a:rPr lang="en-US" sz="3600" dirty="0" err="1"/>
              <a:t>ukupnog</a:t>
            </a:r>
            <a:r>
              <a:rPr lang="en-US" sz="3600" dirty="0"/>
              <a:t> </a:t>
            </a:r>
            <a:r>
              <a:rPr lang="en-US" sz="3600" dirty="0" err="1"/>
              <a:t>broja</a:t>
            </a:r>
            <a:r>
              <a:rPr lang="en-US" sz="3600" dirty="0"/>
              <a:t> </a:t>
            </a:r>
            <a:r>
              <a:rPr lang="en-US" sz="3600" dirty="0" err="1"/>
              <a:t>zaposlenih</a:t>
            </a:r>
            <a:r>
              <a:rPr lang="en-US" sz="3600" dirty="0"/>
              <a:t>, </a:t>
            </a:r>
            <a:r>
              <a:rPr lang="en-US" sz="3600" dirty="0" err="1"/>
              <a:t>te</a:t>
            </a:r>
            <a:r>
              <a:rPr lang="en-US" sz="3600" dirty="0"/>
              <a:t> da </a:t>
            </a:r>
            <a:r>
              <a:rPr lang="en-US" sz="3600" dirty="0" err="1"/>
              <a:t>tužitelj</a:t>
            </a:r>
            <a:r>
              <a:rPr lang="en-US" sz="3600" dirty="0"/>
              <a:t> </a:t>
            </a:r>
            <a:r>
              <a:rPr lang="en-US" sz="3600" dirty="0" err="1"/>
              <a:t>nije</a:t>
            </a:r>
            <a:r>
              <a:rPr lang="en-US" sz="3600" dirty="0"/>
              <a:t> </a:t>
            </a:r>
            <a:r>
              <a:rPr lang="en-US" sz="3600" dirty="0" err="1"/>
              <a:t>dokazao</a:t>
            </a:r>
            <a:r>
              <a:rPr lang="en-US" sz="3600" dirty="0"/>
              <a:t> da </a:t>
            </a:r>
            <a:r>
              <a:rPr lang="en-US" sz="3600" dirty="0" err="1"/>
              <a:t>tužena</a:t>
            </a:r>
            <a:r>
              <a:rPr lang="en-US" sz="3600" dirty="0"/>
              <a:t> u </a:t>
            </a:r>
            <a:r>
              <a:rPr lang="en-US" sz="3600" dirty="0" err="1"/>
              <a:t>roku</a:t>
            </a:r>
            <a:r>
              <a:rPr lang="en-US" sz="3600" dirty="0"/>
              <a:t> od 1 </a:t>
            </a:r>
            <a:r>
              <a:rPr lang="en-US" sz="3600" dirty="0" err="1"/>
              <a:t>godine</a:t>
            </a:r>
            <a:r>
              <a:rPr lang="en-US" sz="3600" dirty="0"/>
              <a:t> od </a:t>
            </a:r>
            <a:r>
              <a:rPr lang="en-US" sz="3600" dirty="0" err="1"/>
              <a:t>prestanka</a:t>
            </a:r>
            <a:r>
              <a:rPr lang="en-US" sz="3600" dirty="0"/>
              <a:t> </a:t>
            </a:r>
            <a:r>
              <a:rPr lang="en-US" sz="3600" dirty="0" err="1"/>
              <a:t>radnog</a:t>
            </a:r>
            <a:r>
              <a:rPr lang="en-US" sz="3600" dirty="0"/>
              <a:t> </a:t>
            </a:r>
            <a:r>
              <a:rPr lang="en-US" sz="3600" dirty="0" err="1"/>
              <a:t>odnosa</a:t>
            </a:r>
            <a:r>
              <a:rPr lang="en-US" sz="3600" dirty="0"/>
              <a:t> </a:t>
            </a:r>
            <a:r>
              <a:rPr lang="en-US" sz="3600" dirty="0" err="1"/>
              <a:t>zaposlila</a:t>
            </a:r>
            <a:r>
              <a:rPr lang="en-US" sz="3600" dirty="0"/>
              <a:t> </a:t>
            </a:r>
            <a:r>
              <a:rPr lang="en-US" sz="3600" dirty="0" err="1"/>
              <a:t>drugog</a:t>
            </a:r>
            <a:r>
              <a:rPr lang="en-US" sz="3600" dirty="0"/>
              <a:t> </a:t>
            </a:r>
            <a:r>
              <a:rPr lang="en-US" sz="3600" dirty="0" err="1"/>
              <a:t>radnika</a:t>
            </a:r>
            <a:r>
              <a:rPr lang="en-US" sz="3600" dirty="0"/>
              <a:t> </a:t>
            </a:r>
            <a:r>
              <a:rPr lang="en-US" sz="3600" dirty="0" err="1"/>
              <a:t>njegove</a:t>
            </a:r>
            <a:r>
              <a:rPr lang="en-US" sz="3600" dirty="0"/>
              <a:t> </a:t>
            </a:r>
            <a:r>
              <a:rPr lang="en-US" sz="3600" dirty="0" err="1"/>
              <a:t>kvalifikacije</a:t>
            </a:r>
            <a:r>
              <a:rPr lang="en-US" sz="3600" dirty="0"/>
              <a:t>, </a:t>
            </a:r>
            <a:r>
              <a:rPr lang="en-US" sz="3600" dirty="0" err="1"/>
              <a:t>niti</a:t>
            </a:r>
            <a:r>
              <a:rPr lang="en-US" sz="3600" dirty="0"/>
              <a:t> se to </a:t>
            </a:r>
            <a:r>
              <a:rPr lang="en-US" sz="3600" dirty="0" err="1"/>
              <a:t>moglo</a:t>
            </a:r>
            <a:r>
              <a:rPr lang="en-US" sz="3600" dirty="0"/>
              <a:t> </a:t>
            </a:r>
            <a:r>
              <a:rPr lang="en-US" sz="3600" dirty="0" err="1"/>
              <a:t>zaključiti</a:t>
            </a:r>
            <a:r>
              <a:rPr lang="en-US" sz="3600" dirty="0"/>
              <a:t> </a:t>
            </a:r>
            <a:r>
              <a:rPr lang="en-US" sz="3600" dirty="0" err="1"/>
              <a:t>iz</a:t>
            </a:r>
            <a:r>
              <a:rPr lang="en-US" sz="3600" dirty="0"/>
              <a:t> </a:t>
            </a:r>
            <a:r>
              <a:rPr lang="en-US" sz="3600" dirty="0" err="1"/>
              <a:t>iskaza</a:t>
            </a:r>
            <a:r>
              <a:rPr lang="en-US" sz="3600" dirty="0"/>
              <a:t> </a:t>
            </a:r>
            <a:r>
              <a:rPr lang="en-US" sz="3600" dirty="0" err="1"/>
              <a:t>tužitelja</a:t>
            </a:r>
            <a:r>
              <a:rPr lang="en-US" sz="3600" dirty="0"/>
              <a:t> </a:t>
            </a:r>
            <a:r>
              <a:rPr lang="en-US" sz="3600" dirty="0" err="1"/>
              <a:t>ili</a:t>
            </a:r>
            <a:r>
              <a:rPr lang="en-US" sz="3600" dirty="0"/>
              <a:t> </a:t>
            </a:r>
            <a:r>
              <a:rPr lang="en-US" sz="3600" dirty="0" err="1"/>
              <a:t>drugih</a:t>
            </a:r>
            <a:r>
              <a:rPr lang="en-US" sz="3600" dirty="0"/>
              <a:t> </a:t>
            </a:r>
            <a:r>
              <a:rPr lang="en-US" sz="3600" dirty="0" err="1"/>
              <a:t>svjedoka</a:t>
            </a:r>
            <a:endParaRPr lang="en-US" sz="3600" dirty="0"/>
          </a:p>
          <a:p>
            <a:pPr marL="0" indent="0" algn="just">
              <a:buNone/>
            </a:pPr>
            <a:r>
              <a:rPr lang="en-US" sz="3600" dirty="0" err="1"/>
              <a:t>Ovo</a:t>
            </a:r>
            <a:r>
              <a:rPr lang="en-US" sz="3600" dirty="0"/>
              <a:t> se </a:t>
            </a:r>
            <a:r>
              <a:rPr lang="en-US" sz="3600" dirty="0" err="1"/>
              <a:t>dokazuje</a:t>
            </a:r>
            <a:r>
              <a:rPr lang="en-US" sz="3600" dirty="0"/>
              <a:t> i </a:t>
            </a:r>
            <a:r>
              <a:rPr lang="en-US" sz="3600" dirty="0" err="1"/>
              <a:t>traženjem</a:t>
            </a:r>
            <a:r>
              <a:rPr lang="en-US" sz="3600" dirty="0"/>
              <a:t> </a:t>
            </a:r>
            <a:r>
              <a:rPr lang="en-US" sz="3600" dirty="0" err="1"/>
              <a:t>informacije</a:t>
            </a:r>
            <a:r>
              <a:rPr lang="en-US" sz="3600" dirty="0"/>
              <a:t> od </a:t>
            </a:r>
            <a:r>
              <a:rPr lang="en-US" sz="3600" dirty="0" err="1"/>
              <a:t>Poreske</a:t>
            </a:r>
            <a:r>
              <a:rPr lang="en-US" sz="3600" dirty="0"/>
              <a:t> </a:t>
            </a:r>
            <a:r>
              <a:rPr lang="en-US" sz="3600" dirty="0" err="1"/>
              <a:t>uprave</a:t>
            </a:r>
            <a:r>
              <a:rPr lang="en-US" sz="3600" dirty="0"/>
              <a:t> </a:t>
            </a:r>
            <a:r>
              <a:rPr lang="en-US" sz="3600" dirty="0" err="1"/>
              <a:t>koji</a:t>
            </a:r>
            <a:r>
              <a:rPr lang="en-US" sz="3600" dirty="0"/>
              <a:t> se </a:t>
            </a:r>
            <a:r>
              <a:rPr lang="en-US" sz="3600" dirty="0" err="1"/>
              <a:t>odnosi</a:t>
            </a:r>
            <a:r>
              <a:rPr lang="en-US" sz="3600" dirty="0"/>
              <a:t> </a:t>
            </a:r>
            <a:r>
              <a:rPr lang="en-US" sz="3600" dirty="0" err="1"/>
              <a:t>na</a:t>
            </a:r>
            <a:r>
              <a:rPr lang="en-US" sz="3600" dirty="0"/>
              <a:t> </a:t>
            </a:r>
            <a:r>
              <a:rPr lang="en-US" sz="3600" dirty="0" err="1"/>
              <a:t>evidenciju</a:t>
            </a:r>
            <a:r>
              <a:rPr lang="en-US" sz="3600" dirty="0"/>
              <a:t> </a:t>
            </a:r>
            <a:r>
              <a:rPr lang="en-US" sz="3600" dirty="0" err="1"/>
              <a:t>zaposlenih</a:t>
            </a:r>
            <a:r>
              <a:rPr lang="en-US" sz="3600" dirty="0"/>
              <a:t> </a:t>
            </a:r>
            <a:r>
              <a:rPr lang="en-US" sz="3600" dirty="0" err="1"/>
              <a:t>kod</a:t>
            </a:r>
            <a:r>
              <a:rPr lang="en-US" sz="3600" dirty="0"/>
              <a:t> </a:t>
            </a:r>
            <a:r>
              <a:rPr lang="en-US" sz="3600" dirty="0" err="1"/>
              <a:t>poslodavca</a:t>
            </a:r>
            <a:r>
              <a:rPr lang="en-US" sz="3600" dirty="0"/>
              <a:t>.</a:t>
            </a:r>
          </a:p>
          <a:p>
            <a:pPr marL="0" indent="0" algn="just">
              <a:buNone/>
            </a:pPr>
            <a:r>
              <a:rPr lang="en-US" sz="3600" dirty="0"/>
              <a:t>U </a:t>
            </a:r>
            <a:r>
              <a:rPr lang="en-US" sz="3600" dirty="0" err="1"/>
              <a:t>ovom</a:t>
            </a:r>
            <a:r>
              <a:rPr lang="en-US" sz="3600" dirty="0"/>
              <a:t> </a:t>
            </a:r>
            <a:r>
              <a:rPr lang="en-US" sz="3600" dirty="0" err="1"/>
              <a:t>parničnom</a:t>
            </a:r>
            <a:r>
              <a:rPr lang="en-US" sz="3600" dirty="0"/>
              <a:t> </a:t>
            </a:r>
            <a:r>
              <a:rPr lang="en-US" sz="3600" dirty="0" err="1"/>
              <a:t>postupku</a:t>
            </a:r>
            <a:r>
              <a:rPr lang="en-US" sz="3600" dirty="0"/>
              <a:t> </a:t>
            </a:r>
            <a:r>
              <a:rPr lang="en-US" sz="3600" dirty="0" err="1"/>
              <a:t>sud</a:t>
            </a:r>
            <a:r>
              <a:rPr lang="en-US" sz="3600" dirty="0"/>
              <a:t> je </a:t>
            </a:r>
            <a:r>
              <a:rPr lang="en-US" sz="3600" dirty="0" err="1"/>
              <a:t>utvrdio</a:t>
            </a:r>
            <a:r>
              <a:rPr lang="en-US" sz="3600" dirty="0"/>
              <a:t> da je </a:t>
            </a:r>
            <a:r>
              <a:rPr lang="en-US" sz="3600" dirty="0" err="1"/>
              <a:t>postojala</a:t>
            </a:r>
            <a:r>
              <a:rPr lang="en-US" sz="3600" dirty="0"/>
              <a:t> </a:t>
            </a:r>
            <a:r>
              <a:rPr lang="en-US" sz="3600" dirty="0" err="1"/>
              <a:t>opravdanost</a:t>
            </a:r>
            <a:r>
              <a:rPr lang="en-US" sz="3600" dirty="0"/>
              <a:t> </a:t>
            </a:r>
            <a:r>
              <a:rPr lang="en-US" sz="3600" dirty="0" err="1"/>
              <a:t>razloga</a:t>
            </a:r>
            <a:r>
              <a:rPr lang="en-US" sz="3600" dirty="0"/>
              <a:t> o </a:t>
            </a:r>
            <a:r>
              <a:rPr lang="en-US" sz="3600" dirty="0" err="1"/>
              <a:t>otkazu</a:t>
            </a:r>
            <a:r>
              <a:rPr lang="en-US" sz="3600" dirty="0"/>
              <a:t> ugovora o </a:t>
            </a:r>
            <a:r>
              <a:rPr lang="en-US" sz="3600" dirty="0" err="1"/>
              <a:t>radu</a:t>
            </a:r>
            <a:r>
              <a:rPr lang="en-US" sz="3600" dirty="0"/>
              <a:t>, </a:t>
            </a:r>
            <a:r>
              <a:rPr lang="en-US" sz="3600" dirty="0" err="1"/>
              <a:t>jer</a:t>
            </a:r>
            <a:r>
              <a:rPr lang="en-US" sz="3600" dirty="0"/>
              <a:t> je </a:t>
            </a:r>
            <a:r>
              <a:rPr lang="en-US" sz="3600" dirty="0" err="1"/>
              <a:t>potreba</a:t>
            </a:r>
            <a:r>
              <a:rPr lang="en-US" sz="3600" dirty="0"/>
              <a:t> za </a:t>
            </a:r>
            <a:r>
              <a:rPr lang="en-US" sz="3600" dirty="0" err="1"/>
              <a:t>radnim</a:t>
            </a:r>
            <a:r>
              <a:rPr lang="en-US" sz="3600" dirty="0"/>
              <a:t> </a:t>
            </a:r>
            <a:r>
              <a:rPr lang="en-US" sz="3600" dirty="0" err="1"/>
              <a:t>mjestom</a:t>
            </a:r>
            <a:r>
              <a:rPr lang="en-US" sz="3600" dirty="0"/>
              <a:t> </a:t>
            </a:r>
            <a:r>
              <a:rPr lang="en-US" sz="3600" dirty="0" err="1"/>
              <a:t>na</a:t>
            </a:r>
            <a:r>
              <a:rPr lang="en-US" sz="3600" dirty="0"/>
              <a:t> </a:t>
            </a:r>
            <a:r>
              <a:rPr lang="en-US" sz="3600" dirty="0" err="1"/>
              <a:t>koje</a:t>
            </a:r>
            <a:r>
              <a:rPr lang="en-US" sz="3600" dirty="0"/>
              <a:t> je bio </a:t>
            </a:r>
            <a:r>
              <a:rPr lang="en-US" sz="3600" dirty="0" err="1"/>
              <a:t>raspoređen</a:t>
            </a:r>
            <a:r>
              <a:rPr lang="en-US" sz="3600" dirty="0"/>
              <a:t> </a:t>
            </a:r>
            <a:r>
              <a:rPr lang="en-US" sz="3600" dirty="0" err="1"/>
              <a:t>tužitelj</a:t>
            </a:r>
            <a:r>
              <a:rPr lang="en-US" sz="3600" dirty="0"/>
              <a:t>, </a:t>
            </a:r>
            <a:r>
              <a:rPr lang="en-US" sz="3600" dirty="0" err="1"/>
              <a:t>odlukom</a:t>
            </a:r>
            <a:r>
              <a:rPr lang="en-US" sz="3600" dirty="0"/>
              <a:t> o </a:t>
            </a:r>
            <a:r>
              <a:rPr lang="en-US" sz="3600" dirty="0" err="1"/>
              <a:t>izmjenama</a:t>
            </a:r>
            <a:r>
              <a:rPr lang="en-US" sz="3600" dirty="0"/>
              <a:t> </a:t>
            </a:r>
            <a:r>
              <a:rPr lang="en-US" sz="3600" dirty="0" err="1"/>
              <a:t>Pravilnika</a:t>
            </a:r>
            <a:r>
              <a:rPr lang="en-US" sz="3600" dirty="0"/>
              <a:t> o </a:t>
            </a:r>
            <a:r>
              <a:rPr lang="en-US" sz="3600" dirty="0" err="1"/>
              <a:t>unutrašnjoj</a:t>
            </a:r>
            <a:r>
              <a:rPr lang="en-US" sz="3600" dirty="0"/>
              <a:t> </a:t>
            </a:r>
            <a:r>
              <a:rPr lang="en-US" sz="3600" dirty="0" err="1"/>
              <a:t>organizaciji</a:t>
            </a:r>
            <a:r>
              <a:rPr lang="en-US" sz="3600" dirty="0"/>
              <a:t> i </a:t>
            </a:r>
            <a:r>
              <a:rPr lang="en-US" sz="3600" dirty="0" err="1"/>
              <a:t>sistematizaciji</a:t>
            </a:r>
            <a:r>
              <a:rPr lang="en-US" sz="3600" dirty="0"/>
              <a:t> </a:t>
            </a:r>
            <a:r>
              <a:rPr lang="en-US" sz="3600" dirty="0" err="1"/>
              <a:t>radnih</a:t>
            </a:r>
            <a:r>
              <a:rPr lang="en-US" sz="3600" dirty="0"/>
              <a:t> </a:t>
            </a:r>
            <a:r>
              <a:rPr lang="en-US" sz="3600" dirty="0" err="1"/>
              <a:t>mjesta</a:t>
            </a:r>
            <a:r>
              <a:rPr lang="en-US" sz="3600" dirty="0"/>
              <a:t>, </a:t>
            </a:r>
            <a:r>
              <a:rPr lang="en-US" sz="3600" dirty="0" err="1"/>
              <a:t>ukinuto</a:t>
            </a:r>
            <a:r>
              <a:rPr lang="en-US" sz="3600" dirty="0"/>
              <a:t>, pa je </a:t>
            </a:r>
            <a:r>
              <a:rPr lang="en-US" sz="3600" dirty="0" err="1"/>
              <a:t>postojao</a:t>
            </a:r>
            <a:r>
              <a:rPr lang="en-US" sz="3600" dirty="0"/>
              <a:t> </a:t>
            </a:r>
            <a:r>
              <a:rPr lang="en-US" sz="3600" dirty="0" err="1"/>
              <a:t>zakonit</a:t>
            </a:r>
            <a:r>
              <a:rPr lang="en-US" sz="3600" dirty="0"/>
              <a:t> </a:t>
            </a:r>
            <a:r>
              <a:rPr lang="en-US" sz="3600" dirty="0" err="1"/>
              <a:t>osnov</a:t>
            </a:r>
            <a:r>
              <a:rPr lang="en-US" sz="3600" dirty="0"/>
              <a:t> da se </a:t>
            </a:r>
            <a:r>
              <a:rPr lang="en-US" sz="3600" dirty="0" err="1"/>
              <a:t>tužitelju</a:t>
            </a:r>
            <a:r>
              <a:rPr lang="en-US" sz="3600" dirty="0"/>
              <a:t> </a:t>
            </a:r>
            <a:r>
              <a:rPr lang="en-US" sz="3600" dirty="0" err="1"/>
              <a:t>otkaže</a:t>
            </a:r>
            <a:r>
              <a:rPr lang="en-US" sz="3600" dirty="0"/>
              <a:t> </a:t>
            </a:r>
            <a:r>
              <a:rPr lang="en-US" sz="3600" dirty="0" err="1"/>
              <a:t>ugovor</a:t>
            </a:r>
            <a:r>
              <a:rPr lang="en-US" sz="3600" dirty="0"/>
              <a:t> o </a:t>
            </a:r>
            <a:r>
              <a:rPr lang="en-US" sz="3600" dirty="0" err="1"/>
              <a:t>radu</a:t>
            </a:r>
            <a:r>
              <a:rPr lang="en-US" sz="3600" dirty="0"/>
              <a:t>.</a:t>
            </a:r>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8734892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1 – RADNI SPOROVI </a:t>
            </a:r>
            <a:br>
              <a:rPr lang="sr-Latn-BA" sz="2400" b="1" dirty="0">
                <a:solidFill>
                  <a:srgbClr val="FF0000"/>
                </a:solidFill>
              </a:rPr>
            </a:br>
            <a:r>
              <a:rPr lang="sr-Latn-BA" sz="2400" b="1" dirty="0">
                <a:solidFill>
                  <a:srgbClr val="FF0000"/>
                </a:solidFill>
              </a:rPr>
              <a:t>„Organizaciono, tehnološke i ekonomske promjene kod poslodavca“ </a:t>
            </a:r>
            <a:endParaRPr lang="en-US" sz="2400" b="1" i="1" dirty="0">
              <a:solidFill>
                <a:srgbClr val="FF0000"/>
              </a:solidFill>
            </a:endParaRPr>
          </a:p>
        </p:txBody>
      </p:sp>
      <p:sp>
        <p:nvSpPr>
          <p:cNvPr id="3" name="Content Placeholder 2"/>
          <p:cNvSpPr>
            <a:spLocks noGrp="1"/>
          </p:cNvSpPr>
          <p:nvPr>
            <p:ph idx="1"/>
          </p:nvPr>
        </p:nvSpPr>
        <p:spPr>
          <a:xfrm>
            <a:off x="99753" y="2003366"/>
            <a:ext cx="8969432" cy="4788131"/>
          </a:xfrm>
        </p:spPr>
        <p:txBody>
          <a:bodyPr>
            <a:normAutofit fontScale="70000" lnSpcReduction="20000"/>
          </a:bodyPr>
          <a:lstStyle/>
          <a:p>
            <a:pPr marL="0" indent="0" algn="just">
              <a:buNone/>
            </a:pPr>
            <a:r>
              <a:rPr lang="sr-Latn-BA" sz="2900" b="1" dirty="0"/>
              <a:t>Organizacione, tehnološke i ekonomske promjene kod poslodavca mogu dovesti do smanjenja broja zaposlenih, a smanjenje broja zaposlenih može nastupiti zbog ukidanja radnih mjesta, kao i zbog smanjenja broja izvršilaca na određenom radnom mjestu, pa u oba slučaja može doći do prestanka radnog odnosa za određeni broj radnika, tako da se u suštini radi o prestanku radnog odnosa iz razloga što poslodavac nije mogao obezbjediti tužitelju odgovarajući posao. Ukidanje radnog mjesta po prirodi stvari automatski izaziva prestanak potrebe za radom svih radnika koji su raspoređeni da na njemu rade, a obaveza poslodavca u tom slučaju je da radnika rasporedi na drugo radno mjesto koje odgovara njegovoj stručnoj spremi i radnim sposobnostima ako mu to mogućnosti dozvoljavaju. Tužitelj nije dokazao da je tuženi na njegovo radno mjesto primio drugog radnika, odnosno da je imao mogućnost da ga rasporedi na drugo odgovrajuće radno mjesto.</a:t>
            </a:r>
          </a:p>
          <a:p>
            <a:pPr marL="0" indent="0" algn="just">
              <a:buNone/>
            </a:pPr>
            <a:endParaRPr lang="sr-Latn-BA" sz="2900" dirty="0"/>
          </a:p>
          <a:p>
            <a:pPr marL="0" indent="0" algn="just">
              <a:buNone/>
            </a:pPr>
            <a:r>
              <a:rPr lang="sr-Latn-BA" sz="2900" dirty="0"/>
              <a:t>Tužbeni zahtjev odbijen.</a:t>
            </a:r>
          </a:p>
          <a:p>
            <a:pPr marL="0" indent="0" algn="just">
              <a:buNone/>
            </a:pPr>
            <a:endParaRPr lang="sr-Latn-BA" sz="2900" dirty="0"/>
          </a:p>
          <a:p>
            <a:pPr marL="0" indent="0" algn="ctr">
              <a:buNone/>
            </a:pPr>
            <a:r>
              <a:rPr lang="sr-Latn-BA" sz="2900" b="1" dirty="0"/>
              <a:t>Presuda Okružnog suda u Banjaluci broj: 71 0 Rs 205179 22 Rsž od 08.11.2022.godine.</a:t>
            </a:r>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4717575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2 – RADNI SPOROVI -Teža povreda radne obaveze (odbijanje radnika da se izvršava obaveze određene ugovorom o radu) </a:t>
            </a:r>
            <a:endParaRPr lang="en-US" sz="2400" b="1" i="1" dirty="0">
              <a:solidFill>
                <a:srgbClr val="FF0000"/>
              </a:solidFill>
            </a:endParaRPr>
          </a:p>
        </p:txBody>
      </p:sp>
      <p:sp>
        <p:nvSpPr>
          <p:cNvPr id="3" name="Content Placeholder 2"/>
          <p:cNvSpPr>
            <a:spLocks noGrp="1"/>
          </p:cNvSpPr>
          <p:nvPr>
            <p:ph idx="1"/>
          </p:nvPr>
        </p:nvSpPr>
        <p:spPr>
          <a:xfrm>
            <a:off x="99753" y="2003366"/>
            <a:ext cx="8969432" cy="4788131"/>
          </a:xfrm>
        </p:spPr>
        <p:txBody>
          <a:bodyPr>
            <a:normAutofit fontScale="62500" lnSpcReduction="20000"/>
          </a:bodyPr>
          <a:lstStyle/>
          <a:p>
            <a:pPr marL="0" indent="0" algn="just">
              <a:buNone/>
            </a:pPr>
            <a:r>
              <a:rPr lang="sr-Latn-BA" sz="2900" dirty="0"/>
              <a:t>Tužitelj tužbom traži da se utvrdi da je nezakonito rješenje o otkazu Ugovora o radu zbog povrede radne obaveze od 04.06.2021.godine, da se obaveže tuženi da tužitelja vrati na rad i rasporedi na poslove koje je obavljao prije otkaza Ugovora o radu, ili na druge poslove koji odgovaraju njegovim stručnim i radnim sposobnostima, kao i zahtjev za isplatu naknade za izgubljene plate za period i u iznosima kako je precizirano u petitu tužbenog zahtjeva, zahtjev za uplatu doprinosa za isti period, kao i zahtjev za naknadu troškova postupka.</a:t>
            </a:r>
          </a:p>
          <a:p>
            <a:pPr marL="0" indent="0" algn="just">
              <a:buNone/>
            </a:pPr>
            <a:r>
              <a:rPr lang="sr-Latn-BA" sz="2900" dirty="0"/>
              <a:t>Prvostepeni sud je utvrdio da je radni odnos tuženog kod tužitelja prestao dana 04.06.2021. godine i obavezan je tuženi da tužitelju na ime naknade štete zbog toga što je prilikom otkazivanja ugovora o radu postupio suprotno odredbama zakona kojima je propisan postupak za prestanka radnog odnosa u iznosu od ---KM.</a:t>
            </a:r>
          </a:p>
          <a:p>
            <a:pPr marL="0" indent="0" algn="just">
              <a:buNone/>
            </a:pPr>
            <a:r>
              <a:rPr lang="sr-Latn-BA" sz="2900" dirty="0"/>
              <a:t>Odbio je dio tužbenog zahtjeva koji se traži da se utvrdi da je nezakonito Rješenje o otkazu ugovora o radu zbog povrede radne obaveze od ---,  da se tuženi obaveže da tužitelja vrati na rad i rasporedi na poslove koje je obavljao prije otkaza ugovora o radu ili na druge poslove koji odgovaraju njegovim stručnim i radnim sposobnostima.</a:t>
            </a:r>
          </a:p>
          <a:p>
            <a:pPr marL="0" indent="0" algn="just">
              <a:buNone/>
            </a:pPr>
            <a:r>
              <a:rPr lang="sr-Latn-BA" sz="2900" dirty="0"/>
              <a:t>Odlučujući po žalbi Okružni sud u Banjaluci je preinačio prvostepenu presudu u dijelu u kojem je odbijen tužbeni zahtjev tužitelja, tako da je utvrdio i da je rješenje o otkazu ugovora o radu nezakonito i obavezao tuženog da tužitelja vrati na rad i rasporedi na poslove koje je obavljao prije otkaza ugovora o radu ili na druge poslove koji odgovaraju njegovim stručnim i radnim sposobnostima i obavezan je tuženi da tužitelju isplati plate.</a:t>
            </a:r>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849905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2 – RADNI SPOROVI -Teža povreda radne obaveze (odbijanje radnika da se izvršava obaveze određene ugovorom o radu) </a:t>
            </a:r>
            <a:endParaRPr lang="en-US" sz="2400" b="1" i="1" dirty="0">
              <a:solidFill>
                <a:srgbClr val="FF0000"/>
              </a:solidFill>
            </a:endParaRPr>
          </a:p>
        </p:txBody>
      </p:sp>
      <p:sp>
        <p:nvSpPr>
          <p:cNvPr id="3" name="Content Placeholder 2"/>
          <p:cNvSpPr>
            <a:spLocks noGrp="1"/>
          </p:cNvSpPr>
          <p:nvPr>
            <p:ph idx="1"/>
          </p:nvPr>
        </p:nvSpPr>
        <p:spPr>
          <a:xfrm>
            <a:off x="99753" y="2003366"/>
            <a:ext cx="8969432" cy="4788131"/>
          </a:xfrm>
        </p:spPr>
        <p:txBody>
          <a:bodyPr>
            <a:normAutofit fontScale="62500" lnSpcReduction="20000"/>
          </a:bodyPr>
          <a:lstStyle/>
          <a:p>
            <a:pPr marL="0" indent="0" algn="just">
              <a:buNone/>
            </a:pPr>
            <a:r>
              <a:rPr lang="sr-Latn-BA" sz="2900" dirty="0"/>
              <a:t>U toku postupka je utvrđeno da je tuženi otišao na bolovanje dana 29.04.2021.godine i da je prvostepena Komisija za ocjenu privremene nesposobnosti za rad produžila privremenu nesposobnost za rad do 15.06.2021.godine, te da je tužitelj kod tuženog radio u pekari kao pekar, a dok je bio na bolovanju radio je u drugoj pekari, što je tuženi saznao i iz tog razloga tužitelju otkazao ugovor o radu zbog teže povrede radne obaveze iz člana 179. stav 2. tačka 1. ( odbija da izvršava svoje radne obaveze određene ugovorom o radu) i saslušani svjedoci su potvrdili da je tužitelj za vrijeme bolovanja radio u drugoj pekari i fotografisali su ga.</a:t>
            </a:r>
          </a:p>
          <a:p>
            <a:pPr marL="0" indent="0" algn="just">
              <a:buNone/>
            </a:pPr>
            <a:r>
              <a:rPr lang="sr-Latn-BA" sz="2900" dirty="0"/>
              <a:t>Ovo gore nije tužitelj ni sporio da je zatečen u drugoj pekari sa danom 04.06.2021.godine, međutim sudovi nisu prihvatili kao dokazano, a iz fotografija da je tuženi radio u drugoj pekari, osim činjenice da je zatečen u pekari.</a:t>
            </a:r>
          </a:p>
          <a:p>
            <a:pPr marL="0" indent="0" algn="just">
              <a:buNone/>
            </a:pPr>
            <a:r>
              <a:rPr lang="sr-Latn-BA" sz="2900" dirty="0"/>
              <a:t>Prije svega sud je u ovoj parnici utvrdio da je tužba tužitelja blagovremena u skladu sa odredbom člana 201 stav 4 Zakona o radu.</a:t>
            </a:r>
          </a:p>
          <a:p>
            <a:pPr marL="0" indent="0" algn="just">
              <a:buNone/>
            </a:pPr>
            <a:r>
              <a:rPr lang="sr-Latn-BA" sz="2900" dirty="0"/>
              <a:t>Članom 179 stav 2 tačka 1 ZR propisano je da poslodavac može da otkaže ugovor o radu radniku koji svojom krivicom učini težu povredu radne obaveze i to: odbije da izvršava svoje radne obaveze određene ugovorom o radu.</a:t>
            </a:r>
          </a:p>
          <a:p>
            <a:pPr marL="0" indent="0" algn="just">
              <a:buNone/>
            </a:pPr>
            <a:r>
              <a:rPr lang="sr-Latn-BA" sz="2900" dirty="0"/>
              <a:t>U slučaju spora pred nadležnim organom, poslodavac je dužan da dokaže postojanje razloga za otkaz ugovora o radu (član 187 ZR).</a:t>
            </a:r>
          </a:p>
          <a:p>
            <a:pPr marL="0" indent="0" algn="just">
              <a:buNone/>
            </a:pPr>
            <a:r>
              <a:rPr lang="sr-Latn-BA" sz="2900" b="1" dirty="0"/>
              <a:t>U ovoj pravnoj stvari tužena strana nije dokazala da je tužitelj učinio težu povredu radne obaveze koja mu se stavlja na teret, jer tuženi nije dokazao da je tužitelj odbio da izvršava svoje radne obaveze određene ugovorom o radu.</a:t>
            </a:r>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6250680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2 – RADNI SPOROVI -Teža povreda radne obaveze (odbijanje radnika da se izvršava obaveze određene ugovorom o radu) </a:t>
            </a:r>
            <a:endParaRPr lang="en-US" sz="2400" b="1" i="1" dirty="0">
              <a:solidFill>
                <a:srgbClr val="FF0000"/>
              </a:solidFill>
            </a:endParaRPr>
          </a:p>
        </p:txBody>
      </p:sp>
      <p:sp>
        <p:nvSpPr>
          <p:cNvPr id="3" name="Content Placeholder 2"/>
          <p:cNvSpPr>
            <a:spLocks noGrp="1"/>
          </p:cNvSpPr>
          <p:nvPr>
            <p:ph idx="1"/>
          </p:nvPr>
        </p:nvSpPr>
        <p:spPr>
          <a:xfrm>
            <a:off x="149630" y="1911927"/>
            <a:ext cx="8969432" cy="4788131"/>
          </a:xfrm>
        </p:spPr>
        <p:txBody>
          <a:bodyPr>
            <a:normAutofit fontScale="77500" lnSpcReduction="20000"/>
          </a:bodyPr>
          <a:lstStyle/>
          <a:p>
            <a:pPr marL="0" indent="0" algn="just">
              <a:buNone/>
            </a:pPr>
            <a:r>
              <a:rPr lang="sr-Latn-BA" sz="2900" b="1" dirty="0"/>
              <a:t>U vrijeme kada je tužiocu otkazan ugovor o radu, tužitelj je bio na bolovanju, koja činjenica nije sporna između parničnih stranaka, tako da tužitelj u takvoj situaciji nije mogao učiniti težu povredu radne obaveze koja mu je stavljena na teret, tj. nije mogao odbiti da izvršava svoje radne obaveze određene ugovorom o radu.</a:t>
            </a:r>
          </a:p>
          <a:p>
            <a:pPr marL="0" indent="0" algn="just">
              <a:buNone/>
            </a:pPr>
            <a:endParaRPr lang="sr-Latn-BA" sz="2900" b="1" dirty="0"/>
          </a:p>
          <a:p>
            <a:pPr marL="0" indent="0" algn="just">
              <a:buNone/>
            </a:pPr>
            <a:r>
              <a:rPr lang="sr-Latn-BA" sz="2900" b="1" dirty="0"/>
              <a:t>U smislu odredbe člana 180 stav 1 ZR poslodavac je dužan da prije otkaza ugovora o radu, u slučaju iz člana 179 stav 2 i 3 ZR, radnika pisanim putem obavijesti o postojanju razloga za otkaz ugovora o radu i da mu ostavi rok od najmanje osam dana od dana dostavljanja obavještenja da se izjasni na navode iz obavještenja.</a:t>
            </a:r>
          </a:p>
          <a:p>
            <a:pPr marL="0" indent="0" algn="just">
              <a:buNone/>
            </a:pPr>
            <a:endParaRPr lang="sr-Latn-BA" sz="2900" dirty="0"/>
          </a:p>
          <a:p>
            <a:pPr marL="0" indent="0" algn="just">
              <a:buNone/>
            </a:pPr>
            <a:r>
              <a:rPr lang="sr-Latn-BA" sz="2900" dirty="0"/>
              <a:t>U konkretnom slučaju tuženi je tužiocu otkazao ugovor o radu, a da prethodno nije postupio u smislu navedene zakonske odredbe, slijedom čega je poslodavac postupio suprotno odredbama zakona kojima je propisan postupak za prestanak radnog odnosa. </a:t>
            </a:r>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4483100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2 – RADNI SPOROVI -Teža povreda radne obaveze (odbijanje radnika da se izvršava obaveze određene ugovorom o radu) </a:t>
            </a:r>
            <a:endParaRPr lang="en-US" sz="2400" b="1" i="1" dirty="0">
              <a:solidFill>
                <a:srgbClr val="FF0000"/>
              </a:solidFill>
            </a:endParaRPr>
          </a:p>
        </p:txBody>
      </p:sp>
      <p:sp>
        <p:nvSpPr>
          <p:cNvPr id="3" name="Content Placeholder 2"/>
          <p:cNvSpPr>
            <a:spLocks noGrp="1"/>
          </p:cNvSpPr>
          <p:nvPr>
            <p:ph idx="1"/>
          </p:nvPr>
        </p:nvSpPr>
        <p:spPr>
          <a:xfrm>
            <a:off x="149630" y="1911927"/>
            <a:ext cx="8969432" cy="4788131"/>
          </a:xfrm>
        </p:spPr>
        <p:txBody>
          <a:bodyPr>
            <a:normAutofit fontScale="77500" lnSpcReduction="20000"/>
          </a:bodyPr>
          <a:lstStyle/>
          <a:p>
            <a:pPr marL="0" indent="0" algn="just">
              <a:buNone/>
            </a:pPr>
            <a:r>
              <a:rPr lang="sr-Latn-BA" sz="2900" dirty="0"/>
              <a:t>Drugostepeni sud je utvrdio da je rješenje o otkazu ugovora o radu zbog teže povrede radne obaveze nezakonito, te da tuženi nije dokazao da je postojao osnov za prestanak radnog odnosa iz člana 179 stav 2 tačka 1 ZR, slijedom čega u smislu odredbe člana 189 ZR tužilac ima pravo da zahtijeva da ga tuženi vrati na rad i rasporedi na poslove koje je obavljao prije otkaza ugovora o radu ili na druge poslove koji odgovaraju njegovim stručnim i radnim sposobnostima, te da mu isplati plate i doprinose za period od prestanka radnog odnosa, pa do vraćanja na rad.</a:t>
            </a:r>
          </a:p>
          <a:p>
            <a:pPr marL="0" indent="0" algn="just">
              <a:buNone/>
            </a:pPr>
            <a:endParaRPr lang="sr-Latn-BA" sz="2900" dirty="0"/>
          </a:p>
          <a:p>
            <a:pPr marL="0" indent="0" algn="just">
              <a:buNone/>
            </a:pPr>
            <a:r>
              <a:rPr lang="sr-Latn-BA" sz="2900" dirty="0"/>
              <a:t>Visinu naknada plata tužitelj je dokazao vještačenjem po vještaku ekonomske struke ---- koji je u nalazu izvršio obračun plata za utuženi period i u tabelarnom prikazu iskazao visinu plata za svaki mjesec, a obračun izvršio u skladu sa Odlukom o najnižoj plati u Republici Srpskoj kojom je najniža plata definisana na iznos od 540,00 KM za 2021.godinu, uvećana za minuli rad za svaku godinu radnog staža, u skladu sa odredbama zakona.</a:t>
            </a:r>
          </a:p>
          <a:p>
            <a:pPr marL="0" indent="0" algn="just">
              <a:buNone/>
            </a:pPr>
            <a:endParaRPr lang="sr-Latn-BA" sz="2900" dirty="0"/>
          </a:p>
          <a:p>
            <a:pPr marL="0" indent="0" algn="ctr">
              <a:buNone/>
            </a:pPr>
            <a:r>
              <a:rPr lang="sr-Latn-BA" sz="2900" b="1" dirty="0"/>
              <a:t>Presuda Okružnog suda u Banjaluci broj: 71 0 Rs 351835 22 Rsž</a:t>
            </a:r>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8257593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1122219"/>
            <a:ext cx="8828116" cy="789708"/>
          </a:xfrm>
        </p:spPr>
        <p:txBody>
          <a:bodyPr>
            <a:noAutofit/>
          </a:bodyPr>
          <a:lstStyle/>
          <a:p>
            <a:pPr algn="ctr"/>
            <a:r>
              <a:rPr lang="sr-Latn-BA" sz="2400" b="1" dirty="0">
                <a:solidFill>
                  <a:srgbClr val="FF0000"/>
                </a:solidFill>
              </a:rPr>
              <a:t>PRIMJER BR. 3 – RADNI SPOROVI (BLAGOVREMENOST TUŽBE) </a:t>
            </a:r>
            <a:endParaRPr lang="en-US" sz="2400" b="1" i="1" dirty="0">
              <a:solidFill>
                <a:srgbClr val="FF0000"/>
              </a:solidFill>
            </a:endParaRPr>
          </a:p>
        </p:txBody>
      </p:sp>
      <p:sp>
        <p:nvSpPr>
          <p:cNvPr id="3" name="Content Placeholder 2"/>
          <p:cNvSpPr>
            <a:spLocks noGrp="1"/>
          </p:cNvSpPr>
          <p:nvPr>
            <p:ph idx="1"/>
          </p:nvPr>
        </p:nvSpPr>
        <p:spPr>
          <a:xfrm>
            <a:off x="149630" y="1911927"/>
            <a:ext cx="8969432" cy="4788131"/>
          </a:xfrm>
        </p:spPr>
        <p:txBody>
          <a:bodyPr>
            <a:normAutofit fontScale="77500" lnSpcReduction="20000"/>
          </a:bodyPr>
          <a:lstStyle/>
          <a:p>
            <a:pPr algn="just"/>
            <a:r>
              <a:rPr lang="sr-Latn-BA" sz="2900" dirty="0"/>
              <a:t>Prije podnošenja predmetne tužbe, tužiteljica je vodila drugi parnični postupak i u tom postupku je usvojen njen tužbeni zahtjev i poništeno je kao nezakonita odluka tuženog i to rješenje o otkazu ugovora o radu od 30.03.2017.godine i odluka kojom je njen zahtjev za zaštitu prava odbijen. Istom presudom je obavezan tuženi da tužiteljicu vrati na radno mjesto koje odgovara njenom obrazovanju, stručnosti i radnom iskustvu, te da joj isplati plate za period od jula 2017.godine do marta 2018.godine i drugo. Presudom Okružnog suda od 08.06.2020.godine presuda suda iz novembra 2019.godine je potvrđena.</a:t>
            </a:r>
          </a:p>
          <a:p>
            <a:pPr algn="just"/>
            <a:r>
              <a:rPr lang="sr-Latn-BA" sz="2900" dirty="0"/>
              <a:t>Nakon okončanja ovog parničnog postupka, tužiteljica je podnijela novu tužbu i tužbenim zahtjevom predlaže da se tužena obaveže da joj isplati izgubljenu zaradu za period od aprila 2018.godine do juna 2020.godine, te zahtjev za uplatu poreza i doprinosa za ovaj period.</a:t>
            </a:r>
          </a:p>
          <a:p>
            <a:pPr algn="just"/>
            <a:r>
              <a:rPr lang="sr-Latn-BA" sz="2900" dirty="0"/>
              <a:t>U predmetnom parničnom postupku tužba je odbačena kao neblagovremena primjenom odredbe člana 201. ZR.</a:t>
            </a:r>
          </a:p>
          <a:p>
            <a:pPr algn="just"/>
            <a:r>
              <a:rPr lang="sr-Latn-BA" sz="2900" dirty="0"/>
              <a:t>Tužiteljica je smatrala da se blagovremenost ima računati od donošenja odluke Okružnog suda tj. od 08.06.2020.godine, a kako je tužba podnesena dana 24.09.2020.godine, smatra da je blagovremena.</a:t>
            </a:r>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1642114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828116" cy="689956"/>
          </a:xfrm>
        </p:spPr>
        <p:txBody>
          <a:bodyPr>
            <a:noAutofit/>
          </a:bodyPr>
          <a:lstStyle/>
          <a:p>
            <a:pPr algn="ctr"/>
            <a:r>
              <a:rPr lang="sr-Latn-BA" sz="2600" b="1" dirty="0">
                <a:solidFill>
                  <a:srgbClr val="FF0000"/>
                </a:solidFill>
              </a:rPr>
              <a:t>PRIMJER BR. 3 – RADNI SPOROVI (BLAGOVREMENOST TUŽBE)</a:t>
            </a:r>
            <a:endParaRPr lang="en-US" sz="2600" b="1" i="1" dirty="0">
              <a:solidFill>
                <a:srgbClr val="FF0000"/>
              </a:solidFill>
            </a:endParaRPr>
          </a:p>
        </p:txBody>
      </p:sp>
      <p:sp>
        <p:nvSpPr>
          <p:cNvPr id="3" name="Content Placeholder 2"/>
          <p:cNvSpPr>
            <a:spLocks noGrp="1"/>
          </p:cNvSpPr>
          <p:nvPr>
            <p:ph idx="1"/>
          </p:nvPr>
        </p:nvSpPr>
        <p:spPr>
          <a:xfrm>
            <a:off x="149630" y="1546167"/>
            <a:ext cx="8969432" cy="5153891"/>
          </a:xfrm>
        </p:spPr>
        <p:txBody>
          <a:bodyPr>
            <a:normAutofit fontScale="55000" lnSpcReduction="20000"/>
          </a:bodyPr>
          <a:lstStyle/>
          <a:p>
            <a:pPr algn="just"/>
            <a:r>
              <a:rPr lang="sr-Latn-BA" sz="3100" dirty="0"/>
              <a:t>Odredbom člana 189. ZR propisano je ako nadležni sud utvrdi da je otkaz ugovora o radu koji je poslodavac dao radniku nezakonit ili bez pravnog osnova, naložiće poslodavcu da radnika vrati na rad i rasporedi na poslove koje je obavljao prije otkaza ugovora o radu ili na druge poslove koji odgovaraju stručnim i radnim sposobnostima radnika, kao i da mu isplati naknadu na ime izgubljene plate i drugih primanja na koje radnik ima pravo prema opštem aktu i ugovoru o radu. U radnom sporu se obezbjeđuje zaštita prava iz radnog odnosa, a zaštiti prava prethodi njegova povreda. Kad je povreda prava počinjena odlukom poslodavca o prestanku radnog odnosa (kao u konkretnom slučaju), tom odlukom radniku su uskraćena sva prava koja proizlaze iz radnog odnosa (pravo na rad, pravo na platu i druga prava iz radnog odnosa). Tužba u radnom sporu pored zahtjeva za poništenje akta poslodavca o prestanku radnog odnosa može sadržavati i zahtjeve za osudu na činidbu kao što su vraćanje radnika na rad, isplata naknade izostalih plata i drugih naknada (član 189. ZR) ili ako radnik ne traži vraćanje na rad, tada u tužbi može istaći zahtjev za naknadu štete u vidu izgubljenih plata (član 185. stav 1. ZR). Zahtjevi za osudu na činidbu, u procesno pravnom smislu, predstavljaju samostalne zahtjeve i mogu biti istaknuti i u posebnoj tužbi. </a:t>
            </a:r>
          </a:p>
          <a:p>
            <a:pPr algn="just"/>
            <a:r>
              <a:rPr lang="sr-Latn-BA" sz="3100" dirty="0"/>
              <a:t>Iz odredbe člana 189. ZR proizlazi da su zahtjevi za osudu na činidbu (za vraćanje na rad, isplatu plata i drugo) akcesorni zahtjevi u odnosu na zahtjev za poništenje odluke poslodavca. Ove zahtjeve sud će usvojiti ako utvrdi da je otkaz ugovora o radu koji je poslodavac dao radniku nezakonit ili bez pravnog osnova, kako to izričito stoji u navedenoj odredbi materijalnog prava. Tim zahtjevima uspostavlja se restitucija odnosno potpuna radnopravna integracija koja radnika dovodi u onu poziciju u kojoj bi bio da akt poslodavca o prestanku radnog odnosa nije donesen. </a:t>
            </a:r>
          </a:p>
          <a:p>
            <a:pPr algn="just"/>
            <a:r>
              <a:rPr lang="sr-Latn-BA" sz="3100" b="1" dirty="0"/>
              <a:t>Zbog toga se blagovremenost tužbe, kada je u pitanju povreda prava nastala odlukom poslodavca, računa od dana kada je radniku dostavljena ta odluka.</a:t>
            </a:r>
            <a:r>
              <a:rPr lang="sr-Latn-BA" sz="3100" dirty="0"/>
              <a:t> Taj dan ima se smatrati danom saznanja za povredu prava u smislu odredbe člana 201. stav 4. ZR i to važi za novčane zahtjeve, odnosno zahtjeve za isplatu plata (neto plata i bruto plata) koje je radnik izgubio zbog nezakonitog otkaza ugovora o radu. </a:t>
            </a:r>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5160387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828116" cy="689956"/>
          </a:xfrm>
        </p:spPr>
        <p:txBody>
          <a:bodyPr>
            <a:noAutofit/>
          </a:bodyPr>
          <a:lstStyle/>
          <a:p>
            <a:pPr algn="ctr"/>
            <a:r>
              <a:rPr lang="sr-Latn-BA" sz="2600" b="1" dirty="0">
                <a:solidFill>
                  <a:srgbClr val="FF0000"/>
                </a:solidFill>
              </a:rPr>
              <a:t>PRIMJER BR. 3 – RADNI SPOROVI (BLAGOVREMENOST TUŽBE)</a:t>
            </a:r>
            <a:endParaRPr lang="en-US" sz="2600" b="1" i="1" dirty="0">
              <a:solidFill>
                <a:srgbClr val="FF0000"/>
              </a:solidFill>
            </a:endParaRPr>
          </a:p>
        </p:txBody>
      </p:sp>
      <p:sp>
        <p:nvSpPr>
          <p:cNvPr id="3" name="Content Placeholder 2"/>
          <p:cNvSpPr>
            <a:spLocks noGrp="1"/>
          </p:cNvSpPr>
          <p:nvPr>
            <p:ph idx="1"/>
          </p:nvPr>
        </p:nvSpPr>
        <p:spPr>
          <a:xfrm>
            <a:off x="149630" y="1546167"/>
            <a:ext cx="8969432" cy="5153891"/>
          </a:xfrm>
        </p:spPr>
        <p:txBody>
          <a:bodyPr>
            <a:normAutofit fontScale="55000" lnSpcReduction="20000"/>
          </a:bodyPr>
          <a:lstStyle/>
          <a:p>
            <a:pPr algn="just"/>
            <a:endParaRPr lang="sr-Latn-BA" sz="3100" dirty="0"/>
          </a:p>
          <a:p>
            <a:pPr algn="just"/>
            <a:r>
              <a:rPr lang="sr-Latn-BA" sz="3100" dirty="0"/>
              <a:t>S obzirom na sadržaj odredbe člana 189. ZR u radnom sporu u kojem se pobija odluka poslodavca o prestanku radnog odnosa za plate koje nisu dospjele do zaključenja glavne rasprave nema mjesta primjeni pravila iz odredbe člana 177. ZZ. Prema navedenoj odredbi materijalnog prava (član 189. ZR) tužiteljica je u parničnom postupku u kojem je donesena naprijed označena pravosnažna presuda mogla tražiti i nedospjele plate (zahtjevom za isplatu plata do vraćanja na rad). Ovaj dio zahtjeva, zajedno sa zahtjevom za isplatu dospjelih plata, u konkretnom slučaju predstavlja zahtjev za potpunu radno pravnu integraciju koji je po materijalnom pravu (član 120. stav 1. i član 121. stav 1. ZR) odrediv zahtjev i slijedom toga (bio bi) podoban za raspravljanje i odlučivanje.</a:t>
            </a:r>
          </a:p>
          <a:p>
            <a:pPr algn="just"/>
            <a:r>
              <a:rPr lang="sr-Latn-BA" sz="3100" dirty="0"/>
              <a:t>S obzirom da je tužiteljica u postupku kojim je osporavala akt poslodavca o prestanku radnog odnosa tražila plate zaključno sa martom mjesecom 2018. godine, za preostale izgubljene plate koji zahtjev je postavila tužbom 25.09.2020. godine nastupila je prekluzija. Kako je tužiteljica zbog prekluzije izgubila pravo na podnošenje tužbe, pravilna primjena materijalnog prava, odredbe člana 201. stav 4. u vezi sa članom 189. ZR nalagala je da se tužba tužiteljice za isplatu plata zaključno sa junom 2020. godine, kao i isplata doprinosa i poreza za navedene periode odbaci. </a:t>
            </a:r>
          </a:p>
          <a:p>
            <a:pPr algn="just"/>
            <a:r>
              <a:rPr lang="sr-Latn-BA" sz="3100" b="1" dirty="0"/>
              <a:t>Blagovremenost tužbe, kad je u pitanju povreda prava nastala odlukom poslodavca, računa od dana kad je radniku dostavljena ta odluka. Taj dan ima se smatrati danom saznanja za povredu prava u smislu odredbe člana 201. stav 4. ZR i to važi i za novčane zahtjeve, odnosno zahtjeve za isplatu plata (neto plata i bruto plata) koje je radnik izgubio zbog nezakonitog otkaza ugovora o radu (navedeni stav izražen je u odlukama Vrhovnog suda Republike Srpske broj  72 0 Rs 057482 18 Rev od 13.03.2019. godine i odluci broj 75 0 Rs 049916 21 Rev od 21.06.2022. godine).</a:t>
            </a:r>
          </a:p>
          <a:p>
            <a:pPr algn="just"/>
            <a:endParaRPr lang="sr-Latn-BA" sz="3100" dirty="0"/>
          </a:p>
          <a:p>
            <a:pPr marL="0" indent="0" algn="ctr">
              <a:buNone/>
            </a:pPr>
            <a:r>
              <a:rPr lang="sr-Latn-BA" sz="3100" b="1" dirty="0"/>
              <a:t>Presuda Okružnog suda u Banjaluci broj: 71 0 Rs 332118 21 Rsž od 09.11.2022.godine. </a:t>
            </a:r>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933986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828116" cy="689956"/>
          </a:xfrm>
        </p:spPr>
        <p:txBody>
          <a:bodyPr>
            <a:noAutofit/>
          </a:bodyPr>
          <a:lstStyle/>
          <a:p>
            <a:pPr algn="ctr"/>
            <a:r>
              <a:rPr lang="sr-Latn-BA" sz="2600" b="1" dirty="0">
                <a:solidFill>
                  <a:srgbClr val="FF0000"/>
                </a:solidFill>
              </a:rPr>
              <a:t>PRIMJER BR. 4 – RADNI SPOROVI (OTPREMNINA)</a:t>
            </a:r>
            <a:endParaRPr lang="en-US" sz="2600" b="1" i="1" dirty="0">
              <a:solidFill>
                <a:srgbClr val="FF0000"/>
              </a:solidFill>
            </a:endParaRPr>
          </a:p>
        </p:txBody>
      </p:sp>
      <p:sp>
        <p:nvSpPr>
          <p:cNvPr id="3" name="Content Placeholder 2"/>
          <p:cNvSpPr>
            <a:spLocks noGrp="1"/>
          </p:cNvSpPr>
          <p:nvPr>
            <p:ph idx="1"/>
          </p:nvPr>
        </p:nvSpPr>
        <p:spPr>
          <a:xfrm>
            <a:off x="149630" y="1546167"/>
            <a:ext cx="8969432" cy="5153891"/>
          </a:xfrm>
        </p:spPr>
        <p:txBody>
          <a:bodyPr>
            <a:normAutofit fontScale="55000" lnSpcReduction="20000"/>
          </a:bodyPr>
          <a:lstStyle/>
          <a:p>
            <a:pPr algn="just"/>
            <a:r>
              <a:rPr lang="sr-Latn-BA" sz="3100" dirty="0"/>
              <a:t>Tužiteljica je podnijela tužbu protiv tuženog radi utvrđivanja da je ništava odredba člana 2. alineja 2. Sporazuma o uslovima prestanka radnog odnosa i otpremnine broj----, da se poništi odredba iz tačke 6. Rješenja o otkazu ugovora o radu od --- kojom je utvrđen iznos otpremnine i zahtjeva isplatu razlike otpremnine, kao i razlika na ime plata zajedno sa pripadajućim porezima i doprinosima.</a:t>
            </a:r>
          </a:p>
          <a:p>
            <a:pPr algn="just"/>
            <a:r>
              <a:rPr lang="sr-Latn-BA" sz="3100" dirty="0"/>
              <a:t>U toku postupka sud je u bitnom utvrdio da se tužiteljica sa poslodavcem zaključila sporazum o uslovima prestanka radnog odnosa i predmet ovog sporazuma je između ostalog i utvrđivanje visine otpremnine i saglasila se da joj poslodavac isplati iznos od ___ KM i taj iznos tužiteljica kao radnik prihvata kao punu otpremninu i da će se njenom isplatom pravo na otpremninu smatrati ostvarenim. Takođe su se sporazumom saglasili da tužiteljica od tuženog potražuje i neisplaćeni iznos od --- KM koji isnos obuhvata sva potraživanja koje je tužiteljica ostvarila po bilo kom osnovu do dana prestanka radnog odnosa, a koja proizilaze iz Zakona o radu i ugovora o radu.</a:t>
            </a:r>
          </a:p>
          <a:p>
            <a:pPr algn="just"/>
            <a:r>
              <a:rPr lang="sr-Latn-BA" sz="3100" dirty="0"/>
              <a:t>Tužena je otkazala ugovor o radu tužiteljici zbog prestanka potrebe za njenim radom, a do kojeg je došlo usljed ekonomskih i organizacionih promjena i nemogućnosti obezbjeđivanja  drugog posla radnika utvrđenih Odlukom o promjeni i tehnološkom višku, te joj je radni odnos prestao dana 15.06.2020.godine, nakon što iskoristi godišnji odmor i nakon isteka otkaznog roka, da tužiteljica nema dana neiskorištenog godišnjeg odmora, da za vrijeme otkaznog roka neće dolaziti na posao, ali će ostvarivati pravo na platu kao da je radila, da ima 11 godina radnog staža kod tužene kao poslodavca i da ostvaruje pravo na otpremninu u iznosu od ---- KM, čija je visina određena sporazumom između tužiteljice i tužene, kao i da će tužena kao poslodavac isplatiti tužiteljici sve neisplaćene plate, naknade plate i druga primanja koja je tužiteljica ostvarila do prestanka radnog odnosa.</a:t>
            </a:r>
          </a:p>
          <a:p>
            <a:pPr algn="just"/>
            <a:r>
              <a:rPr lang="sr-Latn-BA" sz="3100" dirty="0"/>
              <a:t>U toku postupka ekonomskim vještačenjem je utvrđeno da postoji razlika između obračuna otpremnine u skladu sa odredbama Zakona o radu i koliko ona iznosi i razliku plate za april, maj i juni 2020.godine sa pripadajućim porezima i doprinosima, a imajući u vidu potpisani sporazum.</a:t>
            </a:r>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4315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F985D-6349-4F97-9ABB-73F673BC1977}"/>
              </a:ext>
            </a:extLst>
          </p:cNvPr>
          <p:cNvSpPr>
            <a:spLocks noGrp="1"/>
          </p:cNvSpPr>
          <p:nvPr>
            <p:ph idx="1"/>
          </p:nvPr>
        </p:nvSpPr>
        <p:spPr>
          <a:xfrm>
            <a:off x="628650" y="2111433"/>
            <a:ext cx="7886700" cy="4565592"/>
          </a:xfrm>
        </p:spPr>
        <p:txBody>
          <a:bodyPr>
            <a:normAutofit fontScale="62500" lnSpcReduction="20000"/>
          </a:bodyPr>
          <a:lstStyle/>
          <a:p>
            <a:pPr algn="just"/>
            <a:endParaRPr lang="sr-Latn-CS" sz="2900" dirty="0">
              <a:effectLst/>
              <a:ea typeface="Calibri" panose="020F0502020204030204" pitchFamily="34" charset="0"/>
              <a:cs typeface="Times New Roman" panose="02020603050405020304" pitchFamily="18" charset="0"/>
            </a:endParaRPr>
          </a:p>
          <a:p>
            <a:pPr algn="just"/>
            <a:r>
              <a:rPr lang="sr-Latn-CS" sz="2900" dirty="0">
                <a:ea typeface="Calibri" panose="020F0502020204030204" pitchFamily="34" charset="0"/>
                <a:cs typeface="Times New Roman" panose="02020603050405020304" pitchFamily="18" charset="0"/>
              </a:rPr>
              <a:t>Na osnovu pravnog stava Evropskog suda za ljudska prava, davanje imuniteta sudijama od građanske odgovornosti nije u suprotnosti sa članom 6. Evropske konvencije o ljudskim pravima ukoliko postoje druga pravna sredstva koje pojedinac može iskoristiti u slučaju da traži naknadu štete koju je pretrpio kao posljedicu radnje sudije („Ernst i ostali protiv Belgije – 2003).</a:t>
            </a:r>
          </a:p>
          <a:p>
            <a:pPr algn="just"/>
            <a:r>
              <a:rPr lang="sr-Latn-CS" sz="2900" dirty="0">
                <a:ea typeface="Calibri" panose="020F0502020204030204" pitchFamily="34" charset="0"/>
                <a:cs typeface="Times New Roman" panose="02020603050405020304" pitchFamily="18" charset="0"/>
              </a:rPr>
              <a:t>Ovo je sadržano i  u Odluci Ustavnog suda Bosne i Hercegovine u predmetu broj AP 1516/17 od 10.04.2019.godine.</a:t>
            </a:r>
          </a:p>
          <a:p>
            <a:pPr algn="just"/>
            <a:r>
              <a:rPr lang="sr-Latn-CS" sz="2900" dirty="0">
                <a:ea typeface="Calibri" panose="020F0502020204030204" pitchFamily="34" charset="0"/>
                <a:cs typeface="Times New Roman" panose="02020603050405020304" pitchFamily="18" charset="0"/>
              </a:rPr>
              <a:t>Imali smo slučajeve da su privredna društvo podnosila tužbu protiv sudija koji su donosili odluke, a radi naknade štete, kako materijalne, tako i nematerijalne štete. </a:t>
            </a:r>
          </a:p>
          <a:p>
            <a:pPr algn="just"/>
            <a:r>
              <a:rPr lang="sr-Latn-CS" sz="2900" dirty="0">
                <a:ea typeface="Calibri" panose="020F0502020204030204" pitchFamily="34" charset="0"/>
                <a:cs typeface="Times New Roman" panose="02020603050405020304" pitchFamily="18" charset="0"/>
              </a:rPr>
              <a:t>Takve tužbe su prvostepeni sudovi odbacivali kao nedopuštene, a po prethodnom ispitivanju tužbe.</a:t>
            </a:r>
          </a:p>
          <a:p>
            <a:pPr algn="just"/>
            <a:r>
              <a:rPr lang="sr-Latn-CS" sz="2900" dirty="0">
                <a:ea typeface="Calibri" panose="020F0502020204030204" pitchFamily="34" charset="0"/>
                <a:cs typeface="Times New Roman" panose="02020603050405020304" pitchFamily="18" charset="0"/>
              </a:rPr>
              <a:t>O ovome imamo i broju sudsku praksu.</a:t>
            </a:r>
          </a:p>
          <a:p>
            <a:pPr algn="just"/>
            <a:r>
              <a:rPr lang="sr-Latn-CS" sz="2900" dirty="0">
                <a:ea typeface="Calibri" panose="020F0502020204030204" pitchFamily="34" charset="0"/>
                <a:cs typeface="Times New Roman" panose="02020603050405020304" pitchFamily="18" charset="0"/>
              </a:rPr>
              <a:t>zahtjev za nadoknadu štete pričenjena radnjama ili propuštanjima u vršenju sudijske dužnosti se podnosi protiv države, a država ima pravo na regres od sudije kada je on šteti pričinio namjerno.</a:t>
            </a:r>
          </a:p>
          <a:p>
            <a:pPr algn="just"/>
            <a:endParaRPr lang="sr-Latn-CS" sz="2400" dirty="0">
              <a:ea typeface="Calibri" panose="020F0502020204030204" pitchFamily="34" charset="0"/>
              <a:cs typeface="Times New Roman" panose="02020603050405020304" pitchFamily="18" charset="0"/>
            </a:endParaRPr>
          </a:p>
          <a:p>
            <a:pPr algn="just"/>
            <a:endParaRPr lang="sr-Latn-CS" sz="2400" dirty="0">
              <a:effectLst/>
              <a:ea typeface="Calibri" panose="020F0502020204030204" pitchFamily="34" charset="0"/>
              <a:cs typeface="Times New Roman" panose="02020603050405020304" pitchFamily="18" charset="0"/>
            </a:endParaRPr>
          </a:p>
          <a:p>
            <a:pPr algn="just"/>
            <a:endParaRPr lang="sr-Latn-CS" sz="2400" dirty="0">
              <a:ea typeface="Calibri" panose="020F0502020204030204" pitchFamily="34" charset="0"/>
              <a:cs typeface="Times New Roman" panose="02020603050405020304" pitchFamily="18" charset="0"/>
            </a:endParaRPr>
          </a:p>
          <a:p>
            <a:pPr algn="just"/>
            <a:endParaRPr lang="en-US" sz="2400" dirty="0">
              <a:effectLst/>
              <a:ea typeface="Calibri" panose="020F0502020204030204" pitchFamily="34" charset="0"/>
              <a:cs typeface="Times New Roman" panose="02020603050405020304" pitchFamily="18" charset="0"/>
            </a:endParaRPr>
          </a:p>
          <a:p>
            <a:pPr algn="just"/>
            <a:endParaRPr lang="en-US" sz="2400" dirty="0">
              <a:effectLst/>
              <a:ea typeface="Calibri" panose="020F0502020204030204" pitchFamily="34" charset="0"/>
              <a:cs typeface="Times New Roman" panose="02020603050405020304" pitchFamily="18" charset="0"/>
            </a:endParaRPr>
          </a:p>
          <a:p>
            <a:endParaRPr lang="en-US" dirty="0"/>
          </a:p>
        </p:txBody>
      </p:sp>
      <p:sp>
        <p:nvSpPr>
          <p:cNvPr id="2" name="Rectangle 1"/>
          <p:cNvSpPr/>
          <p:nvPr/>
        </p:nvSpPr>
        <p:spPr>
          <a:xfrm>
            <a:off x="906087" y="1097280"/>
            <a:ext cx="7547957"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rgbClr val="FF0000"/>
                </a:solidFill>
              </a:rPr>
              <a:t>Odgovornost</a:t>
            </a:r>
            <a:r>
              <a:rPr lang="en-US" b="1" dirty="0">
                <a:solidFill>
                  <a:srgbClr val="FF0000"/>
                </a:solidFill>
              </a:rPr>
              <a:t> </a:t>
            </a:r>
            <a:r>
              <a:rPr lang="en-US" b="1" dirty="0" err="1">
                <a:solidFill>
                  <a:srgbClr val="FF0000"/>
                </a:solidFill>
              </a:rPr>
              <a:t>sudije</a:t>
            </a:r>
            <a:r>
              <a:rPr lang="en-US" b="1" dirty="0">
                <a:solidFill>
                  <a:srgbClr val="FF0000"/>
                </a:solidFill>
              </a:rPr>
              <a:t> za </a:t>
            </a:r>
            <a:r>
              <a:rPr lang="en-US" b="1" dirty="0" err="1">
                <a:solidFill>
                  <a:srgbClr val="FF0000"/>
                </a:solidFill>
              </a:rPr>
              <a:t>naknadu</a:t>
            </a:r>
            <a:r>
              <a:rPr lang="sr-Latn-BA" b="1" dirty="0">
                <a:solidFill>
                  <a:srgbClr val="FF0000"/>
                </a:solidFill>
              </a:rPr>
              <a:t> štete </a:t>
            </a:r>
            <a:r>
              <a:rPr lang="en-US" b="1" dirty="0">
                <a:solidFill>
                  <a:srgbClr val="FF0000"/>
                </a:solidFill>
              </a:rPr>
              <a:t> </a:t>
            </a:r>
            <a:r>
              <a:rPr lang="sr-Latn-BA" b="1" dirty="0">
                <a:solidFill>
                  <a:srgbClr val="FF0000"/>
                </a:solidFill>
              </a:rPr>
              <a:t>u vezi sa njihovim radom na sudskim predmetima </a:t>
            </a:r>
            <a:endParaRPr lang="en-US" b="1" dirty="0">
              <a:solidFill>
                <a:srgbClr val="FF0000"/>
              </a:solidFill>
            </a:endParaRPr>
          </a:p>
        </p:txBody>
      </p:sp>
    </p:spTree>
    <p:extLst>
      <p:ext uri="{BB962C8B-B14F-4D97-AF65-F5344CB8AC3E}">
        <p14:creationId xmlns:p14="http://schemas.microsoft.com/office/powerpoint/2010/main" val="27404740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828116" cy="689956"/>
          </a:xfrm>
        </p:spPr>
        <p:txBody>
          <a:bodyPr>
            <a:noAutofit/>
          </a:bodyPr>
          <a:lstStyle/>
          <a:p>
            <a:pPr algn="ctr"/>
            <a:r>
              <a:rPr lang="sr-Latn-BA" sz="2600" b="1" dirty="0">
                <a:solidFill>
                  <a:srgbClr val="FF0000"/>
                </a:solidFill>
              </a:rPr>
              <a:t>PRIMJER BR. 4 – RADNI SPOROVI (OTPREMNINA)</a:t>
            </a:r>
            <a:endParaRPr lang="en-US" sz="2600" b="1" i="1" dirty="0">
              <a:solidFill>
                <a:srgbClr val="FF0000"/>
              </a:solidFill>
            </a:endParaRPr>
          </a:p>
        </p:txBody>
      </p:sp>
      <p:sp>
        <p:nvSpPr>
          <p:cNvPr id="3" name="Content Placeholder 2"/>
          <p:cNvSpPr>
            <a:spLocks noGrp="1"/>
          </p:cNvSpPr>
          <p:nvPr>
            <p:ph idx="1"/>
          </p:nvPr>
        </p:nvSpPr>
        <p:spPr>
          <a:xfrm>
            <a:off x="149630" y="1546167"/>
            <a:ext cx="8969432" cy="5153891"/>
          </a:xfrm>
        </p:spPr>
        <p:txBody>
          <a:bodyPr>
            <a:normAutofit fontScale="62500" lnSpcReduction="20000"/>
          </a:bodyPr>
          <a:lstStyle/>
          <a:p>
            <a:pPr algn="just"/>
            <a:r>
              <a:rPr lang="sr-Latn-BA" sz="3100" dirty="0"/>
              <a:t>Sporazum o uslovima prestanka radnog odnosa i otpremnini je ovjeren od strane notara tj. u skladu sa članom 2. Zakona o notarima Republike Srpske („Službeni glasnik Republike Srpske“ broj 86/04, 2/05, 74/05, 76/05, 91/06, 37/07, 50/10, 78/11, 20/14, 68/17 i 82/1) izvršena je ovjera potpisa tužiteljice, te kako je ovjeru izvršio javni službenik, a služba notara je javna služba, navedeni Sporazum u uslovima i prestanku radnog odnosa proizvodi pravno dejstvo od dana ovjere, pa je tužiteljici prestao radni odnos po osnovu sporazuma, a ne po osnovu rješenja o otkazu ugovora o radu, koje tužena nije bila obavezna donijeti kod činjenice da je zaključila sa tužiteljicom sporazum o uslovima i načinu prestanka radnog odnosa i sporazumom utvrdila dan prestanka radnog odnosa tužiteljice.</a:t>
            </a:r>
          </a:p>
          <a:p>
            <a:pPr algn="just"/>
            <a:endParaRPr lang="sr-Latn-BA" sz="3100" dirty="0"/>
          </a:p>
          <a:p>
            <a:pPr algn="just"/>
            <a:r>
              <a:rPr lang="sr-Latn-BA" sz="3100" dirty="0"/>
              <a:t>Znači zaključeni Sporazum o uslovima i načinu prestanka radnog odnosa u kojem sporazumu se utvrđuje dan prestanka radnog odnosa, je osnov za prestanak radnog odnosa, tako da je Rješenje o otkazu ugovora o radu bezpredmetno i bilo nepotrebno.</a:t>
            </a:r>
          </a:p>
          <a:p>
            <a:pPr algn="just"/>
            <a:endParaRPr lang="sr-Latn-BA" sz="3100" dirty="0"/>
          </a:p>
          <a:p>
            <a:pPr algn="just"/>
            <a:r>
              <a:rPr lang="sr-Latn-BA" sz="3100" dirty="0"/>
              <a:t>Nadalje, tužena je izvršila svoje obaveze po navedenom sporazumu i iznos utvrđen sporazumom tužiteljica je prihvatila kao punu otpremninu i saglasila se sa tim da se njenom isplatom pravo na otpremninu smatra ostvarnim. Sporazumom se tužiteljica odrekla bilo kakvih daljih potraživanja prema tuženoj. Ugovorne strane imaju slobodu da u granicama prinudnih normi sadržaj sporazuma u pogledu prava i obaveza iz radnog odnosa i u vezi sa njim, samostalno definišu i odrede. </a:t>
            </a:r>
          </a:p>
          <a:p>
            <a:pPr algn="just"/>
            <a:endParaRPr lang="sr-Latn-BA" sz="3100" dirty="0"/>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29928324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828116" cy="689956"/>
          </a:xfrm>
        </p:spPr>
        <p:txBody>
          <a:bodyPr>
            <a:noAutofit/>
          </a:bodyPr>
          <a:lstStyle/>
          <a:p>
            <a:pPr algn="ctr"/>
            <a:r>
              <a:rPr lang="sr-Latn-BA" sz="2600" b="1" dirty="0">
                <a:solidFill>
                  <a:srgbClr val="FF0000"/>
                </a:solidFill>
              </a:rPr>
              <a:t>PRIMJER BR. 4 – RADNI SPOROVI (OTPREMNINA)</a:t>
            </a:r>
            <a:endParaRPr lang="en-US" sz="2600" b="1" i="1" dirty="0">
              <a:solidFill>
                <a:srgbClr val="FF0000"/>
              </a:solidFill>
            </a:endParaRPr>
          </a:p>
        </p:txBody>
      </p:sp>
      <p:sp>
        <p:nvSpPr>
          <p:cNvPr id="3" name="Content Placeholder 2"/>
          <p:cNvSpPr>
            <a:spLocks noGrp="1"/>
          </p:cNvSpPr>
          <p:nvPr>
            <p:ph idx="1"/>
          </p:nvPr>
        </p:nvSpPr>
        <p:spPr>
          <a:xfrm>
            <a:off x="149630" y="1546167"/>
            <a:ext cx="8969432" cy="5153891"/>
          </a:xfrm>
        </p:spPr>
        <p:txBody>
          <a:bodyPr>
            <a:normAutofit fontScale="62500" lnSpcReduction="20000"/>
          </a:bodyPr>
          <a:lstStyle/>
          <a:p>
            <a:pPr algn="just"/>
            <a:r>
              <a:rPr lang="sr-Latn-BA" sz="3100" dirty="0"/>
              <a:t>Predmetni sporazum, odnosno odredba člana 2. alineja 2. Sporazuma nije ništava iz razloga što sporazum  nije protivan prinudnim propisima, a tužiteljica nije dokazala da je zaključen usljed sile, prevare i prijetnje, te usljed mana u izjavi volje koje sam sporazum čine rušljivim pravnim poslom, pa je tužbeni zahtjev tužiteljice neosnovan u dijelu kojim je tražila da se utvrdi da je ništava navedena odredba člana 2. alineja 2. Sporazuma o uslovima prestanka radnog odnosa i otpremine.</a:t>
            </a:r>
          </a:p>
          <a:p>
            <a:pPr algn="just"/>
            <a:r>
              <a:rPr lang="sr-Latn-BA" sz="3100" b="1" dirty="0"/>
              <a:t>Kako je radni odnos tužiteljici prestao na osnovu ovjerenog sporazuma zaključenog između tužiteljice i tužene, a ne na osnovu rješenja o prestanku radnog odnosa zbog otkaza ugovora o radu od strane poslodavca iz člana 179. stav 1. tačka 3. ZOR, parnične stranke su u svojstvu radnika i poslodavca mogle sporazumno regulisati visinu, način i rokove isplate novčanog potraživanja po osnovu otpremnine, razlike plata, jer je tužiteljica kao radnik mogla u smislu odredbi člana 344. ZOO da se odrekne novčanog potraživanja ili dijela novčanog potraživanja na ime otpremnine i razlike plate koje bi joj pripadale da je radni odnos prestao otkazom ugovora o radu od strane poslodavca iz člana 179. stav 1. tačka 3. ZOR, pa nije osnovan tužbeni zahtjev tužiteljice kojim traži da se poništi odredba člana 6. rješenja o otkazu ugovora o radu kojom je tužiteljici utvrđen iznos otpremnine u iznosu od ----KM ( koji je niži od iznosa otpremnine u slučaju prestanka radnog odnosa na osnovu otkaza ugovora o radu). </a:t>
            </a:r>
          </a:p>
          <a:p>
            <a:pPr marL="0" indent="0" algn="just">
              <a:buNone/>
            </a:pPr>
            <a:r>
              <a:rPr lang="sr-Latn-BA" sz="3100" b="1" dirty="0"/>
              <a:t>	</a:t>
            </a:r>
          </a:p>
          <a:p>
            <a:pPr marL="0" indent="0" algn="just">
              <a:buNone/>
            </a:pPr>
            <a:r>
              <a:rPr lang="sr-Latn-BA" sz="3100" b="1" dirty="0"/>
              <a:t>Presuda Okružnog suda u Banjaluci broj: 71 0 Rs 334224 22 Rsž od 06.02.2023.godine</a:t>
            </a:r>
          </a:p>
          <a:p>
            <a:pPr algn="just"/>
            <a:endParaRPr lang="sr-Latn-BA" sz="3100" dirty="0"/>
          </a:p>
          <a:p>
            <a:pPr algn="just"/>
            <a:endParaRPr lang="sr-Latn-BA" sz="3100" dirty="0"/>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6273737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53" y="989215"/>
            <a:ext cx="8296102" cy="374072"/>
          </a:xfrm>
        </p:spPr>
        <p:txBody>
          <a:bodyPr>
            <a:noAutofit/>
          </a:bodyPr>
          <a:lstStyle/>
          <a:p>
            <a:pPr algn="ctr"/>
            <a:r>
              <a:rPr lang="sr-Latn-BA" sz="2600" b="1" dirty="0">
                <a:solidFill>
                  <a:srgbClr val="FF0000"/>
                </a:solidFill>
              </a:rPr>
              <a:t>PRIMJER BR. 4 – RADNI SPOROVI (OTPREMNINA)</a:t>
            </a:r>
            <a:endParaRPr lang="en-US" sz="2600" b="1" i="1" dirty="0">
              <a:solidFill>
                <a:srgbClr val="FF0000"/>
              </a:solidFill>
            </a:endParaRPr>
          </a:p>
        </p:txBody>
      </p:sp>
      <p:sp>
        <p:nvSpPr>
          <p:cNvPr id="3" name="Content Placeholder 2"/>
          <p:cNvSpPr>
            <a:spLocks noGrp="1"/>
          </p:cNvSpPr>
          <p:nvPr>
            <p:ph idx="1"/>
          </p:nvPr>
        </p:nvSpPr>
        <p:spPr>
          <a:xfrm>
            <a:off x="149630" y="1363287"/>
            <a:ext cx="8969432" cy="5494713"/>
          </a:xfrm>
        </p:spPr>
        <p:txBody>
          <a:bodyPr>
            <a:normAutofit fontScale="25000" lnSpcReduction="20000"/>
          </a:bodyPr>
          <a:lstStyle/>
          <a:p>
            <a:pPr algn="just"/>
            <a:r>
              <a:rPr lang="sr-Latn-BA" sz="6800" dirty="0"/>
              <a:t>Identično je sadržano i u presudi Okružnog suda u Banjaluci broj 71 0 Rs 334222 22 Rsž od 09.12.2022.godine, gdje je traženo da se utvrdi ništava odredba člana 2. alinija 4. Sporazuma i da se poništi tačka 6. Rješenja o otkazu ugovora o radu i da se isplati razlika otpremnine i razlika plate.</a:t>
            </a:r>
          </a:p>
          <a:p>
            <a:pPr algn="just"/>
            <a:r>
              <a:rPr lang="sr-Latn-BA" sz="6800" dirty="0"/>
              <a:t>Znači i ovdje je sud cjenio da su stranke zaključile Sporazum o prestanku radnog odnosa i otpremnini, tj. da je radni odnos tužitelju prestao na osnovu sporazuma sa poslodavcem, jer su sporazumom na bliži način uređeni uslovi prestanka radnog odnosa kod poslodavca, kao i prava i obaveze ugovornih strana.</a:t>
            </a:r>
          </a:p>
          <a:p>
            <a:pPr algn="just"/>
            <a:r>
              <a:rPr lang="sr-Latn-BA" sz="6800" dirty="0"/>
              <a:t>Prema odredbi člana 177. stav 1. ZR, radni odnos može da prestane na osnovu pisanog sporazuma poslodavca i radnika. Sporazumom iz stava 1. ovog člana mogu se ugovoriti prava i obaveze radnika i poslodavca do prestanka i nakon prestanka radnog odnosa (stav 2.). Sporazum iz stava 1. ovog člana proizvodi pravno dejstvo od dana ovjere potpisa radnika na sporazumu od strane nadležnog organa lokalne samouprave (stav 3.). </a:t>
            </a:r>
          </a:p>
          <a:p>
            <a:pPr algn="just"/>
            <a:r>
              <a:rPr lang="sr-Latn-BA" sz="6800" dirty="0"/>
              <a:t>Između stranaka je zaključen Sporazum o prestanku radnog odnosa, a sam sporazum podrazumijeva da stranke mogu svojom voljom urediti uslove prestanka radnog odnosa, kao i obaveze koje su proizašle iz radnog odnosa, a koje obaveze je dužna da izvrši tužena po zaključenom sporazumu.</a:t>
            </a:r>
          </a:p>
          <a:p>
            <a:pPr algn="just"/>
            <a:r>
              <a:rPr lang="sr-Latn-BA" sz="6800" dirty="0"/>
              <a:t>Kako je osnov prestanka radnog odnosa sporazum radnika, te kako je tužena u cijelosti izvršila svoje obaveze po navedenom sporazumu, to ista nije dužna isplatiti tužiocu veći iznos na ime otpremnine od iznosa koji je utvrđen sporazumom, jer je iznos utvrđen sporazumom tužilac prihvatio kao punu otpremninu i saglasio se s tim da se njenom isplatom pravo na otpremninu smatra ostvarenim, niti je dužna isplatiti razliku plata za utuženi period, jer se tužilac saglasio s tim da mu tužena po osnovu ostalih potraživanja iz radnog odnosa isplati iznos od --- KM, a koji iznos je utvrđen sporazumom, te se na taj način odrekao bilo kakvih daljih potraživanja prema tuženoj. </a:t>
            </a:r>
          </a:p>
          <a:p>
            <a:pPr marL="0" indent="0" algn="ctr">
              <a:buNone/>
            </a:pPr>
            <a:r>
              <a:rPr lang="sr-Latn-BA" sz="6800" b="1" dirty="0"/>
              <a:t>Presuda Okružnog suda u Banjaluci broj: 71 0 Rs 334222 22 Rsž od 09.12.2022.godine</a:t>
            </a:r>
          </a:p>
          <a:p>
            <a:pPr algn="just"/>
            <a:endParaRPr lang="sr-Latn-BA" sz="3100" dirty="0"/>
          </a:p>
          <a:p>
            <a:pPr algn="just"/>
            <a:endParaRPr lang="sr-Latn-BA" sz="3100" dirty="0"/>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18734011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1" y="989215"/>
            <a:ext cx="7780713" cy="532014"/>
          </a:xfrm>
        </p:spPr>
        <p:txBody>
          <a:bodyPr>
            <a:noAutofit/>
          </a:bodyPr>
          <a:lstStyle/>
          <a:p>
            <a:pPr algn="ctr"/>
            <a:r>
              <a:rPr lang="sr-Latn-BA" sz="2600" b="1" dirty="0">
                <a:solidFill>
                  <a:srgbClr val="FF0000"/>
                </a:solidFill>
              </a:rPr>
              <a:t>PRIMJER BR. 5 – RADNI SPOROVI (UPLATA DOPRINOSA)</a:t>
            </a:r>
            <a:endParaRPr lang="en-US" sz="2600" b="1" i="1" dirty="0">
              <a:solidFill>
                <a:srgbClr val="FF0000"/>
              </a:solidFill>
            </a:endParaRPr>
          </a:p>
        </p:txBody>
      </p:sp>
      <p:sp>
        <p:nvSpPr>
          <p:cNvPr id="3" name="Content Placeholder 2"/>
          <p:cNvSpPr>
            <a:spLocks noGrp="1"/>
          </p:cNvSpPr>
          <p:nvPr>
            <p:ph idx="1"/>
          </p:nvPr>
        </p:nvSpPr>
        <p:spPr>
          <a:xfrm>
            <a:off x="149630" y="1521229"/>
            <a:ext cx="8969432" cy="5336771"/>
          </a:xfrm>
        </p:spPr>
        <p:txBody>
          <a:bodyPr>
            <a:normAutofit fontScale="70000" lnSpcReduction="20000"/>
          </a:bodyPr>
          <a:lstStyle/>
          <a:p>
            <a:pPr algn="just"/>
            <a:r>
              <a:rPr lang="sr-Latn-BA" sz="3100" dirty="0"/>
              <a:t>U presudi se navodi da je interes Fonda PIO da se doprinosi uredno uplaćuju jer su to njegovi izvorni prihodi, ali je interes i Poreske uprave (kao državnog organa) da poduzima pravovremeno zakonom propisane mjere i postupke prema poslodavcima koji tu obavezu krše, jer su u pitanju javni prihodi. Upravo iz tog razloga je članom 4. stav. 2. Zakona o penzijskom i invalidskom osiguranju (Sl. glasnik RS broj: 134/11, 82/13 i 103/15) propisano da prava iz penzijskog i invalidskog osiguranja ne zastarjevaju, odnosno članom 72. stav 5. Zakona o poreskom postupku (Sl. glasnik RS broj 102/11, 108/11, 67/13 i 31/14), da izuzetno od rokova zastarjelosti propisanih tim zakonom, pravo Poreske uprave na utvrđivanje i naplatu doprinosa za penzijsko i invalidsko osiguranje ne zastarjeva. </a:t>
            </a:r>
          </a:p>
          <a:p>
            <a:pPr algn="just"/>
            <a:endParaRPr lang="sr-Latn-BA" sz="3100" dirty="0"/>
          </a:p>
          <a:p>
            <a:pPr algn="just"/>
            <a:r>
              <a:rPr lang="sr-Latn-BA" sz="3100" dirty="0"/>
              <a:t>Time je zaštićen interes javne vlasti, a interes radnika je identičan kao i interes javne vlasti.</a:t>
            </a:r>
          </a:p>
          <a:p>
            <a:pPr algn="just"/>
            <a:endParaRPr lang="sr-Latn-BA" sz="3100" dirty="0"/>
          </a:p>
          <a:p>
            <a:pPr algn="just"/>
            <a:r>
              <a:rPr lang="sr-Latn-BA" sz="3100" dirty="0"/>
              <a:t>Vezati pravo radnika da podnese tužbu radi uplate doprinosa imajući u vidu odredbu člana 118. Zakona o radu, predstavlja za njega neprimjeran teret kojim se stavlja u neravnopravan položaj sa javnom vlašću iako imaju identičan interes, a to je da poslodavac izvrši uplatu doprinosa kao svoju obligatornu zakonsku obavezu.</a:t>
            </a:r>
          </a:p>
          <a:p>
            <a:pPr algn="just"/>
            <a:endParaRPr lang="sr-Latn-BA" sz="3100" dirty="0"/>
          </a:p>
          <a:p>
            <a:pPr algn="just"/>
            <a:endParaRPr lang="sr-Latn-BA" sz="3100" dirty="0"/>
          </a:p>
          <a:p>
            <a:pPr algn="just"/>
            <a:endParaRPr lang="sr-Latn-BA" sz="3100" dirty="0"/>
          </a:p>
          <a:p>
            <a:pPr algn="just"/>
            <a:endParaRPr lang="sr-Latn-BA" sz="3100" dirty="0"/>
          </a:p>
          <a:p>
            <a:pPr algn="just"/>
            <a:endParaRPr lang="sr-Latn-BA" sz="3100" dirty="0"/>
          </a:p>
          <a:p>
            <a:pPr algn="just"/>
            <a:endParaRPr lang="sr-Latn-BA" sz="3100" dirty="0"/>
          </a:p>
          <a:p>
            <a:pPr algn="just"/>
            <a:endParaRPr lang="sr-Latn-BA" sz="3100" dirty="0"/>
          </a:p>
          <a:p>
            <a:pPr marL="0" indent="0" algn="just">
              <a:buNone/>
            </a:pPr>
            <a:endParaRPr lang="sr-Latn-BA" sz="3100" dirty="0"/>
          </a:p>
          <a:p>
            <a:pPr marL="0" indent="0" algn="just">
              <a:buNone/>
            </a:pPr>
            <a:endParaRPr lang="sr-Latn-BA" sz="2900" dirty="0"/>
          </a:p>
          <a:p>
            <a:pPr marL="0" indent="0" algn="just">
              <a:buNone/>
            </a:pPr>
            <a:endParaRPr lang="sr-Latn-BA" sz="2900" dirty="0"/>
          </a:p>
          <a:p>
            <a:pPr marL="0" indent="0" algn="just">
              <a:buNone/>
            </a:pPr>
            <a:endParaRPr lang="sr-Latn-BA" sz="2900" dirty="0"/>
          </a:p>
          <a:p>
            <a:pPr marL="0" indent="0" algn="just">
              <a:buNone/>
            </a:pPr>
            <a:endParaRPr lang="en-US" dirty="0"/>
          </a:p>
          <a:p>
            <a:pPr marL="0" indent="0" algn="just">
              <a:buNone/>
            </a:pPr>
            <a:endParaRPr lang="en-US" b="1" dirty="0"/>
          </a:p>
          <a:p>
            <a:pPr marL="0" indent="0" algn="just">
              <a:buNone/>
            </a:pPr>
            <a:endParaRPr lang="en-US" b="1" dirty="0"/>
          </a:p>
          <a:p>
            <a:pPr algn="just"/>
            <a:endParaRPr lang="en-US" sz="2400" dirty="0"/>
          </a:p>
          <a:p>
            <a:pPr algn="just"/>
            <a:endParaRPr lang="en-US" sz="2400" dirty="0"/>
          </a:p>
          <a:p>
            <a:pPr algn="just"/>
            <a:endParaRPr lang="en-US" sz="3300" dirty="0"/>
          </a:p>
          <a:p>
            <a:pPr algn="just"/>
            <a:endParaRPr lang="en-US" sz="3300" b="1" dirty="0"/>
          </a:p>
          <a:p>
            <a:pPr algn="just"/>
            <a:endParaRPr lang="en-US" sz="3300" b="1" dirty="0"/>
          </a:p>
          <a:p>
            <a:pPr algn="just"/>
            <a:endParaRPr lang="en-US" sz="2400" b="1" dirty="0"/>
          </a:p>
          <a:p>
            <a:pPr algn="just"/>
            <a:endParaRPr lang="en-US" sz="2400" b="1" dirty="0"/>
          </a:p>
          <a:p>
            <a:pPr algn="just"/>
            <a:endParaRPr lang="en-US" b="1" dirty="0"/>
          </a:p>
          <a:p>
            <a:endParaRPr lang="en-US" dirty="0"/>
          </a:p>
          <a:p>
            <a:endParaRPr lang="en-US" dirty="0"/>
          </a:p>
        </p:txBody>
      </p:sp>
    </p:spTree>
    <p:extLst>
      <p:ext uri="{BB962C8B-B14F-4D97-AF65-F5344CB8AC3E}">
        <p14:creationId xmlns:p14="http://schemas.microsoft.com/office/powerpoint/2010/main" val="3735936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DE4DA0-9CA4-CD8E-E668-D42CE2BB8A15}"/>
              </a:ext>
            </a:extLst>
          </p:cNvPr>
          <p:cNvSpPr>
            <a:spLocks noGrp="1"/>
          </p:cNvSpPr>
          <p:nvPr>
            <p:ph idx="1"/>
          </p:nvPr>
        </p:nvSpPr>
        <p:spPr>
          <a:xfrm>
            <a:off x="1409700" y="2987675"/>
            <a:ext cx="7886700" cy="4351338"/>
          </a:xfrm>
        </p:spPr>
        <p:txBody>
          <a:bodyPr>
            <a:normAutofit/>
          </a:bodyPr>
          <a:lstStyle/>
          <a:p>
            <a:pPr marL="0" indent="0">
              <a:buNone/>
            </a:pPr>
            <a:r>
              <a:rPr lang="sr-Latn-BA" sz="6600" dirty="0"/>
              <a:t>HVALA NA PAŽNJI!</a:t>
            </a:r>
            <a:endParaRPr lang="en-US" sz="6600" dirty="0"/>
          </a:p>
        </p:txBody>
      </p:sp>
    </p:spTree>
    <p:extLst>
      <p:ext uri="{BB962C8B-B14F-4D97-AF65-F5344CB8AC3E}">
        <p14:creationId xmlns:p14="http://schemas.microsoft.com/office/powerpoint/2010/main" val="97430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9AD3A-26F2-0B41-C135-B39FB7941DCF}"/>
              </a:ext>
            </a:extLst>
          </p:cNvPr>
          <p:cNvSpPr>
            <a:spLocks noGrp="1"/>
          </p:cNvSpPr>
          <p:nvPr>
            <p:ph idx="1"/>
          </p:nvPr>
        </p:nvSpPr>
        <p:spPr>
          <a:xfrm>
            <a:off x="628650" y="2211185"/>
            <a:ext cx="7886700" cy="4281688"/>
          </a:xfrm>
        </p:spPr>
        <p:txBody>
          <a:bodyPr/>
          <a:lstStyle/>
          <a:p>
            <a:pPr algn="just"/>
            <a:r>
              <a:rPr lang="sr-Latn-CS" sz="2400" dirty="0">
                <a:effectLst/>
                <a:ea typeface="Times New Roman" panose="02020603050405020304" pitchFamily="18" charset="0"/>
                <a:cs typeface="Times New Roman" panose="02020603050405020304" pitchFamily="18" charset="0"/>
              </a:rPr>
              <a:t>Odredbom člana 154. </a:t>
            </a:r>
            <a:r>
              <a:rPr lang="en-US" sz="2400" dirty="0">
                <a:effectLst/>
                <a:ea typeface="Times New Roman" panose="02020603050405020304" pitchFamily="18" charset="0"/>
                <a:cs typeface="Times New Roman" panose="02020603050405020304" pitchFamily="18" charset="0"/>
              </a:rPr>
              <a:t>ZOO</a:t>
            </a:r>
            <a:r>
              <a:rPr lang="sr-Latn-CS" sz="2400" dirty="0">
                <a:effectLst/>
                <a:ea typeface="Times New Roman" panose="02020603050405020304" pitchFamily="18" charset="0"/>
                <a:cs typeface="Times New Roman" panose="02020603050405020304" pitchFamily="18" charset="0"/>
              </a:rPr>
              <a:t> je propisano da ko drugom prouzrokuje štetu dužan je naknaditi, ukoliko ne dokaže da je šteta nastala bez njegove krivice </a:t>
            </a:r>
          </a:p>
          <a:p>
            <a:pPr algn="just"/>
            <a:r>
              <a:rPr lang="sr-Latn-CS" sz="2400" dirty="0">
                <a:ea typeface="Times New Roman" panose="02020603050405020304" pitchFamily="18" charset="0"/>
                <a:cs typeface="Times New Roman" panose="02020603050405020304" pitchFamily="18" charset="0"/>
              </a:rPr>
              <a:t>O</a:t>
            </a:r>
            <a:r>
              <a:rPr lang="sr-Latn-CS" sz="2400" dirty="0">
                <a:effectLst/>
                <a:ea typeface="Times New Roman" panose="02020603050405020304" pitchFamily="18" charset="0"/>
                <a:cs typeface="Times New Roman" panose="02020603050405020304" pitchFamily="18" charset="0"/>
              </a:rPr>
              <a:t>dredbom člana 170. stav 1. ZOO je propisano da za štetu koju radnik u radu ili u vezi sa radom prouzrokuje trećem licu odgovara preduzeće u kojem je radnik radio u trenutku prouzrokovane štete, osim ako dokaže da je radnik u datim okolnostima postupao onako kako je trebalo, se temelji i odgovornost privrednog društva za štetu koju radnik pretrpi na radu, a u vezi sa radom.</a:t>
            </a:r>
            <a:endParaRPr lang="en-US" sz="2400" dirty="0">
              <a:effectLst/>
              <a:ea typeface="Calibri" panose="020F0502020204030204" pitchFamily="34" charset="0"/>
              <a:cs typeface="Times New Roman" panose="02020603050405020304" pitchFamily="18" charset="0"/>
            </a:endParaRPr>
          </a:p>
          <a:p>
            <a:endParaRPr lang="en-US" dirty="0"/>
          </a:p>
        </p:txBody>
      </p:sp>
      <p:sp>
        <p:nvSpPr>
          <p:cNvPr id="2" name="Rectangle 1"/>
          <p:cNvSpPr/>
          <p:nvPr/>
        </p:nvSpPr>
        <p:spPr>
          <a:xfrm>
            <a:off x="1375756" y="1130530"/>
            <a:ext cx="6392487" cy="83127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400" b="1" dirty="0">
                <a:solidFill>
                  <a:srgbClr val="FF0000"/>
                </a:solidFill>
              </a:rPr>
              <a:t>NAKNADA ŠTETE i RADNI ODNOSI </a:t>
            </a:r>
            <a:endParaRPr lang="en-US" sz="2400" b="1" dirty="0">
              <a:solidFill>
                <a:srgbClr val="FF0000"/>
              </a:solidFill>
            </a:endParaRPr>
          </a:p>
        </p:txBody>
      </p:sp>
    </p:spTree>
    <p:extLst>
      <p:ext uri="{BB962C8B-B14F-4D97-AF65-F5344CB8AC3E}">
        <p14:creationId xmlns:p14="http://schemas.microsoft.com/office/powerpoint/2010/main" val="1278729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6E15EF-ED0B-932D-83BA-9F0F5698D78A}"/>
              </a:ext>
            </a:extLst>
          </p:cNvPr>
          <p:cNvSpPr>
            <a:spLocks noGrp="1"/>
          </p:cNvSpPr>
          <p:nvPr>
            <p:ph idx="1"/>
          </p:nvPr>
        </p:nvSpPr>
        <p:spPr>
          <a:xfrm>
            <a:off x="628650" y="2053244"/>
            <a:ext cx="7886700" cy="4480560"/>
          </a:xfrm>
        </p:spPr>
        <p:txBody>
          <a:bodyPr>
            <a:normAutofit/>
          </a:bodyPr>
          <a:lstStyle/>
          <a:p>
            <a:pPr algn="just"/>
            <a:r>
              <a:rPr lang="en-US" sz="2200" dirty="0" err="1">
                <a:effectLst/>
                <a:ea typeface="Calibri" panose="020F0502020204030204" pitchFamily="34" charset="0"/>
                <a:cs typeface="Times New Roman" panose="02020603050405020304" pitchFamily="18" charset="0"/>
              </a:rPr>
              <a:t>Odredbom</a:t>
            </a:r>
            <a:r>
              <a:rPr lang="sr-Latn-CS" sz="2200" dirty="0">
                <a:effectLst/>
                <a:ea typeface="Calibri" panose="020F0502020204030204" pitchFamily="34" charset="0"/>
                <a:cs typeface="Times New Roman" panose="02020603050405020304" pitchFamily="18" charset="0"/>
              </a:rPr>
              <a:t> č</a:t>
            </a:r>
            <a:r>
              <a:rPr lang="en-US" sz="2200" dirty="0" err="1">
                <a:effectLst/>
                <a:ea typeface="Calibri" panose="020F0502020204030204" pitchFamily="34" charset="0"/>
                <a:cs typeface="Times New Roman" panose="02020603050405020304" pitchFamily="18" charset="0"/>
              </a:rPr>
              <a:t>lana</a:t>
            </a:r>
            <a:r>
              <a:rPr lang="sr-Latn-CS" sz="2200" dirty="0">
                <a:effectLst/>
                <a:ea typeface="Calibri" panose="020F0502020204030204" pitchFamily="34" charset="0"/>
                <a:cs typeface="Times New Roman" panose="02020603050405020304" pitchFamily="18" charset="0"/>
              </a:rPr>
              <a:t> 146. </a:t>
            </a:r>
            <a:r>
              <a:rPr lang="en-US" sz="2200" dirty="0" err="1">
                <a:effectLst/>
                <a:ea typeface="Calibri" panose="020F0502020204030204" pitchFamily="34" charset="0"/>
                <a:cs typeface="Times New Roman" panose="02020603050405020304" pitchFamily="18" charset="0"/>
              </a:rPr>
              <a:t>Zakona</a:t>
            </a:r>
            <a:r>
              <a:rPr lang="en-US" sz="2200" dirty="0">
                <a:effectLst/>
                <a:ea typeface="Calibri" panose="020F0502020204030204" pitchFamily="34" charset="0"/>
                <a:cs typeface="Times New Roman" panose="02020603050405020304" pitchFamily="18" charset="0"/>
              </a:rPr>
              <a:t> o </a:t>
            </a:r>
            <a:r>
              <a:rPr lang="en-US" sz="2200" dirty="0" err="1">
                <a:effectLst/>
                <a:ea typeface="Calibri" panose="020F0502020204030204" pitchFamily="34" charset="0"/>
                <a:cs typeface="Times New Roman" panose="02020603050405020304" pitchFamily="18" charset="0"/>
              </a:rPr>
              <a:t>radu</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Republike</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Srpske</a:t>
            </a:r>
            <a:r>
              <a:rPr lang="sr-Latn-BA" sz="2200" dirty="0">
                <a:effectLst/>
                <a:ea typeface="Calibri" panose="020F0502020204030204" pitchFamily="34" charset="0"/>
                <a:cs typeface="Times New Roman" panose="02020603050405020304" pitchFamily="18" charset="0"/>
              </a:rPr>
              <a:t> </a:t>
            </a:r>
            <a:r>
              <a:rPr lang="en-US" sz="2200" dirty="0">
                <a:effectLst/>
                <a:ea typeface="Calibri" panose="020F0502020204030204" pitchFamily="34" charset="0"/>
                <a:cs typeface="Times New Roman" panose="02020603050405020304" pitchFamily="18" charset="0"/>
              </a:rPr>
              <a:t>je </a:t>
            </a:r>
            <a:r>
              <a:rPr lang="en-US" sz="2200" dirty="0" err="1">
                <a:effectLst/>
                <a:ea typeface="Calibri" panose="020F0502020204030204" pitchFamily="34" charset="0"/>
                <a:cs typeface="Times New Roman" panose="02020603050405020304" pitchFamily="18" charset="0"/>
              </a:rPr>
              <a:t>regulisano</a:t>
            </a:r>
            <a:r>
              <a:rPr lang="en-US" sz="2200" dirty="0">
                <a:effectLst/>
                <a:ea typeface="Calibri" panose="020F0502020204030204" pitchFamily="34" charset="0"/>
                <a:cs typeface="Times New Roman" panose="02020603050405020304" pitchFamily="18" charset="0"/>
              </a:rPr>
              <a:t> da </a:t>
            </a:r>
            <a:r>
              <a:rPr lang="en-US" sz="2200" dirty="0" err="1">
                <a:effectLst/>
                <a:ea typeface="Calibri" panose="020F0502020204030204" pitchFamily="34" charset="0"/>
                <a:cs typeface="Times New Roman" panose="02020603050405020304" pitchFamily="18" charset="0"/>
              </a:rPr>
              <a:t>radnik</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ima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pravo</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naknadu</a:t>
            </a:r>
            <a:r>
              <a:rPr lang="sr-Latn-CS" sz="2200" dirty="0">
                <a:effectLst/>
                <a:ea typeface="Calibri" panose="020F0502020204030204" pitchFamily="34" charset="0"/>
                <a:cs typeface="Times New Roman" panose="02020603050405020304" pitchFamily="18" charset="0"/>
              </a:rPr>
              <a:t> š</a:t>
            </a:r>
            <a:r>
              <a:rPr lang="en-US" sz="2200" dirty="0">
                <a:effectLst/>
                <a:ea typeface="Calibri" panose="020F0502020204030204" pitchFamily="34" charset="0"/>
                <a:cs typeface="Times New Roman" panose="02020603050405020304" pitchFamily="18" charset="0"/>
              </a:rPr>
              <a:t>tete od </a:t>
            </a:r>
            <a:r>
              <a:rPr lang="en-US" sz="2200" dirty="0" err="1">
                <a:effectLst/>
                <a:ea typeface="Calibri" panose="020F0502020204030204" pitchFamily="34" charset="0"/>
                <a:cs typeface="Times New Roman" panose="02020603050405020304" pitchFamily="18" charset="0"/>
              </a:rPr>
              <a:t>poslodavca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koju</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pretrpi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radu</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ili</a:t>
            </a:r>
            <a:r>
              <a:rPr lang="en-US" sz="2200" dirty="0">
                <a:effectLst/>
                <a:ea typeface="Calibri" panose="020F0502020204030204" pitchFamily="34" charset="0"/>
                <a:cs typeface="Times New Roman" panose="02020603050405020304" pitchFamily="18" charset="0"/>
              </a:rPr>
              <a:t> u </a:t>
            </a:r>
            <a:r>
              <a:rPr lang="en-US" sz="2200" dirty="0" err="1">
                <a:effectLst/>
                <a:ea typeface="Calibri" panose="020F0502020204030204" pitchFamily="34" charset="0"/>
                <a:cs typeface="Times New Roman" panose="02020603050405020304" pitchFamily="18" charset="0"/>
              </a:rPr>
              <a:t>vezi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radom</a:t>
            </a:r>
            <a:r>
              <a:rPr lang="sr-Latn-C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osim</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ako</a:t>
            </a:r>
            <a:r>
              <a:rPr lang="en-US" sz="2200" dirty="0">
                <a:effectLst/>
                <a:ea typeface="Calibri" panose="020F0502020204030204" pitchFamily="34" charset="0"/>
                <a:cs typeface="Times New Roman" panose="02020603050405020304" pitchFamily="18" charset="0"/>
              </a:rPr>
              <a:t> je</a:t>
            </a:r>
            <a:r>
              <a:rPr lang="sr-Latn-CS" sz="2200" dirty="0">
                <a:effectLst/>
                <a:ea typeface="Calibri" panose="020F0502020204030204" pitchFamily="34" charset="0"/>
                <a:cs typeface="Times New Roman" panose="02020603050405020304" pitchFamily="18" charset="0"/>
              </a:rPr>
              <a:t> š</a:t>
            </a:r>
            <a:r>
              <a:rPr lang="en-US" sz="2200" dirty="0" err="1">
                <a:effectLst/>
                <a:ea typeface="Calibri" panose="020F0502020204030204" pitchFamily="34" charset="0"/>
                <a:cs typeface="Times New Roman" panose="02020603050405020304" pitchFamily="18" charset="0"/>
              </a:rPr>
              <a:t>teta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nastala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njegovom</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krivicom</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ili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krajnjom</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nepa</a:t>
            </a:r>
            <a:r>
              <a:rPr lang="sr-Latn-CS" sz="2200" dirty="0">
                <a:effectLst/>
                <a:ea typeface="Calibri" panose="020F0502020204030204" pitchFamily="34" charset="0"/>
                <a:cs typeface="Times New Roman" panose="02020603050405020304" pitchFamily="18" charset="0"/>
              </a:rPr>
              <a:t>ž</a:t>
            </a:r>
            <a:r>
              <a:rPr lang="en-US" sz="2200" dirty="0" err="1">
                <a:effectLst/>
                <a:ea typeface="Calibri" panose="020F0502020204030204" pitchFamily="34" charset="0"/>
                <a:cs typeface="Times New Roman" panose="02020603050405020304" pitchFamily="18" charset="0"/>
              </a:rPr>
              <a:t>njom</a:t>
            </a:r>
            <a:r>
              <a:rPr lang="sr-Latn-CS" sz="2200" dirty="0">
                <a:effectLst/>
                <a:ea typeface="Calibri" panose="020F0502020204030204" pitchFamily="34" charset="0"/>
                <a:cs typeface="Times New Roman" panose="02020603050405020304" pitchFamily="18" charset="0"/>
              </a:rPr>
              <a:t>.</a:t>
            </a:r>
            <a:endParaRPr lang="en-US" sz="2200" dirty="0">
              <a:effectLst/>
              <a:ea typeface="Calibri" panose="020F0502020204030204" pitchFamily="34" charset="0"/>
              <a:cs typeface="Times New Roman" panose="02020603050405020304" pitchFamily="18" charset="0"/>
            </a:endParaRPr>
          </a:p>
          <a:p>
            <a:pPr algn="just"/>
            <a:r>
              <a:rPr lang="sr-Latn-CS" sz="2200" dirty="0">
                <a:effectLst/>
                <a:ea typeface="Calibri" panose="020F0502020204030204" pitchFamily="34" charset="0"/>
                <a:cs typeface="Times New Roman" panose="02020603050405020304" pitchFamily="18" charset="0"/>
              </a:rPr>
              <a:t>Č</a:t>
            </a:r>
            <a:r>
              <a:rPr lang="en-US" sz="2200" dirty="0" err="1">
                <a:effectLst/>
                <a:ea typeface="Calibri" panose="020F0502020204030204" pitchFamily="34" charset="0"/>
                <a:cs typeface="Times New Roman" panose="02020603050405020304" pitchFamily="18" charset="0"/>
              </a:rPr>
              <a:t>lanom</a:t>
            </a:r>
            <a:r>
              <a:rPr lang="sr-Latn-CS" sz="2200" dirty="0">
                <a:effectLst/>
                <a:ea typeface="Calibri" panose="020F0502020204030204" pitchFamily="34" charset="0"/>
                <a:cs typeface="Times New Roman" panose="02020603050405020304" pitchFamily="18" charset="0"/>
              </a:rPr>
              <a:t> 147. </a:t>
            </a:r>
            <a:r>
              <a:rPr lang="en-US" sz="2200" dirty="0" err="1">
                <a:effectLst/>
                <a:ea typeface="Calibri" panose="020F0502020204030204" pitchFamily="34" charset="0"/>
                <a:cs typeface="Times New Roman" panose="02020603050405020304" pitchFamily="18" charset="0"/>
              </a:rPr>
              <a:t>Zakona</a:t>
            </a:r>
            <a:r>
              <a:rPr lang="en-US" sz="2200" dirty="0">
                <a:effectLst/>
                <a:ea typeface="Calibri" panose="020F0502020204030204" pitchFamily="34" charset="0"/>
                <a:cs typeface="Times New Roman" panose="02020603050405020304" pitchFamily="18" charset="0"/>
              </a:rPr>
              <a:t> o </a:t>
            </a:r>
            <a:r>
              <a:rPr lang="en-US" sz="2200" dirty="0" err="1">
                <a:effectLst/>
                <a:ea typeface="Calibri" panose="020F0502020204030204" pitchFamily="34" charset="0"/>
                <a:cs typeface="Times New Roman" panose="02020603050405020304" pitchFamily="18" charset="0"/>
              </a:rPr>
              <a:t>radu</a:t>
            </a:r>
            <a:r>
              <a:rPr lang="en-US" sz="2200" dirty="0">
                <a:effectLst/>
                <a:ea typeface="Calibri" panose="020F0502020204030204" pitchFamily="34" charset="0"/>
                <a:cs typeface="Times New Roman" panose="02020603050405020304" pitchFamily="18" charset="0"/>
              </a:rPr>
              <a:t> je </a:t>
            </a:r>
            <a:r>
              <a:rPr lang="en-US" sz="2200" dirty="0" err="1">
                <a:effectLst/>
                <a:ea typeface="Calibri" panose="020F0502020204030204" pitchFamily="34" charset="0"/>
                <a:cs typeface="Times New Roman" panose="02020603050405020304" pitchFamily="18" charset="0"/>
              </a:rPr>
              <a:t>regulisano</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ako</a:t>
            </a:r>
            <a:r>
              <a:rPr lang="en-US" sz="2200" dirty="0">
                <a:effectLst/>
                <a:ea typeface="Calibri" panose="020F0502020204030204" pitchFamily="34" charset="0"/>
                <a:cs typeface="Times New Roman" panose="02020603050405020304" pitchFamily="18" charset="0"/>
              </a:rPr>
              <a:t> se </a:t>
            </a:r>
            <a:r>
              <a:rPr lang="en-US" sz="2200" dirty="0" err="1">
                <a:effectLst/>
                <a:ea typeface="Calibri" panose="020F0502020204030204" pitchFamily="34" charset="0"/>
                <a:cs typeface="Times New Roman" panose="02020603050405020304" pitchFamily="18" charset="0"/>
              </a:rPr>
              <a:t>izme</a:t>
            </a:r>
            <a:r>
              <a:rPr lang="sr-Latn-CS" sz="2200" dirty="0">
                <a:effectLst/>
                <a:ea typeface="Calibri" panose="020F0502020204030204" pitchFamily="34" charset="0"/>
                <a:cs typeface="Times New Roman" panose="02020603050405020304" pitchFamily="18" charset="0"/>
              </a:rPr>
              <a:t>đ</a:t>
            </a:r>
            <a:r>
              <a:rPr lang="en-US" sz="2200" dirty="0">
                <a:effectLst/>
                <a:ea typeface="Calibri" panose="020F0502020204030204" pitchFamily="34" charset="0"/>
                <a:cs typeface="Times New Roman" panose="02020603050405020304" pitchFamily="18" charset="0"/>
              </a:rPr>
              <a:t>u </a:t>
            </a:r>
            <a:r>
              <a:rPr lang="en-US" sz="2200" dirty="0" err="1">
                <a:effectLst/>
                <a:ea typeface="Calibri" panose="020F0502020204030204" pitchFamily="34" charset="0"/>
                <a:cs typeface="Times New Roman" panose="02020603050405020304" pitchFamily="18" charset="0"/>
              </a:rPr>
              <a:t>radnika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poslodavca</a:t>
            </a:r>
            <a:r>
              <a:rPr lang="en-US" sz="2200" dirty="0">
                <a:effectLst/>
                <a:ea typeface="Calibri" panose="020F0502020204030204" pitchFamily="34" charset="0"/>
                <a:cs typeface="Times New Roman" panose="02020603050405020304" pitchFamily="18" charset="0"/>
              </a:rPr>
              <a:t> ne </a:t>
            </a:r>
            <a:r>
              <a:rPr lang="en-US" sz="2200" dirty="0" err="1">
                <a:effectLst/>
                <a:ea typeface="Calibri" panose="020F0502020204030204" pitchFamily="34" charset="0"/>
                <a:cs typeface="Times New Roman" panose="02020603050405020304" pitchFamily="18" charset="0"/>
              </a:rPr>
              <a:t>postigne</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saglasnost</a:t>
            </a:r>
            <a:r>
              <a:rPr lang="en-US" sz="2200" dirty="0">
                <a:effectLst/>
                <a:ea typeface="Calibri" panose="020F0502020204030204" pitchFamily="34" charset="0"/>
                <a:cs typeface="Times New Roman" panose="02020603050405020304" pitchFamily="18" charset="0"/>
              </a:rPr>
              <a:t> o </a:t>
            </a:r>
            <a:r>
              <a:rPr lang="en-US" sz="2200" dirty="0" err="1">
                <a:effectLst/>
                <a:ea typeface="Calibri" panose="020F0502020204030204" pitchFamily="34" charset="0"/>
                <a:cs typeface="Times New Roman" panose="02020603050405020304" pitchFamily="18" charset="0"/>
              </a:rPr>
              <a:t>visini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i</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a:t>
            </a:r>
            <a:r>
              <a:rPr lang="sr-Latn-CS" sz="2200" dirty="0">
                <a:effectLst/>
                <a:ea typeface="Calibri" panose="020F0502020204030204" pitchFamily="34" charset="0"/>
                <a:cs typeface="Times New Roman" panose="02020603050405020304" pitchFamily="18" charset="0"/>
              </a:rPr>
              <a:t>č</a:t>
            </a:r>
            <a:r>
              <a:rPr lang="en-US" sz="2200" dirty="0" err="1">
                <a:effectLst/>
                <a:ea typeface="Calibri" panose="020F0502020204030204" pitchFamily="34" charset="0"/>
                <a:cs typeface="Times New Roman" panose="02020603050405020304" pitchFamily="18" charset="0"/>
              </a:rPr>
              <a:t>inu</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naknade</a:t>
            </a:r>
            <a:r>
              <a:rPr lang="sr-Latn-CS" sz="2200" dirty="0">
                <a:effectLst/>
                <a:ea typeface="Calibri" panose="020F0502020204030204" pitchFamily="34" charset="0"/>
                <a:cs typeface="Times New Roman" panose="02020603050405020304" pitchFamily="18" charset="0"/>
              </a:rPr>
              <a:t> š</a:t>
            </a:r>
            <a:r>
              <a:rPr lang="en-US" sz="2200" dirty="0">
                <a:effectLst/>
                <a:ea typeface="Calibri" panose="020F0502020204030204" pitchFamily="34" charset="0"/>
                <a:cs typeface="Times New Roman" panose="02020603050405020304" pitchFamily="18" charset="0"/>
              </a:rPr>
              <a:t>tete</a:t>
            </a:r>
            <a:r>
              <a:rPr lang="sr-Latn-CS" sz="2200" dirty="0">
                <a:effectLst/>
                <a:ea typeface="Calibri" panose="020F0502020204030204" pitchFamily="34" charset="0"/>
                <a:cs typeface="Times New Roman" panose="02020603050405020304" pitchFamily="18" charset="0"/>
              </a:rPr>
              <a:t>, </a:t>
            </a:r>
            <a:r>
              <a:rPr lang="en-US" sz="2200" dirty="0">
                <a:effectLst/>
                <a:ea typeface="Calibri" panose="020F0502020204030204" pitchFamily="34" charset="0"/>
                <a:cs typeface="Times New Roman" panose="02020603050405020304" pitchFamily="18" charset="0"/>
              </a:rPr>
              <a:t>o</a:t>
            </a:r>
            <a:r>
              <a:rPr lang="sr-Latn-CS" sz="2200" dirty="0">
                <a:effectLst/>
                <a:ea typeface="Calibri" panose="020F0502020204030204" pitchFamily="34" charset="0"/>
                <a:cs typeface="Times New Roman" panose="02020603050405020304" pitchFamily="18" charset="0"/>
              </a:rPr>
              <a:t>š</a:t>
            </a:r>
            <a:r>
              <a:rPr lang="en-US" sz="2200" dirty="0" err="1">
                <a:effectLst/>
                <a:ea typeface="Calibri" panose="020F0502020204030204" pitchFamily="34" charset="0"/>
                <a:cs typeface="Times New Roman" panose="02020603050405020304" pitchFamily="18" charset="0"/>
              </a:rPr>
              <a:t>te</a:t>
            </a:r>
            <a:r>
              <a:rPr lang="sr-Latn-CS" sz="2200" dirty="0">
                <a:effectLst/>
                <a:ea typeface="Calibri" panose="020F0502020204030204" pitchFamily="34" charset="0"/>
                <a:cs typeface="Times New Roman" panose="02020603050405020304" pitchFamily="18" charset="0"/>
              </a:rPr>
              <a:t>ć</a:t>
            </a:r>
            <a:r>
              <a:rPr lang="en-US" sz="2200" dirty="0" err="1">
                <a:effectLst/>
                <a:ea typeface="Calibri" panose="020F0502020204030204" pitchFamily="34" charset="0"/>
                <a:cs typeface="Times New Roman" panose="02020603050405020304" pitchFamily="18" charset="0"/>
              </a:rPr>
              <a:t>ena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strana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svoje</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pravo</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naknadu</a:t>
            </a:r>
            <a:r>
              <a:rPr lang="sr-Latn-CS" sz="2200" dirty="0">
                <a:effectLst/>
                <a:ea typeface="Calibri" panose="020F0502020204030204" pitchFamily="34" charset="0"/>
                <a:cs typeface="Times New Roman" panose="02020603050405020304" pitchFamily="18" charset="0"/>
              </a:rPr>
              <a:t> š</a:t>
            </a:r>
            <a:r>
              <a:rPr lang="en-US" sz="2200" dirty="0">
                <a:effectLst/>
                <a:ea typeface="Calibri" panose="020F0502020204030204" pitchFamily="34" charset="0"/>
                <a:cs typeface="Times New Roman" panose="02020603050405020304" pitchFamily="18" charset="0"/>
              </a:rPr>
              <a:t>tete </a:t>
            </a:r>
            <a:r>
              <a:rPr lang="en-US" sz="2200" dirty="0" err="1">
                <a:effectLst/>
                <a:ea typeface="Calibri" panose="020F0502020204030204" pitchFamily="34" charset="0"/>
                <a:cs typeface="Times New Roman" panose="02020603050405020304" pitchFamily="18" charset="0"/>
              </a:rPr>
              <a:t>ostvaruje</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putem</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nadle</a:t>
            </a:r>
            <a:r>
              <a:rPr lang="sr-Latn-CS" sz="2200" dirty="0">
                <a:effectLst/>
                <a:ea typeface="Calibri" panose="020F0502020204030204" pitchFamily="34" charset="0"/>
                <a:cs typeface="Times New Roman" panose="02020603050405020304" pitchFamily="18" charset="0"/>
              </a:rPr>
              <a:t>ž</a:t>
            </a:r>
            <a:r>
              <a:rPr lang="en-US" sz="2200" dirty="0" err="1">
                <a:effectLst/>
                <a:ea typeface="Calibri" panose="020F0502020204030204" pitchFamily="34" charset="0"/>
                <a:cs typeface="Times New Roman" panose="02020603050405020304" pitchFamily="18" charset="0"/>
              </a:rPr>
              <a:t>nog</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suda</a:t>
            </a:r>
            <a:r>
              <a:rPr lang="sr-Latn-CS" sz="2200" dirty="0">
                <a:effectLst/>
                <a:ea typeface="Calibri" panose="020F0502020204030204" pitchFamily="34" charset="0"/>
                <a:cs typeface="Times New Roman" panose="02020603050405020304" pitchFamily="18" charset="0"/>
              </a:rPr>
              <a:t>, </a:t>
            </a:r>
            <a:r>
              <a:rPr lang="en-US" sz="2200" dirty="0">
                <a:effectLst/>
                <a:ea typeface="Calibri" panose="020F0502020204030204" pitchFamily="34" charset="0"/>
                <a:cs typeface="Times New Roman" panose="02020603050405020304" pitchFamily="18" charset="0"/>
              </a:rPr>
              <a:t>u </a:t>
            </a:r>
            <a:r>
              <a:rPr lang="en-US" sz="2200" dirty="0" err="1">
                <a:effectLst/>
                <a:ea typeface="Calibri" panose="020F0502020204030204" pitchFamily="34" charset="0"/>
                <a:cs typeface="Times New Roman" panose="02020603050405020304" pitchFamily="18" charset="0"/>
              </a:rPr>
              <a:t>skladu</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sa</a:t>
            </a:r>
            <a:r>
              <a:rPr lang="en-US" sz="2200" dirty="0">
                <a:effectLst/>
                <a:ea typeface="Calibri" panose="020F0502020204030204" pitchFamily="34" charset="0"/>
                <a:cs typeface="Times New Roman" panose="02020603050405020304" pitchFamily="18" charset="0"/>
              </a:rPr>
              <a:t> </a:t>
            </a:r>
            <a:r>
              <a:rPr lang="en-US" sz="2200" dirty="0" err="1">
                <a:effectLst/>
                <a:ea typeface="Calibri" panose="020F0502020204030204" pitchFamily="34" charset="0"/>
                <a:cs typeface="Times New Roman" panose="02020603050405020304" pitchFamily="18" charset="0"/>
              </a:rPr>
              <a:t>zakonom</a:t>
            </a:r>
            <a:r>
              <a:rPr lang="sr-Latn-CS" sz="2200" dirty="0">
                <a:effectLst/>
                <a:ea typeface="Calibri" panose="020F0502020204030204" pitchFamily="34" charset="0"/>
                <a:cs typeface="Times New Roman" panose="02020603050405020304" pitchFamily="18" charset="0"/>
              </a:rPr>
              <a:t>.</a:t>
            </a:r>
            <a:endParaRPr lang="en-US" sz="2200" dirty="0">
              <a:effectLst/>
              <a:ea typeface="Calibri" panose="020F0502020204030204" pitchFamily="34" charset="0"/>
              <a:cs typeface="Times New Roman" panose="02020603050405020304" pitchFamily="18" charset="0"/>
            </a:endParaRPr>
          </a:p>
          <a:p>
            <a:r>
              <a:rPr lang="en-US" sz="2200" dirty="0"/>
              <a:t>Za </a:t>
            </a:r>
            <a:r>
              <a:rPr lang="en-US" sz="2200" dirty="0" err="1"/>
              <a:t>štetu</a:t>
            </a:r>
            <a:r>
              <a:rPr lang="en-US" sz="2200" dirty="0"/>
              <a:t> </a:t>
            </a:r>
            <a:r>
              <a:rPr lang="en-US" sz="2200" dirty="0" err="1"/>
              <a:t>na</a:t>
            </a:r>
            <a:r>
              <a:rPr lang="en-US" sz="2200" dirty="0"/>
              <a:t> </a:t>
            </a:r>
            <a:r>
              <a:rPr lang="en-US" sz="2200" dirty="0" err="1"/>
              <a:t>radu</a:t>
            </a:r>
            <a:r>
              <a:rPr lang="en-US" sz="2200" dirty="0"/>
              <a:t> </a:t>
            </a:r>
            <a:r>
              <a:rPr lang="en-US" sz="2200" dirty="0" err="1"/>
              <a:t>po</a:t>
            </a:r>
            <a:r>
              <a:rPr lang="en-US" sz="2200" dirty="0"/>
              <a:t> </a:t>
            </a:r>
            <a:r>
              <a:rPr lang="en-US" sz="2200" dirty="0" err="1"/>
              <a:t>odredbama</a:t>
            </a:r>
            <a:r>
              <a:rPr lang="en-US" sz="2200" dirty="0"/>
              <a:t> </a:t>
            </a:r>
            <a:r>
              <a:rPr lang="en-US" sz="2200" dirty="0" err="1"/>
              <a:t>člana</a:t>
            </a:r>
            <a:r>
              <a:rPr lang="en-US" sz="2200" dirty="0"/>
              <a:t> 154. </a:t>
            </a:r>
            <a:r>
              <a:rPr lang="en-US" sz="2200" dirty="0" err="1"/>
              <a:t>stav</a:t>
            </a:r>
            <a:r>
              <a:rPr lang="en-US" sz="2200" dirty="0"/>
              <a:t> 1. ZOO </a:t>
            </a:r>
            <a:r>
              <a:rPr lang="en-US" sz="2200" dirty="0" err="1"/>
              <a:t>poslodavac</a:t>
            </a:r>
            <a:r>
              <a:rPr lang="en-US" sz="2200" dirty="0"/>
              <a:t> </a:t>
            </a:r>
            <a:r>
              <a:rPr lang="en-US" sz="2200" dirty="0" err="1"/>
              <a:t>odgovara</a:t>
            </a:r>
            <a:r>
              <a:rPr lang="en-US" sz="2200" dirty="0"/>
              <a:t> </a:t>
            </a:r>
            <a:r>
              <a:rPr lang="en-US" sz="2200" dirty="0" err="1"/>
              <a:t>zaposleniku</a:t>
            </a:r>
            <a:r>
              <a:rPr lang="en-US" sz="2200" dirty="0"/>
              <a:t> </a:t>
            </a:r>
            <a:r>
              <a:rPr lang="en-US" sz="2200" dirty="0" err="1"/>
              <a:t>ako</a:t>
            </a:r>
            <a:r>
              <a:rPr lang="en-US" sz="2200" dirty="0"/>
              <a:t> je </a:t>
            </a:r>
            <a:r>
              <a:rPr lang="en-US" sz="2200" dirty="0" err="1"/>
              <a:t>šteta</a:t>
            </a:r>
            <a:r>
              <a:rPr lang="en-US" sz="2200" dirty="0"/>
              <a:t> </a:t>
            </a:r>
            <a:r>
              <a:rPr lang="en-US" sz="2200" dirty="0" err="1"/>
              <a:t>posljedice</a:t>
            </a:r>
            <a:r>
              <a:rPr lang="en-US" sz="2200" dirty="0"/>
              <a:t> </a:t>
            </a:r>
            <a:r>
              <a:rPr lang="en-US" sz="2200" dirty="0" err="1"/>
              <a:t>propusta</a:t>
            </a:r>
            <a:r>
              <a:rPr lang="en-US" sz="2200" dirty="0"/>
              <a:t> </a:t>
            </a:r>
            <a:r>
              <a:rPr lang="en-US" sz="2200" dirty="0" err="1"/>
              <a:t>zaštite</a:t>
            </a:r>
            <a:r>
              <a:rPr lang="en-US" sz="2200" dirty="0"/>
              <a:t> </a:t>
            </a:r>
            <a:r>
              <a:rPr lang="en-US" sz="2200" dirty="0" err="1"/>
              <a:t>na</a:t>
            </a:r>
            <a:r>
              <a:rPr lang="en-US" sz="2200" dirty="0"/>
              <a:t> </a:t>
            </a:r>
            <a:r>
              <a:rPr lang="en-US" sz="2200" dirty="0" err="1"/>
              <a:t>radu</a:t>
            </a:r>
            <a:r>
              <a:rPr lang="en-US" sz="2200" dirty="0"/>
              <a:t> </a:t>
            </a:r>
            <a:r>
              <a:rPr lang="en-US" sz="2200" dirty="0" err="1"/>
              <a:t>ili</a:t>
            </a:r>
            <a:r>
              <a:rPr lang="en-US" sz="2200" dirty="0"/>
              <a:t> </a:t>
            </a:r>
            <a:r>
              <a:rPr lang="en-US" sz="2200" dirty="0" err="1"/>
              <a:t>nekoj</a:t>
            </a:r>
            <a:r>
              <a:rPr lang="en-US" sz="2200" dirty="0"/>
              <a:t> </a:t>
            </a:r>
            <a:r>
              <a:rPr lang="en-US" sz="2200" dirty="0" err="1"/>
              <a:t>drugoj</a:t>
            </a:r>
            <a:r>
              <a:rPr lang="en-US" sz="2200" dirty="0"/>
              <a:t> </a:t>
            </a:r>
            <a:r>
              <a:rPr lang="en-US" sz="2200" dirty="0" err="1"/>
              <a:t>protupravoj</a:t>
            </a:r>
            <a:r>
              <a:rPr lang="en-US" sz="2200" dirty="0"/>
              <a:t> </a:t>
            </a:r>
            <a:r>
              <a:rPr lang="en-US" sz="2200" dirty="0" err="1"/>
              <a:t>radnji</a:t>
            </a:r>
            <a:r>
              <a:rPr lang="en-US" sz="2200" dirty="0"/>
              <a:t> </a:t>
            </a:r>
            <a:r>
              <a:rPr lang="en-US" sz="2200" dirty="0" err="1"/>
              <a:t>poslodavca</a:t>
            </a:r>
            <a:r>
              <a:rPr lang="en-US" sz="2200" dirty="0"/>
              <a:t>, a </a:t>
            </a:r>
            <a:r>
              <a:rPr lang="en-US" sz="2200" dirty="0" err="1"/>
              <a:t>po</a:t>
            </a:r>
            <a:r>
              <a:rPr lang="en-US" sz="2200" dirty="0"/>
              <a:t> </a:t>
            </a:r>
            <a:r>
              <a:rPr lang="en-US" sz="2200" dirty="0" err="1"/>
              <a:t>odredbama</a:t>
            </a:r>
            <a:r>
              <a:rPr lang="en-US" sz="2200" dirty="0"/>
              <a:t> </a:t>
            </a:r>
            <a:r>
              <a:rPr lang="en-US" sz="2200" dirty="0" err="1"/>
              <a:t>iz</a:t>
            </a:r>
            <a:r>
              <a:rPr lang="en-US" sz="2200" dirty="0"/>
              <a:t> </a:t>
            </a:r>
            <a:r>
              <a:rPr lang="en-US" sz="2200" dirty="0" err="1"/>
              <a:t>stava</a:t>
            </a:r>
            <a:r>
              <a:rPr lang="en-US" sz="2200" dirty="0"/>
              <a:t> 2. </a:t>
            </a:r>
            <a:r>
              <a:rPr lang="en-US" sz="2200" dirty="0" err="1"/>
              <a:t>poslodavac</a:t>
            </a:r>
            <a:r>
              <a:rPr lang="en-US" sz="2200" dirty="0"/>
              <a:t> </a:t>
            </a:r>
            <a:r>
              <a:rPr lang="en-US" sz="2200" dirty="0" err="1"/>
              <a:t>odgovara</a:t>
            </a:r>
            <a:r>
              <a:rPr lang="en-US" sz="2200" dirty="0"/>
              <a:t> u </a:t>
            </a:r>
            <a:r>
              <a:rPr lang="en-US" sz="2200" dirty="0" err="1"/>
              <a:t>slučaju</a:t>
            </a:r>
            <a:r>
              <a:rPr lang="en-US" sz="2200" dirty="0"/>
              <a:t> </a:t>
            </a:r>
            <a:r>
              <a:rPr lang="en-US" sz="2200" dirty="0" err="1"/>
              <a:t>kada</a:t>
            </a:r>
            <a:r>
              <a:rPr lang="en-US" sz="2200" dirty="0"/>
              <a:t> je </a:t>
            </a:r>
            <a:r>
              <a:rPr lang="en-US" sz="2200" dirty="0" err="1"/>
              <a:t>šteta</a:t>
            </a:r>
            <a:r>
              <a:rPr lang="en-US" sz="2200" dirty="0"/>
              <a:t> </a:t>
            </a:r>
            <a:r>
              <a:rPr lang="en-US" sz="2200" dirty="0" err="1"/>
              <a:t>nastala</a:t>
            </a:r>
            <a:r>
              <a:rPr lang="en-US" sz="2200" dirty="0"/>
              <a:t> u </a:t>
            </a:r>
            <a:r>
              <a:rPr lang="en-US" sz="2200" dirty="0" err="1"/>
              <a:t>vezi</a:t>
            </a:r>
            <a:r>
              <a:rPr lang="en-US" sz="2200" dirty="0"/>
              <a:t> sa </a:t>
            </a:r>
            <a:r>
              <a:rPr lang="en-US" sz="2200" dirty="0" err="1"/>
              <a:t>opasnom</a:t>
            </a:r>
            <a:r>
              <a:rPr lang="en-US" sz="2200" dirty="0"/>
              <a:t> </a:t>
            </a:r>
            <a:r>
              <a:rPr lang="en-US" sz="2200" dirty="0" err="1"/>
              <a:t>stvari</a:t>
            </a:r>
            <a:r>
              <a:rPr lang="en-US" sz="2200" dirty="0"/>
              <a:t>, </a:t>
            </a:r>
            <a:r>
              <a:rPr lang="en-US" sz="2200" dirty="0" err="1"/>
              <a:t>odnosno</a:t>
            </a:r>
            <a:r>
              <a:rPr lang="en-US" sz="2200" dirty="0"/>
              <a:t> </a:t>
            </a:r>
            <a:r>
              <a:rPr lang="en-US" sz="2200" dirty="0" err="1"/>
              <a:t>opasnom</a:t>
            </a:r>
            <a:r>
              <a:rPr lang="en-US" sz="2200" dirty="0"/>
              <a:t> </a:t>
            </a:r>
            <a:r>
              <a:rPr lang="en-US" sz="2200" dirty="0" err="1"/>
              <a:t>djelatnošću</a:t>
            </a:r>
            <a:r>
              <a:rPr lang="en-US" dirty="0"/>
              <a:t>.</a:t>
            </a:r>
          </a:p>
          <a:p>
            <a:endParaRPr lang="en-US" dirty="0"/>
          </a:p>
          <a:p>
            <a:endParaRPr lang="en-US" dirty="0"/>
          </a:p>
        </p:txBody>
      </p:sp>
      <p:sp>
        <p:nvSpPr>
          <p:cNvPr id="2" name="Rectangle 1"/>
          <p:cNvSpPr/>
          <p:nvPr/>
        </p:nvSpPr>
        <p:spPr>
          <a:xfrm>
            <a:off x="2202873" y="1465818"/>
            <a:ext cx="4987636" cy="430887"/>
          </a:xfrm>
          <a:prstGeom prst="rect">
            <a:avLst/>
          </a:prstGeom>
        </p:spPr>
        <p:txBody>
          <a:bodyPr wrap="square">
            <a:spAutoFit/>
          </a:bodyPr>
          <a:lstStyle/>
          <a:p>
            <a:pPr lvl="0" algn="ctr"/>
            <a:r>
              <a:rPr lang="sr-Latn-BA" sz="2200" b="1" dirty="0">
                <a:solidFill>
                  <a:srgbClr val="FF0000"/>
                </a:solidFill>
              </a:rPr>
              <a:t>NAKNADA ŠTETE i RADNI ODNOSI </a:t>
            </a:r>
            <a:endParaRPr lang="en-US" sz="2200" b="1" dirty="0">
              <a:solidFill>
                <a:srgbClr val="FF0000"/>
              </a:solidFill>
            </a:endParaRPr>
          </a:p>
        </p:txBody>
      </p:sp>
    </p:spTree>
    <p:extLst>
      <p:ext uri="{BB962C8B-B14F-4D97-AF65-F5344CB8AC3E}">
        <p14:creationId xmlns:p14="http://schemas.microsoft.com/office/powerpoint/2010/main" val="1881893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EC177A-968B-09F0-1794-2282AA7CF06B}"/>
              </a:ext>
            </a:extLst>
          </p:cNvPr>
          <p:cNvSpPr>
            <a:spLocks noGrp="1"/>
          </p:cNvSpPr>
          <p:nvPr>
            <p:ph idx="1"/>
          </p:nvPr>
        </p:nvSpPr>
        <p:spPr>
          <a:xfrm>
            <a:off x="628650" y="2036617"/>
            <a:ext cx="7886700" cy="4140345"/>
          </a:xfrm>
        </p:spPr>
        <p:txBody>
          <a:bodyPr>
            <a:normAutofit fontScale="92500" lnSpcReduction="10000"/>
          </a:bodyPr>
          <a:lstStyle/>
          <a:p>
            <a:pPr algn="just"/>
            <a:r>
              <a:rPr lang="sr-Latn-CS" b="1" i="1" dirty="0"/>
              <a:t>Krivica postoji kada je štetnik prouzrokovao štetu sa </a:t>
            </a:r>
            <a:r>
              <a:rPr lang="sr-Latn-CS" b="1" i="1" dirty="0" err="1"/>
              <a:t>namjerom</a:t>
            </a:r>
            <a:r>
              <a:rPr lang="sr-Latn-CS" b="1" i="1" dirty="0"/>
              <a:t> ili svojom nepažnjom (član 158. ZOO). </a:t>
            </a:r>
            <a:endParaRPr lang="en-US" b="1" i="1" dirty="0"/>
          </a:p>
          <a:p>
            <a:pPr algn="just"/>
            <a:r>
              <a:rPr lang="sr-Latn-CS" dirty="0"/>
              <a:t>Pretpostavlja se da je štetnik kriv, ali je ovo oboriva pretpostavka, što znači da štetnik može dokazati da nije kriv i na taj način se osloboditi od odgovornosti po osnovu krivice. </a:t>
            </a:r>
          </a:p>
          <a:p>
            <a:pPr algn="just"/>
            <a:r>
              <a:rPr lang="en-US" dirty="0" err="1"/>
              <a:t>Tuženi</a:t>
            </a:r>
            <a:r>
              <a:rPr lang="en-US" dirty="0"/>
              <a:t> </a:t>
            </a:r>
            <a:r>
              <a:rPr lang="en-US" dirty="0" err="1"/>
              <a:t>ističu</a:t>
            </a:r>
            <a:r>
              <a:rPr lang="en-US" dirty="0"/>
              <a:t> </a:t>
            </a:r>
            <a:r>
              <a:rPr lang="en-US" dirty="0" err="1"/>
              <a:t>često</a:t>
            </a:r>
            <a:r>
              <a:rPr lang="en-US" dirty="0"/>
              <a:t> </a:t>
            </a:r>
            <a:r>
              <a:rPr lang="en-US" dirty="0" err="1"/>
              <a:t>prigovor</a:t>
            </a:r>
            <a:r>
              <a:rPr lang="en-US" dirty="0"/>
              <a:t> </a:t>
            </a:r>
            <a:r>
              <a:rPr lang="en-US" dirty="0" err="1"/>
              <a:t>pasivne</a:t>
            </a:r>
            <a:r>
              <a:rPr lang="en-US" dirty="0"/>
              <a:t> </a:t>
            </a:r>
            <a:r>
              <a:rPr lang="en-US" dirty="0" err="1"/>
              <a:t>legitimacije</a:t>
            </a:r>
            <a:r>
              <a:rPr lang="en-US" dirty="0"/>
              <a:t>, </a:t>
            </a:r>
            <a:r>
              <a:rPr lang="en-US" dirty="0" err="1"/>
              <a:t>tj</a:t>
            </a:r>
            <a:r>
              <a:rPr lang="en-US" dirty="0"/>
              <a:t> da </a:t>
            </a:r>
            <a:r>
              <a:rPr lang="en-US" dirty="0" err="1"/>
              <a:t>nema</a:t>
            </a:r>
            <a:r>
              <a:rPr lang="en-US" dirty="0"/>
              <a:t> </a:t>
            </a:r>
            <a:r>
              <a:rPr lang="en-US" dirty="0" err="1"/>
              <a:t>osnova</a:t>
            </a:r>
            <a:r>
              <a:rPr lang="en-US" dirty="0"/>
              <a:t> za </a:t>
            </a:r>
            <a:r>
              <a:rPr lang="en-US" dirty="0" err="1"/>
              <a:t>odgovornost</a:t>
            </a:r>
            <a:r>
              <a:rPr lang="en-US" dirty="0"/>
              <a:t> </a:t>
            </a:r>
            <a:r>
              <a:rPr lang="en-US" dirty="0" err="1"/>
              <a:t>poslodavca</a:t>
            </a:r>
            <a:r>
              <a:rPr lang="en-US" dirty="0"/>
              <a:t> </a:t>
            </a:r>
            <a:r>
              <a:rPr lang="en-US" dirty="0" err="1"/>
              <a:t>zato</a:t>
            </a:r>
            <a:r>
              <a:rPr lang="en-US" dirty="0"/>
              <a:t> </a:t>
            </a:r>
            <a:r>
              <a:rPr lang="en-US" dirty="0" err="1"/>
              <a:t>što</a:t>
            </a:r>
            <a:r>
              <a:rPr lang="en-US" dirty="0"/>
              <a:t> je </a:t>
            </a:r>
            <a:r>
              <a:rPr lang="en-US" dirty="0" err="1"/>
              <a:t>radniku</a:t>
            </a:r>
            <a:r>
              <a:rPr lang="en-US" dirty="0"/>
              <a:t> </a:t>
            </a:r>
            <a:r>
              <a:rPr lang="en-US" dirty="0" err="1"/>
              <a:t>isplaćen</a:t>
            </a:r>
            <a:r>
              <a:rPr lang="en-US" dirty="0"/>
              <a:t> </a:t>
            </a:r>
            <a:r>
              <a:rPr lang="en-US" dirty="0" err="1"/>
              <a:t>novčani</a:t>
            </a:r>
            <a:r>
              <a:rPr lang="en-US" dirty="0"/>
              <a:t> </a:t>
            </a:r>
            <a:r>
              <a:rPr lang="en-US" dirty="0" err="1"/>
              <a:t>iznos</a:t>
            </a:r>
            <a:r>
              <a:rPr lang="en-US" dirty="0"/>
              <a:t>, a </a:t>
            </a:r>
            <a:r>
              <a:rPr lang="en-US" dirty="0" err="1"/>
              <a:t>po</a:t>
            </a:r>
            <a:r>
              <a:rPr lang="en-US" dirty="0"/>
              <a:t> </a:t>
            </a:r>
            <a:r>
              <a:rPr lang="en-US" dirty="0" err="1"/>
              <a:t>osnovu</a:t>
            </a:r>
            <a:r>
              <a:rPr lang="en-US" dirty="0"/>
              <a:t> </a:t>
            </a:r>
            <a:r>
              <a:rPr lang="en-US" dirty="0" err="1"/>
              <a:t>osiguranja</a:t>
            </a:r>
            <a:r>
              <a:rPr lang="en-US" dirty="0"/>
              <a:t> </a:t>
            </a:r>
            <a:r>
              <a:rPr lang="en-US" dirty="0" err="1"/>
              <a:t>radnika</a:t>
            </a:r>
            <a:r>
              <a:rPr lang="en-US" dirty="0"/>
              <a:t> od </a:t>
            </a:r>
            <a:r>
              <a:rPr lang="en-US" dirty="0" err="1"/>
              <a:t>posljedice</a:t>
            </a:r>
            <a:r>
              <a:rPr lang="en-US" dirty="0"/>
              <a:t> </a:t>
            </a:r>
            <a:r>
              <a:rPr lang="en-US" dirty="0" err="1"/>
              <a:t>nesrećnog</a:t>
            </a:r>
            <a:r>
              <a:rPr lang="en-US" dirty="0"/>
              <a:t> </a:t>
            </a:r>
            <a:r>
              <a:rPr lang="en-US" dirty="0" err="1"/>
              <a:t>slučaja</a:t>
            </a:r>
            <a:r>
              <a:rPr lang="en-US" dirty="0"/>
              <a:t>, </a:t>
            </a:r>
            <a:r>
              <a:rPr lang="en-US" dirty="0" err="1"/>
              <a:t>te</a:t>
            </a:r>
            <a:r>
              <a:rPr lang="en-US" dirty="0"/>
              <a:t> da mu je </a:t>
            </a:r>
            <a:r>
              <a:rPr lang="en-US" dirty="0" err="1"/>
              <a:t>isplaćena</a:t>
            </a:r>
            <a:r>
              <a:rPr lang="en-US" dirty="0"/>
              <a:t> i </a:t>
            </a:r>
            <a:r>
              <a:rPr lang="en-US" dirty="0" err="1"/>
              <a:t>novčana</a:t>
            </a:r>
            <a:r>
              <a:rPr lang="en-US" dirty="0"/>
              <a:t> </a:t>
            </a:r>
            <a:r>
              <a:rPr lang="en-US" dirty="0" err="1"/>
              <a:t>pomoć</a:t>
            </a:r>
            <a:r>
              <a:rPr lang="en-US" dirty="0"/>
              <a:t> za </a:t>
            </a:r>
            <a:r>
              <a:rPr lang="en-US" dirty="0" err="1"/>
              <a:t>liječenje</a:t>
            </a:r>
            <a:r>
              <a:rPr lang="en-US" dirty="0"/>
              <a:t>.</a:t>
            </a:r>
          </a:p>
          <a:p>
            <a:endParaRPr lang="en-US" dirty="0"/>
          </a:p>
        </p:txBody>
      </p:sp>
      <p:sp>
        <p:nvSpPr>
          <p:cNvPr id="2" name="Rectangle 1"/>
          <p:cNvSpPr/>
          <p:nvPr/>
        </p:nvSpPr>
        <p:spPr>
          <a:xfrm>
            <a:off x="2790931" y="1456293"/>
            <a:ext cx="4547399" cy="461665"/>
          </a:xfrm>
          <a:prstGeom prst="rect">
            <a:avLst/>
          </a:prstGeom>
        </p:spPr>
        <p:txBody>
          <a:bodyPr wrap="none">
            <a:spAutoFit/>
          </a:bodyPr>
          <a:lstStyle/>
          <a:p>
            <a:r>
              <a:rPr lang="pl-PL" sz="2400" b="1" dirty="0">
                <a:solidFill>
                  <a:srgbClr val="FF0000"/>
                </a:solidFill>
              </a:rPr>
              <a:t>NAKNADA ŠTETE i RADNI ODNOSI </a:t>
            </a:r>
          </a:p>
        </p:txBody>
      </p:sp>
    </p:spTree>
    <p:extLst>
      <p:ext uri="{BB962C8B-B14F-4D97-AF65-F5344CB8AC3E}">
        <p14:creationId xmlns:p14="http://schemas.microsoft.com/office/powerpoint/2010/main" val="324015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2CAEC5-2573-17D1-3099-62918065AB61}"/>
              </a:ext>
            </a:extLst>
          </p:cNvPr>
          <p:cNvSpPr>
            <a:spLocks noGrp="1"/>
          </p:cNvSpPr>
          <p:nvPr>
            <p:ph idx="1"/>
          </p:nvPr>
        </p:nvSpPr>
        <p:spPr>
          <a:xfrm>
            <a:off x="628650" y="2144683"/>
            <a:ext cx="7886700" cy="4608541"/>
          </a:xfrm>
        </p:spPr>
        <p:txBody>
          <a:bodyPr/>
          <a:lstStyle/>
          <a:p>
            <a:pPr algn="just"/>
            <a:r>
              <a:rPr lang="hr-BA" sz="2400" dirty="0">
                <a:effectLst/>
                <a:ea typeface="Calibri" panose="020F0502020204030204" pitchFamily="34" charset="0"/>
              </a:rPr>
              <a:t>Pod </a:t>
            </a:r>
            <a:r>
              <a:rPr lang="hr-BA" sz="2400" b="1" dirty="0">
                <a:effectLst/>
                <a:ea typeface="Calibri" panose="020F0502020204030204" pitchFamily="34" charset="0"/>
              </a:rPr>
              <a:t>stvarnom legitimacijom </a:t>
            </a:r>
            <a:r>
              <a:rPr lang="hr-BA" sz="2400" dirty="0">
                <a:effectLst/>
                <a:ea typeface="Calibri" panose="020F0502020204030204" pitchFamily="34" charset="0"/>
              </a:rPr>
              <a:t>se podrazumjeva, odnos parničnih stranaka prema subjektivnom pravu, za čiju zaštitu je parnica pokrenuta. </a:t>
            </a:r>
            <a:endParaRPr lang="sr-Latn-BA" sz="3600" dirty="0"/>
          </a:p>
          <a:p>
            <a:r>
              <a:rPr lang="sr-Latn-BA" sz="2400" dirty="0"/>
              <a:t>Stvarna legitimacija:</a:t>
            </a:r>
          </a:p>
          <a:p>
            <a:pPr marL="514350" indent="-514350">
              <a:buAutoNum type="arabicPeriod"/>
            </a:pPr>
            <a:r>
              <a:rPr lang="sr-Latn-BA" sz="2400" dirty="0"/>
              <a:t>Aktivna</a:t>
            </a:r>
          </a:p>
          <a:p>
            <a:pPr marL="514350" indent="-514350">
              <a:buAutoNum type="arabicPeriod"/>
            </a:pPr>
            <a:r>
              <a:rPr lang="sr-Latn-BA" sz="2400" dirty="0"/>
              <a:t>Pasivna</a:t>
            </a:r>
          </a:p>
          <a:p>
            <a:pPr algn="just"/>
            <a:r>
              <a:rPr lang="hr-BA" sz="2400" b="1" dirty="0">
                <a:effectLst/>
                <a:ea typeface="Calibri" panose="020F0502020204030204" pitchFamily="34" charset="0"/>
              </a:rPr>
              <a:t>Stranačka sposobnost </a:t>
            </a:r>
            <a:r>
              <a:rPr lang="hr-BA" sz="2400" dirty="0">
                <a:effectLst/>
                <a:ea typeface="Calibri" panose="020F0502020204030204" pitchFamily="34" charset="0"/>
              </a:rPr>
              <a:t>je svojstvo određenog subjekta da može biti  nosilac procesnih prava i dužnosti u procesno pravnom smislu.</a:t>
            </a:r>
            <a:endParaRPr lang="sr-Latn-BA" sz="3200" dirty="0"/>
          </a:p>
          <a:p>
            <a:pPr marL="0" indent="0">
              <a:buNone/>
            </a:pPr>
            <a:endParaRPr lang="sr-Latn-BA" dirty="0"/>
          </a:p>
        </p:txBody>
      </p:sp>
      <p:sp>
        <p:nvSpPr>
          <p:cNvPr id="4" name="Rectangle 3"/>
          <p:cNvSpPr/>
          <p:nvPr/>
        </p:nvSpPr>
        <p:spPr>
          <a:xfrm>
            <a:off x="2375231" y="1467885"/>
            <a:ext cx="4194032" cy="430887"/>
          </a:xfrm>
          <a:prstGeom prst="rect">
            <a:avLst/>
          </a:prstGeom>
        </p:spPr>
        <p:txBody>
          <a:bodyPr wrap="none">
            <a:spAutoFit/>
          </a:bodyPr>
          <a:lstStyle/>
          <a:p>
            <a:pPr lvl="0" algn="ctr"/>
            <a:r>
              <a:rPr lang="sr-Latn-BA" sz="2200" b="1" dirty="0">
                <a:solidFill>
                  <a:srgbClr val="FF0000"/>
                </a:solidFill>
              </a:rPr>
              <a:t>NAKNADA ŠTETE i RADNI ODNOSI </a:t>
            </a:r>
            <a:endParaRPr lang="en-US" sz="2200" b="1" dirty="0">
              <a:solidFill>
                <a:srgbClr val="FF0000"/>
              </a:solidFill>
            </a:endParaRPr>
          </a:p>
        </p:txBody>
      </p:sp>
    </p:spTree>
    <p:extLst>
      <p:ext uri="{BB962C8B-B14F-4D97-AF65-F5344CB8AC3E}">
        <p14:creationId xmlns:p14="http://schemas.microsoft.com/office/powerpoint/2010/main" val="388956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605</TotalTime>
  <Words>11968</Words>
  <Application>Microsoft Office PowerPoint</Application>
  <PresentationFormat>On-screen Show (4:3)</PresentationFormat>
  <Paragraphs>632</Paragraphs>
  <Slides>54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Calibri Light</vt:lpstr>
      <vt:lpstr>Times New Roman</vt:lpstr>
      <vt:lpstr>Office Theme</vt:lpstr>
      <vt:lpstr>Praktična rješenja spornih pitanja  iz oblasti radnih odnosa i zaštite na radu  sa posebnim osvrtom na postupanje inspekcije rada i pregledom aktuelne sudske prakse </vt:lpstr>
      <vt:lpstr>PowerPoint Presentation</vt:lpstr>
      <vt:lpstr>Propisi koji se primjenjuju u radnim sporovima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Primjer br. 1 - sudska praksa </vt:lpstr>
      <vt:lpstr>Primjer br. 1 - sudska praksa </vt:lpstr>
      <vt:lpstr>Primjer br. 1 - sudska praksa </vt:lpstr>
      <vt:lpstr>Primjer br. 1 - sudska praksa </vt:lpstr>
      <vt:lpstr>Primjer br. 2. - sudska praksa </vt:lpstr>
      <vt:lpstr>Primjer br. 2. - sudska praksa </vt:lpstr>
      <vt:lpstr>Primjer br. 3. - sudska praksa </vt:lpstr>
      <vt:lpstr>Primjer br. 3. - sudska praksa </vt:lpstr>
      <vt:lpstr>Primjer br. 4. - sudska praksa </vt:lpstr>
      <vt:lpstr>Primjer br. 4. - sudska praksa </vt:lpstr>
      <vt:lpstr>Zabrana diskriminacije i  zaštita od uznemiravanja na radu </vt:lpstr>
      <vt:lpstr>Zabrana diskriminacije i  zaštita od uznemiravanja na radu </vt:lpstr>
      <vt:lpstr>Zabrana diskriminacije  </vt:lpstr>
      <vt:lpstr>Zabrana diskriminacije</vt:lpstr>
      <vt:lpstr>Zabrana diskriminacije</vt:lpstr>
      <vt:lpstr>Mobing</vt:lpstr>
      <vt:lpstr>Mobing</vt:lpstr>
      <vt:lpstr>Mobing</vt:lpstr>
      <vt:lpstr>Mobing</vt:lpstr>
      <vt:lpstr>Mobing</vt:lpstr>
      <vt:lpstr>Sudska praksa br. 1 – mobing i diskrimnacija</vt:lpstr>
      <vt:lpstr>Sudska praksa br. 1 – mobing i diskrimnacija</vt:lpstr>
      <vt:lpstr>Sudska praksa br. 2 – mobing i diskrimnacija</vt:lpstr>
      <vt:lpstr>Sudska praksa br. 3 – mobing i diskrimnacija</vt:lpstr>
      <vt:lpstr>Sudska praksa br. 3 – mobing i diskrimnacija</vt:lpstr>
      <vt:lpstr>Sudska praksa br. 3 – mobing i diskrimnacija</vt:lpstr>
      <vt:lpstr>Sudska praksa br. 3 – mobing i diskrimnacija</vt:lpstr>
      <vt:lpstr>Sudska praksa br. 3 – mobing i diskrimnacija</vt:lpstr>
      <vt:lpstr> „Organizaciono, tehnološke i ekonomske promjene kod poslodavca“ </vt:lpstr>
      <vt:lpstr>PRIMJER BR. 1 – RADNI SPOROVI  „Organizaciono, tehnološke i ekonomske promjene kod poslodavca“ </vt:lpstr>
      <vt:lpstr>PRIMJER BR. 1 – RADNI SPOROVI  „Organizaciono, tehnološke i ekonomske promjene kod poslodavca“ </vt:lpstr>
      <vt:lpstr>PRIMJER BR. 2 – RADNI SPOROVI -Teža povreda radne obaveze (odbijanje radnika da se izvršava obaveze određene ugovorom o radu) </vt:lpstr>
      <vt:lpstr>PRIMJER BR. 2 – RADNI SPOROVI -Teža povreda radne obaveze (odbijanje radnika da se izvršava obaveze određene ugovorom o radu) </vt:lpstr>
      <vt:lpstr>PRIMJER BR. 2 – RADNI SPOROVI -Teža povreda radne obaveze (odbijanje radnika da se izvršava obaveze određene ugovorom o radu) </vt:lpstr>
      <vt:lpstr>PRIMJER BR. 2 – RADNI SPOROVI -Teža povreda radne obaveze (odbijanje radnika da se izvršava obaveze određene ugovorom o radu) </vt:lpstr>
      <vt:lpstr>PRIMJER BR. 3 – RADNI SPOROVI (BLAGOVREMENOST TUŽBE) </vt:lpstr>
      <vt:lpstr>PRIMJER BR. 3 – RADNI SPOROVI (BLAGOVREMENOST TUŽBE)</vt:lpstr>
      <vt:lpstr>PRIMJER BR. 3 – RADNI SPOROVI (BLAGOVREMENOST TUŽBE)</vt:lpstr>
      <vt:lpstr>PRIMJER BR. 4 – RADNI SPOROVI (OTPREMNINA)</vt:lpstr>
      <vt:lpstr>PRIMJER BR. 4 – RADNI SPOROVI (OTPREMNINA)</vt:lpstr>
      <vt:lpstr>PRIMJER BR. 4 – RADNI SPOROVI (OTPREMNINA)</vt:lpstr>
      <vt:lpstr>PRIMJER BR. 4 – RADNI SPOROVI (OTPREMNINA)</vt:lpstr>
      <vt:lpstr>PRIMJER BR. 5 – RADNI SPOROVI (UPLATA DOPRINOSA)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Marko Bozovic</cp:lastModifiedBy>
  <cp:revision>37</cp:revision>
  <dcterms:created xsi:type="dcterms:W3CDTF">2019-04-24T11:33:41Z</dcterms:created>
  <dcterms:modified xsi:type="dcterms:W3CDTF">2024-03-25T10:13:58Z</dcterms:modified>
</cp:coreProperties>
</file>