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5">
  <p:sldMasterIdLst>
    <p:sldMasterId id="2147484176" r:id="rId1"/>
  </p:sldMasterIdLst>
  <p:notesMasterIdLst>
    <p:notesMasterId r:id="rId74"/>
  </p:notesMasterIdLst>
  <p:sldIdLst>
    <p:sldId id="256" r:id="rId2"/>
    <p:sldId id="368" r:id="rId3"/>
    <p:sldId id="257" r:id="rId4"/>
    <p:sldId id="264" r:id="rId5"/>
    <p:sldId id="352" r:id="rId6"/>
    <p:sldId id="369" r:id="rId7"/>
    <p:sldId id="340" r:id="rId8"/>
    <p:sldId id="380" r:id="rId9"/>
    <p:sldId id="371" r:id="rId10"/>
    <p:sldId id="373" r:id="rId11"/>
    <p:sldId id="375" r:id="rId12"/>
    <p:sldId id="376" r:id="rId13"/>
    <p:sldId id="378" r:id="rId14"/>
    <p:sldId id="377" r:id="rId15"/>
    <p:sldId id="331" r:id="rId16"/>
    <p:sldId id="359" r:id="rId17"/>
    <p:sldId id="358" r:id="rId18"/>
    <p:sldId id="381" r:id="rId19"/>
    <p:sldId id="360" r:id="rId20"/>
    <p:sldId id="361" r:id="rId21"/>
    <p:sldId id="266" r:id="rId22"/>
    <p:sldId id="353" r:id="rId23"/>
    <p:sldId id="354" r:id="rId24"/>
    <p:sldId id="285" r:id="rId25"/>
    <p:sldId id="333" r:id="rId26"/>
    <p:sldId id="284" r:id="rId27"/>
    <p:sldId id="320" r:id="rId28"/>
    <p:sldId id="321" r:id="rId29"/>
    <p:sldId id="322" r:id="rId30"/>
    <p:sldId id="323" r:id="rId31"/>
    <p:sldId id="271" r:id="rId32"/>
    <p:sldId id="326" r:id="rId33"/>
    <p:sldId id="383" r:id="rId34"/>
    <p:sldId id="332" r:id="rId35"/>
    <p:sldId id="329" r:id="rId36"/>
    <p:sldId id="263" r:id="rId37"/>
    <p:sldId id="385" r:id="rId38"/>
    <p:sldId id="348" r:id="rId39"/>
    <p:sldId id="386" r:id="rId40"/>
    <p:sldId id="387" r:id="rId41"/>
    <p:sldId id="388" r:id="rId42"/>
    <p:sldId id="389" r:id="rId43"/>
    <p:sldId id="392" r:id="rId44"/>
    <p:sldId id="393" r:id="rId45"/>
    <p:sldId id="394" r:id="rId46"/>
    <p:sldId id="395" r:id="rId47"/>
    <p:sldId id="396" r:id="rId48"/>
    <p:sldId id="397" r:id="rId49"/>
    <p:sldId id="398" r:id="rId50"/>
    <p:sldId id="400" r:id="rId51"/>
    <p:sldId id="401" r:id="rId52"/>
    <p:sldId id="402" r:id="rId53"/>
    <p:sldId id="403" r:id="rId54"/>
    <p:sldId id="404" r:id="rId55"/>
    <p:sldId id="405" r:id="rId56"/>
    <p:sldId id="406" r:id="rId57"/>
    <p:sldId id="407" r:id="rId58"/>
    <p:sldId id="408" r:id="rId59"/>
    <p:sldId id="409" r:id="rId60"/>
    <p:sldId id="410" r:id="rId61"/>
    <p:sldId id="411" r:id="rId62"/>
    <p:sldId id="412" r:id="rId63"/>
    <p:sldId id="413" r:id="rId64"/>
    <p:sldId id="414" r:id="rId65"/>
    <p:sldId id="415" r:id="rId66"/>
    <p:sldId id="416" r:id="rId67"/>
    <p:sldId id="417" r:id="rId68"/>
    <p:sldId id="418" r:id="rId69"/>
    <p:sldId id="419" r:id="rId70"/>
    <p:sldId id="420" r:id="rId71"/>
    <p:sldId id="421" r:id="rId72"/>
    <p:sldId id="422" r:id="rId7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F6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86324" autoAdjust="0"/>
  </p:normalViewPr>
  <p:slideViewPr>
    <p:cSldViewPr>
      <p:cViewPr varScale="1">
        <p:scale>
          <a:sx n="78" d="100"/>
          <a:sy n="78" d="100"/>
        </p:scale>
        <p:origin x="1770" y="54"/>
      </p:cViewPr>
      <p:guideLst>
        <p:guide orient="horz" pos="2160"/>
        <p:guide pos="2880"/>
      </p:guideLst>
    </p:cSldViewPr>
  </p:slideViewPr>
  <p:outlineViewPr>
    <p:cViewPr>
      <p:scale>
        <a:sx n="33" d="100"/>
        <a:sy n="33" d="100"/>
      </p:scale>
      <p:origin x="0" y="2958"/>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F0C88A-2AE8-47C4-A887-C22D2E671E96}" type="datetimeFigureOut">
              <a:rPr lang="en-US" smtClean="0"/>
              <a:pPr/>
              <a:t>3/15/2024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34B2842-1597-41DE-8C3F-F1F862AB5654}" type="slidenum">
              <a:rPr lang="en-US" smtClean="0"/>
              <a:pPr/>
              <a:t>‹#›</a:t>
            </a:fld>
            <a:endParaRPr lang="en-US" dirty="0"/>
          </a:p>
        </p:txBody>
      </p:sp>
    </p:spTree>
    <p:extLst>
      <p:ext uri="{BB962C8B-B14F-4D97-AF65-F5344CB8AC3E}">
        <p14:creationId xmlns:p14="http://schemas.microsoft.com/office/powerpoint/2010/main" val="3645268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4B2842-1597-41DE-8C3F-F1F862AB5654}" type="slidenum">
              <a:rPr lang="en-US" smtClean="0"/>
              <a:pPr/>
              <a:t>1</a:t>
            </a:fld>
            <a:endParaRPr lang="en-US" dirty="0"/>
          </a:p>
        </p:txBody>
      </p:sp>
    </p:spTree>
    <p:extLst>
      <p:ext uri="{BB962C8B-B14F-4D97-AF65-F5344CB8AC3E}">
        <p14:creationId xmlns:p14="http://schemas.microsoft.com/office/powerpoint/2010/main" val="3944700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4B2842-1597-41DE-8C3F-F1F862AB5654}" type="slidenum">
              <a:rPr lang="en-US" smtClean="0"/>
              <a:pPr/>
              <a:t>3</a:t>
            </a:fld>
            <a:endParaRPr lang="en-US" dirty="0"/>
          </a:p>
        </p:txBody>
      </p:sp>
    </p:spTree>
    <p:extLst>
      <p:ext uri="{BB962C8B-B14F-4D97-AF65-F5344CB8AC3E}">
        <p14:creationId xmlns:p14="http://schemas.microsoft.com/office/powerpoint/2010/main" val="985985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4B2842-1597-41DE-8C3F-F1F862AB5654}" type="slidenum">
              <a:rPr lang="en-US" smtClean="0"/>
              <a:pPr/>
              <a:t>9</a:t>
            </a:fld>
            <a:endParaRPr lang="en-US" dirty="0"/>
          </a:p>
        </p:txBody>
      </p:sp>
    </p:spTree>
    <p:extLst>
      <p:ext uri="{BB962C8B-B14F-4D97-AF65-F5344CB8AC3E}">
        <p14:creationId xmlns:p14="http://schemas.microsoft.com/office/powerpoint/2010/main" val="2498026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r-Latn-RS" dirty="0"/>
          </a:p>
        </p:txBody>
      </p:sp>
      <p:sp>
        <p:nvSpPr>
          <p:cNvPr id="4" name="Slide Number Placeholder 3"/>
          <p:cNvSpPr>
            <a:spLocks noGrp="1"/>
          </p:cNvSpPr>
          <p:nvPr>
            <p:ph type="sldNum" sz="quarter" idx="10"/>
          </p:nvPr>
        </p:nvSpPr>
        <p:spPr/>
        <p:txBody>
          <a:bodyPr/>
          <a:lstStyle/>
          <a:p>
            <a:fld id="{F34B2842-1597-41DE-8C3F-F1F862AB5654}" type="slidenum">
              <a:rPr lang="en-US" smtClean="0"/>
              <a:t>11</a:t>
            </a:fld>
            <a:endParaRPr lang="en-US" dirty="0"/>
          </a:p>
        </p:txBody>
      </p:sp>
    </p:spTree>
    <p:extLst>
      <p:ext uri="{BB962C8B-B14F-4D97-AF65-F5344CB8AC3E}">
        <p14:creationId xmlns:p14="http://schemas.microsoft.com/office/powerpoint/2010/main" val="2038087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4B2842-1597-41DE-8C3F-F1F862AB5654}" type="slidenum">
              <a:rPr lang="en-US" smtClean="0"/>
              <a:pPr/>
              <a:t>15</a:t>
            </a:fld>
            <a:endParaRPr lang="en-US" dirty="0"/>
          </a:p>
        </p:txBody>
      </p:sp>
    </p:spTree>
    <p:extLst>
      <p:ext uri="{BB962C8B-B14F-4D97-AF65-F5344CB8AC3E}">
        <p14:creationId xmlns:p14="http://schemas.microsoft.com/office/powerpoint/2010/main" val="3068586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4B2842-1597-41DE-8C3F-F1F862AB5654}" type="slidenum">
              <a:rPr lang="en-US" smtClean="0"/>
              <a:pPr/>
              <a:t>23</a:t>
            </a:fld>
            <a:endParaRPr lang="en-US" dirty="0"/>
          </a:p>
        </p:txBody>
      </p:sp>
    </p:spTree>
    <p:extLst>
      <p:ext uri="{BB962C8B-B14F-4D97-AF65-F5344CB8AC3E}">
        <p14:creationId xmlns:p14="http://schemas.microsoft.com/office/powerpoint/2010/main" val="1338939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4B2842-1597-41DE-8C3F-F1F862AB5654}" type="slidenum">
              <a:rPr lang="en-US" smtClean="0"/>
              <a:t>33</a:t>
            </a:fld>
            <a:endParaRPr lang="en-US" dirty="0"/>
          </a:p>
        </p:txBody>
      </p:sp>
    </p:spTree>
    <p:extLst>
      <p:ext uri="{BB962C8B-B14F-4D97-AF65-F5344CB8AC3E}">
        <p14:creationId xmlns:p14="http://schemas.microsoft.com/office/powerpoint/2010/main" val="36283351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4B2842-1597-41DE-8C3F-F1F862AB5654}" type="slidenum">
              <a:rPr lang="en-US" smtClean="0"/>
              <a:t>46</a:t>
            </a:fld>
            <a:endParaRPr lang="en-US" dirty="0"/>
          </a:p>
        </p:txBody>
      </p:sp>
    </p:spTree>
    <p:extLst>
      <p:ext uri="{BB962C8B-B14F-4D97-AF65-F5344CB8AC3E}">
        <p14:creationId xmlns:p14="http://schemas.microsoft.com/office/powerpoint/2010/main" val="3566362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4B2842-1597-41DE-8C3F-F1F862AB5654}" type="slidenum">
              <a:rPr lang="en-US" smtClean="0"/>
              <a:t>49</a:t>
            </a:fld>
            <a:endParaRPr lang="en-US" dirty="0"/>
          </a:p>
        </p:txBody>
      </p:sp>
    </p:spTree>
    <p:extLst>
      <p:ext uri="{BB962C8B-B14F-4D97-AF65-F5344CB8AC3E}">
        <p14:creationId xmlns:p14="http://schemas.microsoft.com/office/powerpoint/2010/main" val="268428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73F5047-E490-4249-98D7-A1CF3C6C837E}" type="datetimeFigureOut">
              <a:rPr lang="en-US" smtClean="0"/>
              <a:pPr/>
              <a:t>3/15/2024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F9AE27-CE4B-4040-879C-BA4D426145B7}" type="slidenum">
              <a:rPr lang="en-US" smtClean="0"/>
              <a:pPr/>
              <a:t>‹#›</a:t>
            </a:fld>
            <a:endParaRPr lang="en-US" dirty="0"/>
          </a:p>
        </p:txBody>
      </p:sp>
    </p:spTree>
    <p:extLst>
      <p:ext uri="{BB962C8B-B14F-4D97-AF65-F5344CB8AC3E}">
        <p14:creationId xmlns:p14="http://schemas.microsoft.com/office/powerpoint/2010/main" val="937947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73F5047-E490-4249-98D7-A1CF3C6C837E}" type="datetimeFigureOut">
              <a:rPr lang="en-US" smtClean="0"/>
              <a:pPr/>
              <a:t>3/15/2024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F9AE27-CE4B-4040-879C-BA4D426145B7}" type="slidenum">
              <a:rPr lang="en-US" smtClean="0"/>
              <a:pPr/>
              <a:t>‹#›</a:t>
            </a:fld>
            <a:endParaRPr lang="en-US" dirty="0"/>
          </a:p>
        </p:txBody>
      </p:sp>
    </p:spTree>
    <p:extLst>
      <p:ext uri="{BB962C8B-B14F-4D97-AF65-F5344CB8AC3E}">
        <p14:creationId xmlns:p14="http://schemas.microsoft.com/office/powerpoint/2010/main" val="37428467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73F5047-E490-4249-98D7-A1CF3C6C837E}" type="datetimeFigureOut">
              <a:rPr lang="en-US" smtClean="0"/>
              <a:pPr/>
              <a:t>3/15/2024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F9AE27-CE4B-4040-879C-BA4D426145B7}" type="slidenum">
              <a:rPr lang="en-US" smtClean="0"/>
              <a:pPr/>
              <a:t>‹#›</a:t>
            </a:fld>
            <a:endParaRPr lang="en-US" dirty="0"/>
          </a:p>
        </p:txBody>
      </p:sp>
    </p:spTree>
    <p:extLst>
      <p:ext uri="{BB962C8B-B14F-4D97-AF65-F5344CB8AC3E}">
        <p14:creationId xmlns:p14="http://schemas.microsoft.com/office/powerpoint/2010/main" val="2269329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73F5047-E490-4249-98D7-A1CF3C6C837E}" type="datetimeFigureOut">
              <a:rPr lang="en-US" smtClean="0"/>
              <a:pPr/>
              <a:t>3/15/2024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F9AE27-CE4B-4040-879C-BA4D426145B7}" type="slidenum">
              <a:rPr lang="en-US" smtClean="0"/>
              <a:pPr/>
              <a:t>‹#›</a:t>
            </a:fld>
            <a:endParaRPr lang="en-US" dirty="0"/>
          </a:p>
        </p:txBody>
      </p:sp>
    </p:spTree>
    <p:extLst>
      <p:ext uri="{BB962C8B-B14F-4D97-AF65-F5344CB8AC3E}">
        <p14:creationId xmlns:p14="http://schemas.microsoft.com/office/powerpoint/2010/main" val="2608010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73F5047-E490-4249-98D7-A1CF3C6C837E}" type="datetimeFigureOut">
              <a:rPr lang="en-US" smtClean="0"/>
              <a:pPr/>
              <a:t>3/15/2024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F9AE27-CE4B-4040-879C-BA4D426145B7}" type="slidenum">
              <a:rPr lang="en-US" smtClean="0"/>
              <a:pPr/>
              <a:t>‹#›</a:t>
            </a:fld>
            <a:endParaRPr lang="en-US" dirty="0"/>
          </a:p>
        </p:txBody>
      </p:sp>
    </p:spTree>
    <p:extLst>
      <p:ext uri="{BB962C8B-B14F-4D97-AF65-F5344CB8AC3E}">
        <p14:creationId xmlns:p14="http://schemas.microsoft.com/office/powerpoint/2010/main" val="11819289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73F5047-E490-4249-98D7-A1CF3C6C837E}" type="datetimeFigureOut">
              <a:rPr lang="en-US" smtClean="0"/>
              <a:pPr/>
              <a:t>3/15/2024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FF9AE27-CE4B-4040-879C-BA4D426145B7}" type="slidenum">
              <a:rPr lang="en-US" smtClean="0"/>
              <a:pPr/>
              <a:t>‹#›</a:t>
            </a:fld>
            <a:endParaRPr lang="en-US" dirty="0"/>
          </a:p>
        </p:txBody>
      </p:sp>
    </p:spTree>
    <p:extLst>
      <p:ext uri="{BB962C8B-B14F-4D97-AF65-F5344CB8AC3E}">
        <p14:creationId xmlns:p14="http://schemas.microsoft.com/office/powerpoint/2010/main" val="103957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73F5047-E490-4249-98D7-A1CF3C6C837E}" type="datetimeFigureOut">
              <a:rPr lang="en-US" smtClean="0"/>
              <a:pPr/>
              <a:t>3/15/2024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FF9AE27-CE4B-4040-879C-BA4D426145B7}" type="slidenum">
              <a:rPr lang="en-US" smtClean="0"/>
              <a:pPr/>
              <a:t>‹#›</a:t>
            </a:fld>
            <a:endParaRPr lang="en-US" dirty="0"/>
          </a:p>
        </p:txBody>
      </p:sp>
    </p:spTree>
    <p:extLst>
      <p:ext uri="{BB962C8B-B14F-4D97-AF65-F5344CB8AC3E}">
        <p14:creationId xmlns:p14="http://schemas.microsoft.com/office/powerpoint/2010/main" val="2108927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73F5047-E490-4249-98D7-A1CF3C6C837E}" type="datetimeFigureOut">
              <a:rPr lang="en-US" smtClean="0"/>
              <a:pPr/>
              <a:t>3/15/2024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FF9AE27-CE4B-4040-879C-BA4D426145B7}" type="slidenum">
              <a:rPr lang="en-US" smtClean="0"/>
              <a:pPr/>
              <a:t>‹#›</a:t>
            </a:fld>
            <a:endParaRPr lang="en-US" dirty="0"/>
          </a:p>
        </p:txBody>
      </p:sp>
    </p:spTree>
    <p:extLst>
      <p:ext uri="{BB962C8B-B14F-4D97-AF65-F5344CB8AC3E}">
        <p14:creationId xmlns:p14="http://schemas.microsoft.com/office/powerpoint/2010/main" val="4189412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3F5047-E490-4249-98D7-A1CF3C6C837E}" type="datetimeFigureOut">
              <a:rPr lang="en-US" smtClean="0"/>
              <a:pPr/>
              <a:t>3/15/2024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FF9AE27-CE4B-4040-879C-BA4D426145B7}" type="slidenum">
              <a:rPr lang="en-US" smtClean="0"/>
              <a:pPr/>
              <a:t>‹#›</a:t>
            </a:fld>
            <a:endParaRPr lang="en-US" dirty="0"/>
          </a:p>
        </p:txBody>
      </p:sp>
    </p:spTree>
    <p:extLst>
      <p:ext uri="{BB962C8B-B14F-4D97-AF65-F5344CB8AC3E}">
        <p14:creationId xmlns:p14="http://schemas.microsoft.com/office/powerpoint/2010/main" val="3894164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73F5047-E490-4249-98D7-A1CF3C6C837E}" type="datetimeFigureOut">
              <a:rPr lang="en-US" smtClean="0"/>
              <a:pPr/>
              <a:t>3/15/2024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FF9AE27-CE4B-4040-879C-BA4D426145B7}" type="slidenum">
              <a:rPr lang="en-US" smtClean="0"/>
              <a:pPr/>
              <a:t>‹#›</a:t>
            </a:fld>
            <a:endParaRPr lang="en-US" dirty="0"/>
          </a:p>
        </p:txBody>
      </p:sp>
    </p:spTree>
    <p:extLst>
      <p:ext uri="{BB962C8B-B14F-4D97-AF65-F5344CB8AC3E}">
        <p14:creationId xmlns:p14="http://schemas.microsoft.com/office/powerpoint/2010/main" val="710549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73F5047-E490-4249-98D7-A1CF3C6C837E}" type="datetimeFigureOut">
              <a:rPr lang="en-US" smtClean="0"/>
              <a:pPr/>
              <a:t>3/15/2024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FF9AE27-CE4B-4040-879C-BA4D426145B7}" type="slidenum">
              <a:rPr lang="en-US" smtClean="0"/>
              <a:pPr/>
              <a:t>‹#›</a:t>
            </a:fld>
            <a:endParaRPr lang="en-US" dirty="0"/>
          </a:p>
        </p:txBody>
      </p:sp>
    </p:spTree>
    <p:extLst>
      <p:ext uri="{BB962C8B-B14F-4D97-AF65-F5344CB8AC3E}">
        <p14:creationId xmlns:p14="http://schemas.microsoft.com/office/powerpoint/2010/main" val="3330151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3F5047-E490-4249-98D7-A1CF3C6C837E}" type="datetimeFigureOut">
              <a:rPr lang="en-US" smtClean="0"/>
              <a:pPr/>
              <a:t>3/15/2024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F9AE27-CE4B-4040-879C-BA4D426145B7}" type="slidenum">
              <a:rPr lang="en-US" smtClean="0"/>
              <a:pPr/>
              <a:t>‹#›</a:t>
            </a:fld>
            <a:endParaRPr lang="en-US" dirty="0"/>
          </a:p>
        </p:txBody>
      </p:sp>
    </p:spTree>
    <p:extLst>
      <p:ext uri="{BB962C8B-B14F-4D97-AF65-F5344CB8AC3E}">
        <p14:creationId xmlns:p14="http://schemas.microsoft.com/office/powerpoint/2010/main" val="4132943796"/>
      </p:ext>
    </p:extLst>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2971800"/>
            <a:ext cx="8119269" cy="2057400"/>
          </a:xfrm>
        </p:spPr>
        <p:txBody>
          <a:bodyPr>
            <a:noAutofit/>
            <a:scene3d>
              <a:camera prst="obliqueTopRight"/>
              <a:lightRig rig="threePt" dir="t"/>
            </a:scene3d>
          </a:bodyPr>
          <a:lstStyle/>
          <a:p>
            <a:r>
              <a:rPr lang="sr-Cyrl-BA" sz="3600" b="1" dirty="0" smtClean="0">
                <a:solidFill>
                  <a:schemeClr val="accent4">
                    <a:lumMod val="50000"/>
                  </a:schemeClr>
                </a:solidFill>
              </a:rPr>
              <a:t>„</a:t>
            </a:r>
            <a:r>
              <a:rPr lang="sr-Cyrl-RS" sz="3600" b="1" dirty="0" smtClean="0">
                <a:solidFill>
                  <a:schemeClr val="accent4">
                    <a:lumMod val="50000"/>
                  </a:schemeClr>
                </a:solidFill>
              </a:rPr>
              <a:t>Функционалности</a:t>
            </a:r>
            <a:r>
              <a:rPr lang="en-US" sz="3600" b="1" dirty="0" smtClean="0">
                <a:solidFill>
                  <a:schemeClr val="accent4">
                    <a:lumMod val="50000"/>
                  </a:schemeClr>
                </a:solidFill>
              </a:rPr>
              <a:t> </a:t>
            </a:r>
            <a:r>
              <a:rPr lang="en-US" sz="3600" b="1" i="1" dirty="0" smtClean="0">
                <a:solidFill>
                  <a:schemeClr val="accent4">
                    <a:lumMod val="50000"/>
                  </a:schemeClr>
                </a:solidFill>
              </a:rPr>
              <a:t>PIFC</a:t>
            </a:r>
            <a:r>
              <a:rPr lang="en-US" sz="3600" b="1" dirty="0" smtClean="0">
                <a:solidFill>
                  <a:schemeClr val="accent4">
                    <a:lumMod val="50000"/>
                  </a:schemeClr>
                </a:solidFill>
              </a:rPr>
              <a:t> </a:t>
            </a:r>
            <a:r>
              <a:rPr lang="sr-Cyrl-RS" sz="3600" b="1" dirty="0" smtClean="0">
                <a:solidFill>
                  <a:schemeClr val="accent4">
                    <a:lumMod val="50000"/>
                  </a:schemeClr>
                </a:solidFill>
              </a:rPr>
              <a:t>апликације као подршка ефикаснијем провођењу </a:t>
            </a:r>
            <a:br>
              <a:rPr lang="sr-Cyrl-RS" sz="3600" b="1" dirty="0" smtClean="0">
                <a:solidFill>
                  <a:schemeClr val="accent4">
                    <a:lumMod val="50000"/>
                  </a:schemeClr>
                </a:solidFill>
              </a:rPr>
            </a:br>
            <a:r>
              <a:rPr lang="sr-Cyrl-RS" sz="3600" b="1" dirty="0" smtClean="0">
                <a:solidFill>
                  <a:schemeClr val="accent4">
                    <a:lumMod val="50000"/>
                  </a:schemeClr>
                </a:solidFill>
              </a:rPr>
              <a:t>и документовању</a:t>
            </a:r>
            <a:r>
              <a:rPr lang="en-US" sz="3600" b="1" dirty="0" smtClean="0">
                <a:solidFill>
                  <a:schemeClr val="accent4">
                    <a:lumMod val="50000"/>
                  </a:schemeClr>
                </a:solidFill>
              </a:rPr>
              <a:t> </a:t>
            </a:r>
            <a:r>
              <a:rPr lang="sr-Cyrl-RS" sz="3600" b="1" dirty="0" smtClean="0">
                <a:solidFill>
                  <a:schemeClr val="accent4">
                    <a:lumMod val="50000"/>
                  </a:schemeClr>
                </a:solidFill>
              </a:rPr>
              <a:t>појединачног</a:t>
            </a:r>
            <a:r>
              <a:rPr lang="en-US" sz="3600" b="1" dirty="0" smtClean="0">
                <a:solidFill>
                  <a:schemeClr val="accent4">
                    <a:lumMod val="50000"/>
                  </a:schemeClr>
                </a:solidFill>
              </a:rPr>
              <a:t> </a:t>
            </a:r>
            <a:r>
              <a:rPr lang="sr-Cyrl-RS" sz="3600" b="1" dirty="0" smtClean="0">
                <a:solidFill>
                  <a:schemeClr val="accent4">
                    <a:lumMod val="50000"/>
                  </a:schemeClr>
                </a:solidFill>
              </a:rPr>
              <a:t>ангажмана интерне ревизије у субјектима јавног сектора</a:t>
            </a:r>
            <a:r>
              <a:rPr lang="sr-Cyrl-BA" sz="3600" b="1" dirty="0" smtClean="0">
                <a:solidFill>
                  <a:schemeClr val="accent2">
                    <a:lumMod val="50000"/>
                  </a:schemeClr>
                </a:solidFill>
              </a:rPr>
              <a:t>“</a:t>
            </a:r>
            <a:r>
              <a:rPr lang="en-US" sz="3600" dirty="0">
                <a:solidFill>
                  <a:schemeClr val="accent2">
                    <a:lumMod val="75000"/>
                  </a:schemeClr>
                </a:solidFill>
              </a:rPr>
              <a:t/>
            </a:r>
            <a:br>
              <a:rPr lang="en-US" sz="3600" dirty="0">
                <a:solidFill>
                  <a:schemeClr val="accent2">
                    <a:lumMod val="75000"/>
                  </a:schemeClr>
                </a:solidFill>
              </a:rPr>
            </a:br>
            <a:endParaRPr lang="en-US" sz="3600" b="1" dirty="0">
              <a:solidFill>
                <a:schemeClr val="accent2">
                  <a:lumMod val="75000"/>
                </a:schemeClr>
              </a:solidFill>
            </a:endParaRPr>
          </a:p>
        </p:txBody>
      </p:sp>
      <p:sp>
        <p:nvSpPr>
          <p:cNvPr id="3" name="Subtitle 2"/>
          <p:cNvSpPr>
            <a:spLocks noGrp="1"/>
          </p:cNvSpPr>
          <p:nvPr>
            <p:ph type="subTitle" idx="1"/>
          </p:nvPr>
        </p:nvSpPr>
        <p:spPr>
          <a:xfrm>
            <a:off x="1066800" y="5715000"/>
            <a:ext cx="6511131" cy="848851"/>
          </a:xfrm>
        </p:spPr>
        <p:txBody>
          <a:bodyPr>
            <a:normAutofit lnSpcReduction="10000"/>
          </a:bodyPr>
          <a:lstStyle/>
          <a:p>
            <a:pPr algn="l"/>
            <a:r>
              <a:rPr lang="sr-Cyrl-RS" b="1" dirty="0" smtClean="0">
                <a:solidFill>
                  <a:schemeClr val="accent4">
                    <a:lumMod val="50000"/>
                  </a:schemeClr>
                </a:solidFill>
              </a:rPr>
              <a:t>Ивана Љубојевић </a:t>
            </a:r>
          </a:p>
          <a:p>
            <a:pPr algn="l"/>
            <a:r>
              <a:rPr lang="sr-Cyrl-RS" sz="2200" dirty="0" smtClean="0">
                <a:solidFill>
                  <a:schemeClr val="accent4">
                    <a:lumMod val="50000"/>
                  </a:schemeClr>
                </a:solidFill>
              </a:rPr>
              <a:t>Бања Лука, март </a:t>
            </a:r>
            <a:r>
              <a:rPr lang="en-US" sz="2200" dirty="0" smtClean="0">
                <a:solidFill>
                  <a:schemeClr val="accent4">
                    <a:lumMod val="50000"/>
                  </a:schemeClr>
                </a:solidFill>
              </a:rPr>
              <a:t>2024. </a:t>
            </a:r>
            <a:r>
              <a:rPr lang="sr-Cyrl-RS" sz="2200" dirty="0" smtClean="0">
                <a:solidFill>
                  <a:schemeClr val="accent4">
                    <a:lumMod val="50000"/>
                  </a:schemeClr>
                </a:solidFill>
              </a:rPr>
              <a:t>године</a:t>
            </a:r>
            <a:endParaRPr lang="en-US" sz="2200" dirty="0">
              <a:solidFill>
                <a:schemeClr val="accent4">
                  <a:lumMod val="50000"/>
                </a:schemeClr>
              </a:solidFill>
            </a:endParaRPr>
          </a:p>
        </p:txBody>
      </p:sp>
    </p:spTree>
    <p:extLst>
      <p:ext uri="{BB962C8B-B14F-4D97-AF65-F5344CB8AC3E}">
        <p14:creationId xmlns:p14="http://schemas.microsoft.com/office/powerpoint/2010/main" val="24711382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9509" b="6308"/>
          <a:stretch/>
        </p:blipFill>
        <p:spPr bwMode="auto">
          <a:xfrm>
            <a:off x="0" y="990600"/>
            <a:ext cx="914400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ight Arrow 4"/>
          <p:cNvSpPr/>
          <p:nvPr/>
        </p:nvSpPr>
        <p:spPr>
          <a:xfrm>
            <a:off x="2400300" y="2875156"/>
            <a:ext cx="685800" cy="228600"/>
          </a:xfrm>
          <a:prstGeom prst="rightArrow">
            <a:avLst/>
          </a:prstGeom>
          <a:ln>
            <a:solidFill>
              <a:srgbClr val="FF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b="1" dirty="0">
              <a:ln w="12700">
                <a:solidFill>
                  <a:schemeClr val="accent5"/>
                </a:solidFill>
                <a:prstDash val="solid"/>
              </a:ln>
              <a:pattFill prst="ltDnDiag">
                <a:fgClr>
                  <a:schemeClr val="accent5">
                    <a:lumMod val="60000"/>
                    <a:lumOff val="40000"/>
                  </a:schemeClr>
                </a:fgClr>
                <a:bgClr>
                  <a:schemeClr val="bg1"/>
                </a:bgClr>
              </a:pattFill>
            </a:endParaRPr>
          </a:p>
        </p:txBody>
      </p:sp>
      <p:sp>
        <p:nvSpPr>
          <p:cNvPr id="6" name="Right Arrow 5"/>
          <p:cNvSpPr/>
          <p:nvPr/>
        </p:nvSpPr>
        <p:spPr>
          <a:xfrm>
            <a:off x="2400300" y="3300451"/>
            <a:ext cx="685800" cy="228600"/>
          </a:xfrm>
          <a:prstGeom prst="rightArrow">
            <a:avLst/>
          </a:prstGeom>
          <a:ln>
            <a:solidFill>
              <a:srgbClr val="FF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b="1" dirty="0">
              <a:ln w="12700">
                <a:solidFill>
                  <a:schemeClr val="accent5"/>
                </a:solidFill>
                <a:prstDash val="solid"/>
              </a:ln>
              <a:pattFill prst="ltDnDiag">
                <a:fgClr>
                  <a:schemeClr val="accent5">
                    <a:lumMod val="60000"/>
                    <a:lumOff val="40000"/>
                  </a:schemeClr>
                </a:fgClr>
                <a:bgClr>
                  <a:schemeClr val="bg1"/>
                </a:bgClr>
              </a:pattFill>
            </a:endParaRPr>
          </a:p>
        </p:txBody>
      </p:sp>
      <p:sp>
        <p:nvSpPr>
          <p:cNvPr id="7" name="Right Arrow 6"/>
          <p:cNvSpPr/>
          <p:nvPr/>
        </p:nvSpPr>
        <p:spPr>
          <a:xfrm>
            <a:off x="2400300" y="4188833"/>
            <a:ext cx="685800" cy="228600"/>
          </a:xfrm>
          <a:prstGeom prst="rightArrow">
            <a:avLst/>
          </a:prstGeom>
          <a:ln>
            <a:solidFill>
              <a:srgbClr val="FF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b="1" dirty="0">
              <a:ln w="12700">
                <a:solidFill>
                  <a:schemeClr val="accent5"/>
                </a:solidFill>
                <a:prstDash val="solid"/>
              </a:ln>
              <a:pattFill prst="ltDnDiag">
                <a:fgClr>
                  <a:schemeClr val="accent5">
                    <a:lumMod val="60000"/>
                    <a:lumOff val="40000"/>
                  </a:schemeClr>
                </a:fgClr>
                <a:bgClr>
                  <a:schemeClr val="bg1"/>
                </a:bgClr>
              </a:pattFill>
            </a:endParaRPr>
          </a:p>
        </p:txBody>
      </p:sp>
      <p:sp>
        <p:nvSpPr>
          <p:cNvPr id="9" name="Right Arrow 8"/>
          <p:cNvSpPr/>
          <p:nvPr/>
        </p:nvSpPr>
        <p:spPr>
          <a:xfrm>
            <a:off x="2400300" y="4633024"/>
            <a:ext cx="685800" cy="228600"/>
          </a:xfrm>
          <a:prstGeom prst="rightArrow">
            <a:avLst/>
          </a:prstGeom>
          <a:ln>
            <a:solidFill>
              <a:srgbClr val="FF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b="1" dirty="0">
              <a:ln w="12700">
                <a:solidFill>
                  <a:schemeClr val="accent5"/>
                </a:solidFill>
                <a:prstDash val="solid"/>
              </a:ln>
              <a:pattFill prst="ltDnDiag">
                <a:fgClr>
                  <a:schemeClr val="accent5">
                    <a:lumMod val="60000"/>
                    <a:lumOff val="40000"/>
                  </a:schemeClr>
                </a:fgClr>
                <a:bgClr>
                  <a:schemeClr val="bg1"/>
                </a:bgClr>
              </a:pattFill>
            </a:endParaRPr>
          </a:p>
        </p:txBody>
      </p:sp>
      <p:sp>
        <p:nvSpPr>
          <p:cNvPr id="10" name="Right Arrow 9"/>
          <p:cNvSpPr/>
          <p:nvPr/>
        </p:nvSpPr>
        <p:spPr>
          <a:xfrm>
            <a:off x="2400300" y="3744642"/>
            <a:ext cx="685800" cy="228600"/>
          </a:xfrm>
          <a:prstGeom prst="rightArrow">
            <a:avLst/>
          </a:prstGeom>
          <a:ln>
            <a:solidFill>
              <a:srgbClr val="FF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b="1" dirty="0">
              <a:ln w="12700">
                <a:solidFill>
                  <a:schemeClr val="accent5"/>
                </a:solidFill>
                <a:prstDash val="solid"/>
              </a:ln>
              <a:pattFill prst="ltDnDiag">
                <a:fgClr>
                  <a:schemeClr val="accent5">
                    <a:lumMod val="60000"/>
                    <a:lumOff val="40000"/>
                  </a:schemeClr>
                </a:fgClr>
                <a:bgClr>
                  <a:schemeClr val="bg1"/>
                </a:bgClr>
              </a:pattFill>
            </a:endParaRPr>
          </a:p>
        </p:txBody>
      </p:sp>
      <p:sp>
        <p:nvSpPr>
          <p:cNvPr id="8" name="TextBox 7"/>
          <p:cNvSpPr txBox="1"/>
          <p:nvPr/>
        </p:nvSpPr>
        <p:spPr>
          <a:xfrm>
            <a:off x="533400" y="4710954"/>
            <a:ext cx="1866900" cy="923330"/>
          </a:xfrm>
          <a:prstGeom prst="rect">
            <a:avLst/>
          </a:prstGeom>
          <a:solidFill>
            <a:srgbClr val="FF0000"/>
          </a:solidFill>
        </p:spPr>
        <p:txBody>
          <a:bodyPr wrap="square" rtlCol="0">
            <a:spAutoFit/>
          </a:bodyPr>
          <a:lstStyle/>
          <a:p>
            <a:r>
              <a:rPr lang="sr-Cyrl-RS" dirty="0"/>
              <a:t>Садржај модула „интерна ревизија“ </a:t>
            </a:r>
            <a:endParaRPr lang="en-US" dirty="0"/>
          </a:p>
        </p:txBody>
      </p:sp>
    </p:spTree>
    <p:extLst>
      <p:ext uri="{BB962C8B-B14F-4D97-AF65-F5344CB8AC3E}">
        <p14:creationId xmlns:p14="http://schemas.microsoft.com/office/powerpoint/2010/main" val="31480023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1" nodeType="clickEffect">
                                  <p:stCondLst>
                                    <p:cond delay="0"/>
                                  </p:stCondLst>
                                  <p:childTnLst>
                                    <p:animMotion origin="layout" path="M 5.55112E-17 3.7037E-7 L 5.55112E-17 0.06157 " pathEditMode="relative" rAng="0" ptsTypes="AA">
                                      <p:cBhvr>
                                        <p:cTn id="16" dur="2000" fill="hold"/>
                                        <p:tgtEl>
                                          <p:spTgt spid="5"/>
                                        </p:tgtEl>
                                        <p:attrNameLst>
                                          <p:attrName>ppt_x</p:attrName>
                                          <p:attrName>ppt_y</p:attrName>
                                        </p:attrNameLst>
                                      </p:cBhvr>
                                      <p:rCtr x="0" y="3079"/>
                                    </p:animMotion>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grpId="1" nodeType="clickEffect">
                                  <p:stCondLst>
                                    <p:cond delay="0"/>
                                  </p:stCondLst>
                                  <p:childTnLst>
                                    <p:animMotion origin="layout" path="M 5.55112E-17 3.33333E-6 L 5.55112E-17 0.06898 " pathEditMode="relative" rAng="0" ptsTypes="AA">
                                      <p:cBhvr>
                                        <p:cTn id="24" dur="2000" fill="hold"/>
                                        <p:tgtEl>
                                          <p:spTgt spid="6"/>
                                        </p:tgtEl>
                                        <p:attrNameLst>
                                          <p:attrName>ppt_x</p:attrName>
                                          <p:attrName>ppt_y</p:attrName>
                                        </p:attrNameLst>
                                      </p:cBhvr>
                                      <p:rCtr x="0" y="3449"/>
                                    </p:animMotion>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grpId="1" nodeType="clickEffect">
                                  <p:stCondLst>
                                    <p:cond delay="0"/>
                                  </p:stCondLst>
                                  <p:childTnLst>
                                    <p:animMotion origin="layout" path="M 5.55112E-17 -1.48148E-6 L 5.55112E-17 0.06505 " pathEditMode="relative" rAng="0" ptsTypes="AA">
                                      <p:cBhvr>
                                        <p:cTn id="32" dur="2000" fill="hold"/>
                                        <p:tgtEl>
                                          <p:spTgt spid="10"/>
                                        </p:tgtEl>
                                        <p:attrNameLst>
                                          <p:attrName>ppt_x</p:attrName>
                                          <p:attrName>ppt_y</p:attrName>
                                        </p:attrNameLst>
                                      </p:cBhvr>
                                      <p:rCtr x="0" y="3241"/>
                                    </p:animMotion>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grpId="1" nodeType="clickEffect">
                                  <p:stCondLst>
                                    <p:cond delay="0"/>
                                  </p:stCondLst>
                                  <p:childTnLst>
                                    <p:animMotion origin="layout" path="M 5.55112E-17 3.7037E-6 L 5.55112E-17 0.06203 " pathEditMode="relative" rAng="0" ptsTypes="AA">
                                      <p:cBhvr>
                                        <p:cTn id="40" dur="2000" fill="hold"/>
                                        <p:tgtEl>
                                          <p:spTgt spid="7"/>
                                        </p:tgtEl>
                                        <p:attrNameLst>
                                          <p:attrName>ppt_x</p:attrName>
                                          <p:attrName>ppt_y</p:attrName>
                                        </p:attrNameLst>
                                      </p:cBhvr>
                                      <p:rCtr x="0" y="3102"/>
                                    </p:animMotion>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42" presetClass="path" presetSubtype="0" accel="50000" decel="50000" fill="hold" grpId="1" nodeType="clickEffect">
                                  <p:stCondLst>
                                    <p:cond delay="0"/>
                                  </p:stCondLst>
                                  <p:childTnLst>
                                    <p:animMotion origin="layout" path="M 5.55112E-17 3.7037E-7 L 5.55112E-17 0.06204 " pathEditMode="relative" rAng="0" ptsTypes="AA">
                                      <p:cBhvr>
                                        <p:cTn id="48" dur="2000" fill="hold"/>
                                        <p:tgtEl>
                                          <p:spTgt spid="9"/>
                                        </p:tgtEl>
                                        <p:attrNameLst>
                                          <p:attrName>ppt_x</p:attrName>
                                          <p:attrName>ppt_y</p:attrName>
                                        </p:attrNameLst>
                                      </p:cBhvr>
                                      <p:rCtr x="0" y="31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9" grpId="0" animBg="1"/>
      <p:bldP spid="9" grpId="1" animBg="1"/>
      <p:bldP spid="10" grpId="0" animBg="1"/>
      <p:bldP spid="10"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 y="1127760"/>
            <a:ext cx="7482840" cy="548640"/>
          </a:xfrm>
        </p:spPr>
        <p:txBody>
          <a:bodyPr>
            <a:normAutofit/>
          </a:bodyPr>
          <a:lstStyle/>
          <a:p>
            <a:pPr algn="ctr"/>
            <a:r>
              <a:rPr lang="sr-Cyrl-BA" sz="1800" b="1" dirty="0" smtClean="0"/>
              <a:t>„Папирни“ рад насупрот раду у „екранима“</a:t>
            </a:r>
            <a:endParaRPr lang="sr-Latn-RS" sz="1800" b="1" dirty="0"/>
          </a:p>
        </p:txBody>
      </p:sp>
      <p:pic>
        <p:nvPicPr>
          <p:cNvPr id="1027" name="Picture 3"/>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1676400"/>
            <a:ext cx="3273687"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tretch>
            <a:fillRect/>
          </a:stretch>
        </p:blipFill>
        <p:spPr bwMode="auto">
          <a:xfrm>
            <a:off x="4188088" y="1905000"/>
            <a:ext cx="3279512"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5864" t="35715" r="20860" b="41071"/>
          <a:stretch/>
        </p:blipFill>
        <p:spPr bwMode="auto">
          <a:xfrm>
            <a:off x="2590800" y="3200400"/>
            <a:ext cx="762001"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3444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4" presetClass="path" presetSubtype="0" accel="50000" decel="50000" fill="hold" nodeType="clickEffect">
                                  <p:stCondLst>
                                    <p:cond delay="0"/>
                                  </p:stCondLst>
                                  <p:childTnLst>
                                    <p:animMotion origin="layout" path="M 5.55112E-17 -0.00556 L 0.09601 -0.04167 C 0.11615 -0.04977 0.14618 -0.05394 0.1776 -0.05394 C 0.21337 -0.05394 0.24201 -0.04977 0.26215 -0.04167 L 0.35833 -0.00556 " pathEditMode="relative" rAng="0" ptsTypes="AAAAA">
                                      <p:cBhvr>
                                        <p:cTn id="6" dur="3000" fill="hold"/>
                                        <p:tgtEl>
                                          <p:spTgt spid="6"/>
                                        </p:tgtEl>
                                        <p:attrNameLst>
                                          <p:attrName>ppt_x</p:attrName>
                                          <p:attrName>ppt_y</p:attrName>
                                        </p:attrNameLst>
                                      </p:cBhvr>
                                      <p:rCtr x="17917" y="-2431"/>
                                    </p:animMotion>
                                  </p:childTnLst>
                                </p:cTn>
                              </p:par>
                            </p:childTnLst>
                          </p:cTn>
                        </p:par>
                      </p:childTnLst>
                    </p:cTn>
                  </p:par>
                  <p:par>
                    <p:cTn id="7" fill="hold">
                      <p:stCondLst>
                        <p:cond delay="indefinite"/>
                      </p:stCondLst>
                      <p:childTnLst>
                        <p:par>
                          <p:cTn id="8" fill="hold">
                            <p:stCondLst>
                              <p:cond delay="0"/>
                            </p:stCondLst>
                            <p:childTnLst>
                              <p:par>
                                <p:cTn id="9" presetID="14" presetClass="exit" presetSubtype="10" fill="hold" nodeType="clickEffect">
                                  <p:stCondLst>
                                    <p:cond delay="0"/>
                                  </p:stCondLst>
                                  <p:childTnLst>
                                    <p:animEffect transition="out" filter="randombar(horizontal)">
                                      <p:cBhvr>
                                        <p:cTn id="10" dur="2000"/>
                                        <p:tgtEl>
                                          <p:spTgt spid="6"/>
                                        </p:tgtEl>
                                      </p:cBhvr>
                                    </p:animEffect>
                                    <p:set>
                                      <p:cBhvr>
                                        <p:cTn id="11"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686800" cy="1320800"/>
          </a:xfrm>
        </p:spPr>
        <p:txBody>
          <a:bodyPr>
            <a:normAutofit/>
          </a:bodyPr>
          <a:lstStyle/>
          <a:p>
            <a:pPr algn="ctr"/>
            <a:r>
              <a:rPr lang="sr-Cyrl-RS" sz="3200" b="1" dirty="0">
                <a:solidFill>
                  <a:schemeClr val="accent4">
                    <a:lumMod val="50000"/>
                  </a:schemeClr>
                </a:solidFill>
                <a:effectLst>
                  <a:outerShdw blurRad="38100" dist="38100" dir="2700000" algn="tl">
                    <a:srgbClr val="000000">
                      <a:alpha val="43137"/>
                    </a:srgbClr>
                  </a:outerShdw>
                </a:effectLst>
              </a:rPr>
              <a:t>КОРИСТИ ОД АУТОМАТИЗАЦИЈЕ</a:t>
            </a:r>
            <a:endParaRPr lang="en-US" sz="3200" b="1" dirty="0">
              <a:solidFill>
                <a:schemeClr val="accent4">
                  <a:lumMod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28600" y="1219200"/>
            <a:ext cx="8686800" cy="5452572"/>
          </a:xfrm>
        </p:spPr>
        <p:txBody>
          <a:bodyPr>
            <a:normAutofit/>
          </a:bodyPr>
          <a:lstStyle/>
          <a:p>
            <a:pPr marL="0" lvl="1" indent="0">
              <a:lnSpc>
                <a:spcPct val="120000"/>
              </a:lnSpc>
              <a:buClrTx/>
              <a:buNone/>
            </a:pPr>
            <a:endParaRPr lang="en-US" sz="800" b="1" dirty="0"/>
          </a:p>
          <a:p>
            <a:pPr marL="0" lvl="1" indent="0">
              <a:lnSpc>
                <a:spcPct val="120000"/>
              </a:lnSpc>
              <a:buClrTx/>
              <a:buNone/>
            </a:pPr>
            <a:endParaRPr lang="sr-Cyrl-CS" sz="800" dirty="0"/>
          </a:p>
          <a:p>
            <a:pPr lvl="1">
              <a:lnSpc>
                <a:spcPct val="120000"/>
              </a:lnSpc>
              <a:buClrTx/>
              <a:buFont typeface="Wingdings" panose="05000000000000000000" pitchFamily="2" charset="2"/>
              <a:buChar char="q"/>
            </a:pPr>
            <a:r>
              <a:rPr lang="sr-Cyrl-RS" dirty="0"/>
              <a:t>Контролисано подручје рада - не дозвољава </a:t>
            </a:r>
            <a:r>
              <a:rPr lang="sr-Cyrl-BA" dirty="0"/>
              <a:t>прескакање/игнор</a:t>
            </a:r>
            <a:r>
              <a:rPr lang="sr-Cyrl-RS" dirty="0"/>
              <a:t>и</a:t>
            </a:r>
            <a:r>
              <a:rPr lang="sr-Cyrl-BA" dirty="0"/>
              <a:t>сање било које фазе ревизије</a:t>
            </a:r>
            <a:r>
              <a:rPr lang="en-US" dirty="0"/>
              <a:t>.</a:t>
            </a:r>
            <a:r>
              <a:rPr lang="sr-Cyrl-BA" dirty="0"/>
              <a:t> </a:t>
            </a:r>
            <a:endParaRPr lang="sr-Cyrl-BA" dirty="0" smtClean="0"/>
          </a:p>
          <a:p>
            <a:pPr lvl="1">
              <a:lnSpc>
                <a:spcPct val="120000"/>
              </a:lnSpc>
              <a:buClrTx/>
              <a:buFont typeface="Wingdings" panose="05000000000000000000" pitchFamily="2" charset="2"/>
              <a:buChar char="q"/>
            </a:pPr>
            <a:r>
              <a:rPr lang="sr-Cyrl-BA" dirty="0"/>
              <a:t>Водич за интерне ревизоре</a:t>
            </a:r>
            <a:r>
              <a:rPr lang="sr-Cyrl-BA" dirty="0" smtClean="0"/>
              <a:t>.</a:t>
            </a:r>
          </a:p>
          <a:p>
            <a:pPr marL="742950" lvl="2" indent="-342900">
              <a:lnSpc>
                <a:spcPct val="120000"/>
              </a:lnSpc>
              <a:buClrTx/>
              <a:buFont typeface="Wingdings" panose="05000000000000000000" pitchFamily="2" charset="2"/>
              <a:buChar char="q"/>
            </a:pPr>
            <a:r>
              <a:rPr lang="sr-Cyrl-CS" sz="2400" dirty="0"/>
              <a:t>Обезбјеђује аутоматизоване методолошке смјернице у вршењу функције интерне ревизије</a:t>
            </a:r>
            <a:r>
              <a:rPr lang="en-US" sz="2400" dirty="0"/>
              <a:t>.</a:t>
            </a:r>
            <a:endParaRPr lang="sr-Cyrl-RS" sz="2400" dirty="0"/>
          </a:p>
          <a:p>
            <a:pPr lvl="1">
              <a:lnSpc>
                <a:spcPct val="120000"/>
              </a:lnSpc>
              <a:buClrTx/>
              <a:buFont typeface="Wingdings" panose="05000000000000000000" pitchFamily="2" charset="2"/>
              <a:buChar char="q"/>
            </a:pPr>
            <a:r>
              <a:rPr lang="sr-Cyrl-RS" dirty="0" smtClean="0"/>
              <a:t>Аутоматизација </a:t>
            </a:r>
            <a:r>
              <a:rPr lang="sr-Cyrl-RS" dirty="0"/>
              <a:t>процеса интерне ревизије </a:t>
            </a:r>
            <a:r>
              <a:rPr lang="sr-Cyrl-RS" b="1" dirty="0"/>
              <a:t>обезбјеђује системску примјену методологије за рад интерних ревизора </a:t>
            </a:r>
            <a:r>
              <a:rPr lang="sr-Cyrl-RS" dirty="0"/>
              <a:t>у јавном сектору</a:t>
            </a:r>
            <a:r>
              <a:rPr lang="sr-Cyrl-RS" dirty="0" smtClean="0"/>
              <a:t>.</a:t>
            </a:r>
          </a:p>
          <a:p>
            <a:pPr lvl="1">
              <a:lnSpc>
                <a:spcPct val="120000"/>
              </a:lnSpc>
              <a:buClrTx/>
              <a:buFont typeface="Wingdings" panose="05000000000000000000" pitchFamily="2" charset="2"/>
              <a:buChar char="q"/>
            </a:pPr>
            <a:r>
              <a:rPr lang="sr-Cyrl-RS" dirty="0" smtClean="0"/>
              <a:t>Једнообразна </a:t>
            </a:r>
            <a:r>
              <a:rPr lang="sr-Cyrl-RS" dirty="0"/>
              <a:t>примјена апликације  </a:t>
            </a:r>
            <a:r>
              <a:rPr lang="sr-Cyrl-RS" dirty="0" smtClean="0"/>
              <a:t>          </a:t>
            </a:r>
            <a:r>
              <a:rPr lang="sr-Cyrl-RS" dirty="0"/>
              <a:t>уједначавање пракси у раду интерних ревизора </a:t>
            </a:r>
            <a:endParaRPr lang="sr-Cyrl-RS" dirty="0" smtClean="0"/>
          </a:p>
          <a:p>
            <a:pPr marL="0" lvl="1" indent="0">
              <a:lnSpc>
                <a:spcPct val="120000"/>
              </a:lnSpc>
              <a:buClrTx/>
              <a:buNone/>
            </a:pPr>
            <a:endParaRPr lang="en-US" sz="900" dirty="0"/>
          </a:p>
          <a:p>
            <a:endParaRPr lang="en-US" dirty="0"/>
          </a:p>
        </p:txBody>
      </p:sp>
      <p:sp>
        <p:nvSpPr>
          <p:cNvPr id="4" name="Right Arrow 3"/>
          <p:cNvSpPr/>
          <p:nvPr/>
        </p:nvSpPr>
        <p:spPr>
          <a:xfrm>
            <a:off x="5791200" y="5638800"/>
            <a:ext cx="609600" cy="1524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solidFill>
                <a:srgbClr val="FF0000"/>
              </a:solidFill>
            </a:endParaRPr>
          </a:p>
        </p:txBody>
      </p:sp>
    </p:spTree>
    <p:extLst>
      <p:ext uri="{BB962C8B-B14F-4D97-AF65-F5344CB8AC3E}">
        <p14:creationId xmlns:p14="http://schemas.microsoft.com/office/powerpoint/2010/main" val="18560223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9509" b="6308"/>
          <a:stretch/>
        </p:blipFill>
        <p:spPr bwMode="auto">
          <a:xfrm>
            <a:off x="76200" y="1219200"/>
            <a:ext cx="9067800"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ight Arrow 3"/>
          <p:cNvSpPr/>
          <p:nvPr/>
        </p:nvSpPr>
        <p:spPr>
          <a:xfrm>
            <a:off x="2209800" y="3352800"/>
            <a:ext cx="838200" cy="304800"/>
          </a:xfrm>
          <a:prstGeom prst="rightArrow">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5" name="Right Arrow 4"/>
          <p:cNvSpPr/>
          <p:nvPr/>
        </p:nvSpPr>
        <p:spPr>
          <a:xfrm>
            <a:off x="2438400" y="2959100"/>
            <a:ext cx="838200" cy="304800"/>
          </a:xfrm>
          <a:prstGeom prst="rightArrow">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3" name="TextBox 2"/>
          <p:cNvSpPr txBox="1"/>
          <p:nvPr/>
        </p:nvSpPr>
        <p:spPr>
          <a:xfrm>
            <a:off x="646606" y="1700252"/>
            <a:ext cx="4421788" cy="369332"/>
          </a:xfrm>
          <a:prstGeom prst="rect">
            <a:avLst/>
          </a:prstGeom>
          <a:solidFill>
            <a:schemeClr val="tx2">
              <a:lumMod val="40000"/>
              <a:lumOff val="60000"/>
            </a:schemeClr>
          </a:solidFill>
        </p:spPr>
        <p:txBody>
          <a:bodyPr wrap="none" rtlCol="0">
            <a:spAutoFit/>
          </a:bodyPr>
          <a:lstStyle/>
          <a:p>
            <a:r>
              <a:rPr lang="sr-Cyrl-RS" dirty="0">
                <a:solidFill>
                  <a:schemeClr val="accent2">
                    <a:lumMod val="75000"/>
                  </a:schemeClr>
                </a:solidFill>
              </a:rPr>
              <a:t>ИЗРАДА СТРАТЕШКОГ И ГОДИШЊЕГ ПЛАНА</a:t>
            </a:r>
            <a:endParaRPr lang="en-US" dirty="0"/>
          </a:p>
        </p:txBody>
      </p:sp>
    </p:spTree>
    <p:extLst>
      <p:ext uri="{BB962C8B-B14F-4D97-AF65-F5344CB8AC3E}">
        <p14:creationId xmlns:p14="http://schemas.microsoft.com/office/powerpoint/2010/main" val="12142164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5.55112E-17 -3.7037E-6 L -0.0125 0.05741 " pathEditMode="relative" rAng="0" ptsTypes="AA">
                                      <p:cBhvr>
                                        <p:cTn id="6" dur="2000" fill="hold"/>
                                        <p:tgtEl>
                                          <p:spTgt spid="5"/>
                                        </p:tgtEl>
                                        <p:attrNameLst>
                                          <p:attrName>ppt_x</p:attrName>
                                          <p:attrName>ppt_y</p:attrName>
                                        </p:attrNameLst>
                                      </p:cBhvr>
                                      <p:rCtr x="-625" y="28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9" y="533400"/>
            <a:ext cx="8153400" cy="1320800"/>
          </a:xfrm>
        </p:spPr>
        <p:txBody>
          <a:bodyPr>
            <a:normAutofit/>
          </a:bodyPr>
          <a:lstStyle/>
          <a:p>
            <a:pPr algn="ctr"/>
            <a:r>
              <a:rPr lang="en-US" sz="2800" b="1" dirty="0" smtClean="0">
                <a:solidFill>
                  <a:schemeClr val="accent4">
                    <a:lumMod val="50000"/>
                  </a:schemeClr>
                </a:solidFill>
                <a:effectLst>
                  <a:outerShdw blurRad="38100" dist="38100" dir="2700000" algn="tl">
                    <a:srgbClr val="000000">
                      <a:alpha val="43137"/>
                    </a:srgbClr>
                  </a:outerShdw>
                </a:effectLst>
              </a:rPr>
              <a:t>O</a:t>
            </a:r>
            <a:r>
              <a:rPr lang="sr-Cyrl-RS" sz="2800" b="1" dirty="0" smtClean="0">
                <a:solidFill>
                  <a:schemeClr val="accent4">
                    <a:lumMod val="50000"/>
                  </a:schemeClr>
                </a:solidFill>
                <a:effectLst>
                  <a:outerShdw blurRad="38100" dist="38100" dir="2700000" algn="tl">
                    <a:srgbClr val="000000">
                      <a:alpha val="43137"/>
                    </a:srgbClr>
                  </a:outerShdw>
                </a:effectLst>
              </a:rPr>
              <a:t>СНОВ ЗА ПОКРЕТАЊЕ ИНТЕРНЕ РЕВИЗИЈЕ </a:t>
            </a:r>
            <a:endParaRPr lang="sr-Latn-RS" sz="2800" b="1" dirty="0">
              <a:solidFill>
                <a:schemeClr val="accent4">
                  <a:lumMod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391920"/>
            <a:ext cx="8305800" cy="5435600"/>
          </a:xfrm>
        </p:spPr>
        <p:txBody>
          <a:bodyPr>
            <a:normAutofit fontScale="92500" lnSpcReduction="20000"/>
          </a:bodyPr>
          <a:lstStyle/>
          <a:p>
            <a:pPr>
              <a:buFont typeface="Wingdings" panose="05000000000000000000" pitchFamily="2" charset="2"/>
              <a:buChar char="q"/>
            </a:pPr>
            <a:r>
              <a:rPr lang="sr-Cyrl-RS" sz="2200" dirty="0" smtClean="0"/>
              <a:t>Методолошки дизајн апликације усмјерава руководиоца интерне ревизије да процес започне израдом стратешког и годишњег плана интерне ревизије заснованих на ризицима </a:t>
            </a:r>
          </a:p>
          <a:p>
            <a:pPr marL="0" indent="0">
              <a:buNone/>
            </a:pPr>
            <a:endParaRPr lang="sr-Cyrl-RS" sz="2200" b="0" dirty="0" smtClean="0"/>
          </a:p>
          <a:p>
            <a:pPr>
              <a:buFont typeface="Wingdings" panose="05000000000000000000" pitchFamily="2" charset="2"/>
              <a:buChar char="q"/>
            </a:pPr>
            <a:r>
              <a:rPr lang="bs-Latn-BA" sz="2200" b="0" dirty="0" smtClean="0"/>
              <a:t>Планирање </a:t>
            </a:r>
            <a:r>
              <a:rPr lang="bs-Latn-BA" sz="2200" b="0" dirty="0"/>
              <a:t>ревизорских активности </a:t>
            </a:r>
            <a:r>
              <a:rPr lang="bs-Latn-BA" sz="2200" dirty="0"/>
              <a:t>на основу ризика </a:t>
            </a:r>
            <a:r>
              <a:rPr lang="bs-Latn-BA" sz="2200" b="0" dirty="0"/>
              <a:t>неопходно је у сврху успостављања приоритета интерне ревизије</a:t>
            </a:r>
            <a:r>
              <a:rPr lang="sr-Cyrl-BA" sz="2200" b="0" dirty="0"/>
              <a:t>, </a:t>
            </a:r>
            <a:r>
              <a:rPr lang="bs-Latn-BA" sz="2200" b="0" dirty="0"/>
              <a:t>усклађен</a:t>
            </a:r>
            <a:r>
              <a:rPr lang="sr-Cyrl-BA" sz="2200" b="0" dirty="0"/>
              <a:t>их</a:t>
            </a:r>
            <a:r>
              <a:rPr lang="bs-Latn-BA" sz="2200" b="0" dirty="0"/>
              <a:t> са циљевима </a:t>
            </a:r>
            <a:r>
              <a:rPr lang="sr-Cyrl-BA" sz="2200" b="0" dirty="0"/>
              <a:t>субјекта</a:t>
            </a:r>
            <a:r>
              <a:rPr lang="bs-Latn-BA" sz="2200" b="0" dirty="0"/>
              <a:t> и са прихватљивим нивоом ризика који је дефинисало руководство</a:t>
            </a:r>
            <a:r>
              <a:rPr lang="sr-Cyrl-RS" sz="2200" b="0" dirty="0" smtClean="0"/>
              <a:t>.</a:t>
            </a:r>
          </a:p>
          <a:p>
            <a:pPr>
              <a:buFont typeface="Wingdings" panose="05000000000000000000" pitchFamily="2" charset="2"/>
              <a:buChar char="q"/>
            </a:pPr>
            <a:endParaRPr lang="sr-Cyrl-RS" sz="2200" b="0" dirty="0" smtClean="0"/>
          </a:p>
          <a:p>
            <a:pPr>
              <a:buFont typeface="Wingdings" panose="05000000000000000000" pitchFamily="2" charset="2"/>
              <a:buChar char="q"/>
            </a:pPr>
            <a:r>
              <a:rPr lang="en-US" sz="2200" dirty="0"/>
              <a:t>K</a:t>
            </a:r>
            <a:r>
              <a:rPr lang="sr-Cyrl-RS" sz="2200" dirty="0"/>
              <a:t>ако распоредити ограничене ресурсе интерне ревизије на ефикасан и ефективан начин - како одабрати шта ревидирати</a:t>
            </a:r>
            <a:r>
              <a:rPr lang="en-US" sz="2200" dirty="0" smtClean="0"/>
              <a:t>?</a:t>
            </a:r>
            <a:endParaRPr lang="sr-Cyrl-RS" sz="2200" dirty="0" smtClean="0"/>
          </a:p>
          <a:p>
            <a:pPr>
              <a:buFont typeface="Wingdings" panose="05000000000000000000" pitchFamily="2" charset="2"/>
              <a:buChar char="q"/>
            </a:pPr>
            <a:endParaRPr lang="sr-Cyrl-RS" sz="2200" dirty="0"/>
          </a:p>
          <a:p>
            <a:pPr>
              <a:buFont typeface="Wingdings" panose="05000000000000000000" pitchFamily="2" charset="2"/>
              <a:buChar char="q"/>
            </a:pPr>
            <a:r>
              <a:rPr lang="sr-Cyrl-RS" sz="2200" dirty="0"/>
              <a:t>Циљ процјене ризика односно циљ планирања заснованог на ризику јесте да осигура да интерни ревизори планирају области које представљају највећи ризик по остварење циљева организације. </a:t>
            </a:r>
          </a:p>
          <a:p>
            <a:pPr marL="0" indent="0">
              <a:buNone/>
            </a:pPr>
            <a:endParaRPr lang="sr-Latn-RS" sz="2200" b="0" dirty="0" smtClean="0"/>
          </a:p>
          <a:p>
            <a:pPr>
              <a:buFont typeface="Wingdings" panose="05000000000000000000" pitchFamily="2" charset="2"/>
              <a:buChar char="q"/>
            </a:pPr>
            <a:r>
              <a:rPr lang="sr-Cyrl-RS" sz="2200" b="0" dirty="0" smtClean="0"/>
              <a:t>Гдје </a:t>
            </a:r>
            <a:r>
              <a:rPr lang="sr-Cyrl-RS" sz="2200" b="0" dirty="0"/>
              <a:t>руководство има успостављен функционалан систем управљања </a:t>
            </a:r>
            <a:r>
              <a:rPr lang="sr-Cyrl-RS" sz="2200" b="0" dirty="0" smtClean="0"/>
              <a:t>ризицима, документован у регистру ризика, </a:t>
            </a:r>
            <a:r>
              <a:rPr lang="sr-Cyrl-RS" sz="2200" b="0" dirty="0"/>
              <a:t>интерни ревизори би требали да користе исти као основу за њихове сопствене процјене ризика. </a:t>
            </a:r>
            <a:endParaRPr lang="sr-Latn-RS" sz="2200" b="0" dirty="0" smtClean="0"/>
          </a:p>
          <a:p>
            <a:pPr marL="0" indent="0">
              <a:buNone/>
            </a:pPr>
            <a:endParaRPr lang="sr-Latn-RS" sz="1900" b="0" dirty="0"/>
          </a:p>
          <a:p>
            <a:pPr>
              <a:buFont typeface="Wingdings" panose="05000000000000000000" pitchFamily="2" charset="2"/>
              <a:buChar char="q"/>
            </a:pPr>
            <a:endParaRPr lang="sr-Latn-RS" sz="1900" b="0" dirty="0"/>
          </a:p>
          <a:p>
            <a:pPr>
              <a:buFont typeface="Wingdings" panose="05000000000000000000" pitchFamily="2" charset="2"/>
              <a:buChar char="q"/>
            </a:pPr>
            <a:endParaRPr lang="sr-Latn-RS" sz="1900" b="0" dirty="0"/>
          </a:p>
        </p:txBody>
      </p:sp>
    </p:spTree>
    <p:extLst>
      <p:ext uri="{BB962C8B-B14F-4D97-AF65-F5344CB8AC3E}">
        <p14:creationId xmlns:p14="http://schemas.microsoft.com/office/powerpoint/2010/main" val="2773477651"/>
      </p:ext>
    </p:extLst>
  </p:cSld>
  <p:clrMapOvr>
    <a:masterClrMapping/>
  </p:clrMapOvr>
  <p:transition spd="med">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54430" y="838200"/>
            <a:ext cx="7498080" cy="838200"/>
          </a:xfrm>
        </p:spPr>
        <p:txBody>
          <a:bodyPr>
            <a:normAutofit/>
          </a:bodyPr>
          <a:lstStyle/>
          <a:p>
            <a:r>
              <a:rPr lang="sr-Cyrl-RS" sz="3200" b="1" dirty="0" smtClean="0">
                <a:solidFill>
                  <a:schemeClr val="accent4">
                    <a:lumMod val="50000"/>
                  </a:schemeClr>
                </a:solidFill>
                <a:effectLst>
                  <a:outerShdw blurRad="38100" dist="38100" dir="2700000" algn="tl">
                    <a:srgbClr val="000000">
                      <a:alpha val="43137"/>
                    </a:srgbClr>
                  </a:outerShdw>
                </a:effectLst>
              </a:rPr>
              <a:t>Копија регистра ризика из модула ФУК </a:t>
            </a:r>
            <a:endParaRPr lang="en-US" sz="3200" b="1" dirty="0">
              <a:solidFill>
                <a:schemeClr val="accent4">
                  <a:lumMod val="50000"/>
                </a:schemeClr>
              </a:solidFill>
              <a:effectLst>
                <a:outerShdw blurRad="38100" dist="38100" dir="2700000" algn="tl">
                  <a:srgbClr val="000000">
                    <a:alpha val="43137"/>
                  </a:srgbClr>
                </a:outerShdw>
              </a:effectLst>
            </a:endParaRPr>
          </a:p>
        </p:txBody>
      </p:sp>
      <p:pic>
        <p:nvPicPr>
          <p:cNvPr id="5" name="Content Placeholder 4"/>
          <p:cNvPicPr>
            <a:picLocks noGrp="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52400" y="1524000"/>
            <a:ext cx="7772400" cy="5153234"/>
          </a:xfrm>
          <a:prstGeom prst="rect">
            <a:avLst/>
          </a:prstGeom>
        </p:spPr>
      </p:pic>
      <p:pic>
        <p:nvPicPr>
          <p:cNvPr id="6" name="Content Placeholder 5"/>
          <p:cNvPicPr>
            <a:picLocks noGrp="1"/>
          </p:cNvPicPr>
          <p:nvPr>
            <p:ph sz="half" idx="2"/>
          </p:nvPr>
        </p:nvPicPr>
        <p:blipFill>
          <a:blip r:embed="rId4"/>
          <a:stretch>
            <a:fillRect/>
          </a:stretch>
        </p:blipFill>
        <p:spPr>
          <a:xfrm>
            <a:off x="2733079" y="1524000"/>
            <a:ext cx="6410921" cy="5153234"/>
          </a:xfrm>
          <a:prstGeom prst="rect">
            <a:avLst/>
          </a:prstGeom>
        </p:spPr>
      </p:pic>
      <p:sp>
        <p:nvSpPr>
          <p:cNvPr id="7" name="TextBox 6"/>
          <p:cNvSpPr txBox="1"/>
          <p:nvPr/>
        </p:nvSpPr>
        <p:spPr>
          <a:xfrm>
            <a:off x="2514600" y="2590800"/>
            <a:ext cx="2183130" cy="2585323"/>
          </a:xfrm>
          <a:prstGeom prst="rect">
            <a:avLst/>
          </a:prstGeom>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wrap="square" rtlCol="0">
            <a:spAutoFit/>
          </a:bodyPr>
          <a:lstStyle/>
          <a:p>
            <a:endParaRPr lang="sr-Cyrl-RS" sz="1400" b="1" dirty="0" smtClean="0">
              <a:solidFill>
                <a:schemeClr val="tx1"/>
              </a:solidFill>
              <a:effectLst>
                <a:outerShdw blurRad="38100" dist="38100" dir="2700000" algn="tl">
                  <a:srgbClr val="000000">
                    <a:alpha val="43137"/>
                  </a:srgbClr>
                </a:outerShdw>
              </a:effectLst>
            </a:endParaRPr>
          </a:p>
          <a:p>
            <a:r>
              <a:rPr lang="sr-Cyrl-RS" sz="1400" b="1" dirty="0" smtClean="0">
                <a:solidFill>
                  <a:schemeClr val="tx1"/>
                </a:solidFill>
                <a:effectLst>
                  <a:outerShdw blurRad="38100" dist="38100" dir="2700000" algn="tl">
                    <a:srgbClr val="000000">
                      <a:alpha val="43137"/>
                    </a:srgbClr>
                  </a:outerShdw>
                </a:effectLst>
              </a:rPr>
              <a:t>Преузимање „Регистара ризика“ из ФУК модула –интерни </a:t>
            </a:r>
            <a:r>
              <a:rPr lang="sr-Cyrl-RS" sz="1400" b="1" dirty="0">
                <a:solidFill>
                  <a:schemeClr val="tx1"/>
                </a:solidFill>
                <a:effectLst>
                  <a:outerShdw blurRad="38100" dist="38100" dir="2700000" algn="tl">
                    <a:srgbClr val="000000">
                      <a:alpha val="43137"/>
                    </a:srgbClr>
                  </a:outerShdw>
                </a:effectLst>
              </a:rPr>
              <a:t>ревизори </a:t>
            </a:r>
            <a:r>
              <a:rPr lang="sr-Cyrl-RS" sz="1400" b="1" dirty="0" smtClean="0">
                <a:solidFill>
                  <a:schemeClr val="tx1"/>
                </a:solidFill>
                <a:effectLst>
                  <a:outerShdw blurRad="38100" dist="38100" dir="2700000" algn="tl">
                    <a:srgbClr val="000000">
                      <a:alpha val="43137"/>
                    </a:srgbClr>
                  </a:outerShdw>
                </a:effectLst>
              </a:rPr>
              <a:t>креирају копију Регистра ризика у Модулу Интерна ревизија.</a:t>
            </a:r>
          </a:p>
          <a:p>
            <a:endParaRPr lang="sr-Cyrl-RS" sz="1200" b="1" dirty="0" smtClean="0">
              <a:solidFill>
                <a:schemeClr val="tx1"/>
              </a:solidFill>
              <a:effectLst>
                <a:outerShdw blurRad="38100" dist="38100" dir="2700000" algn="tl">
                  <a:srgbClr val="000000">
                    <a:alpha val="43137"/>
                  </a:srgbClr>
                </a:outerShdw>
              </a:effectLst>
            </a:endParaRPr>
          </a:p>
          <a:p>
            <a:endParaRPr lang="sr-Cyrl-RS" sz="1200" b="1" dirty="0" smtClean="0">
              <a:solidFill>
                <a:schemeClr val="tx1"/>
              </a:solidFill>
              <a:effectLst>
                <a:outerShdw blurRad="38100" dist="38100" dir="2700000" algn="tl">
                  <a:srgbClr val="000000">
                    <a:alpha val="43137"/>
                  </a:srgbClr>
                </a:outerShdw>
              </a:effectLst>
            </a:endParaRPr>
          </a:p>
          <a:p>
            <a:endParaRPr lang="sr-Cyrl-RS" sz="1200" b="1" dirty="0" smtClean="0">
              <a:solidFill>
                <a:schemeClr val="tx1"/>
              </a:solidFill>
              <a:effectLst>
                <a:outerShdw blurRad="38100" dist="38100" dir="2700000" algn="tl">
                  <a:srgbClr val="000000">
                    <a:alpha val="43137"/>
                  </a:srgbClr>
                </a:outerShdw>
              </a:effectLst>
            </a:endParaRPr>
          </a:p>
          <a:p>
            <a:endParaRPr lang="sr-Cyrl-RS" sz="1400" b="1" dirty="0">
              <a:solidFill>
                <a:schemeClr val="tx1"/>
              </a:solidFill>
              <a:effectLst>
                <a:outerShdw blurRad="38100" dist="38100" dir="2700000" algn="tl">
                  <a:srgbClr val="000000">
                    <a:alpha val="43137"/>
                  </a:srgbClr>
                </a:outerShdw>
              </a:effectLst>
            </a:endParaRPr>
          </a:p>
          <a:p>
            <a:endParaRPr lang="en-US" sz="1400" b="1" dirty="0">
              <a:solidFill>
                <a:schemeClr val="tx1"/>
              </a:solidFill>
              <a:effectLst>
                <a:outerShdw blurRad="38100" dist="38100" dir="2700000" algn="tl">
                  <a:srgbClr val="000000">
                    <a:alpha val="43137"/>
                  </a:srgbClr>
                </a:outerShdw>
              </a:effectLst>
            </a:endParaRPr>
          </a:p>
        </p:txBody>
      </p:sp>
      <p:sp>
        <p:nvSpPr>
          <p:cNvPr id="2" name="Curved Down Arrow 1"/>
          <p:cNvSpPr/>
          <p:nvPr/>
        </p:nvSpPr>
        <p:spPr>
          <a:xfrm>
            <a:off x="2005369" y="1828800"/>
            <a:ext cx="3479722" cy="1524000"/>
          </a:xfrm>
          <a:prstGeom prst="curvedDownArrow">
            <a:avLst>
              <a:gd name="adj1" fmla="val 25000"/>
              <a:gd name="adj2" fmla="val 46362"/>
              <a:gd name="adj3" fmla="val 63771"/>
            </a:avLst>
          </a:prstGeom>
          <a:effectLst>
            <a:glow rad="228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763991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plus(in)">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85800"/>
            <a:ext cx="7886700" cy="1325563"/>
          </a:xfrm>
        </p:spPr>
        <p:txBody>
          <a:bodyPr>
            <a:normAutofit/>
          </a:bodyPr>
          <a:lstStyle/>
          <a:p>
            <a:pPr algn="ctr"/>
            <a:r>
              <a:rPr lang="sr-Cyrl-RS" sz="2800" b="1" dirty="0">
                <a:solidFill>
                  <a:schemeClr val="accent4">
                    <a:lumMod val="50000"/>
                  </a:schemeClr>
                </a:solidFill>
                <a:effectLst>
                  <a:outerShdw blurRad="38100" dist="38100" dir="2700000" algn="tl">
                    <a:srgbClr val="000000">
                      <a:alpha val="43137"/>
                    </a:srgbClr>
                  </a:outerShdw>
                </a:effectLst>
              </a:rPr>
              <a:t>Планирање засновано на ризику кроз модул интерне ревизије</a:t>
            </a:r>
            <a:endParaRPr lang="en-US" sz="2800" dirty="0"/>
          </a:p>
        </p:txBody>
      </p:sp>
      <p:sp>
        <p:nvSpPr>
          <p:cNvPr id="3" name="Content Placeholder 2"/>
          <p:cNvSpPr>
            <a:spLocks noGrp="1"/>
          </p:cNvSpPr>
          <p:nvPr>
            <p:ph idx="1"/>
          </p:nvPr>
        </p:nvSpPr>
        <p:spPr>
          <a:xfrm>
            <a:off x="152400" y="1348581"/>
            <a:ext cx="8839200" cy="5715000"/>
          </a:xfrm>
        </p:spPr>
        <p:txBody>
          <a:bodyPr>
            <a:normAutofit fontScale="55000" lnSpcReduction="20000"/>
          </a:bodyPr>
          <a:lstStyle/>
          <a:p>
            <a:pPr marL="0" indent="0">
              <a:buNone/>
            </a:pPr>
            <a:endParaRPr lang="sr-Cyrl-RS" dirty="0" smtClean="0"/>
          </a:p>
          <a:p>
            <a:pPr marL="0" indent="0">
              <a:buNone/>
            </a:pPr>
            <a:endParaRPr lang="en-US" dirty="0" smtClean="0"/>
          </a:p>
          <a:p>
            <a:pPr>
              <a:buFont typeface="Wingdings" pitchFamily="2" charset="2"/>
              <a:buChar char="v"/>
            </a:pPr>
            <a:r>
              <a:rPr lang="sr-Cyrl-RS" sz="3600" dirty="0"/>
              <a:t>Корисник јавних средстава води регистар ризика којим се документује процес управљања ризицима и који се ажурира најмање једном </a:t>
            </a:r>
            <a:r>
              <a:rPr lang="sr-Cyrl-RS" sz="3600" dirty="0" smtClean="0"/>
              <a:t>годишње</a:t>
            </a:r>
            <a:r>
              <a:rPr lang="en-US" sz="3600" dirty="0" smtClean="0"/>
              <a:t> </a:t>
            </a:r>
            <a:r>
              <a:rPr lang="sr-Cyrl-RS" sz="3600" dirty="0" smtClean="0"/>
              <a:t>у </a:t>
            </a:r>
            <a:r>
              <a:rPr lang="sr-Cyrl-RS" sz="3600" dirty="0"/>
              <a:t>ФУК </a:t>
            </a:r>
            <a:r>
              <a:rPr lang="sr-Cyrl-RS" sz="3600" dirty="0" smtClean="0"/>
              <a:t>модулу у апликацији.</a:t>
            </a:r>
            <a:endParaRPr lang="sr-Latn-RS" sz="3600" dirty="0" smtClean="0"/>
          </a:p>
          <a:p>
            <a:pPr marL="0" indent="0">
              <a:buNone/>
            </a:pPr>
            <a:endParaRPr lang="en-US" sz="3600" dirty="0"/>
          </a:p>
          <a:p>
            <a:pPr>
              <a:buFont typeface="Wingdings" pitchFamily="2" charset="2"/>
              <a:buChar char="v"/>
            </a:pPr>
            <a:r>
              <a:rPr lang="sr-Cyrl-RS" sz="3600" dirty="0"/>
              <a:t>Усмјеравање руководиоца интерне ревизије на регистар ризика </a:t>
            </a:r>
            <a:r>
              <a:rPr lang="sr-Cyrl-RS" sz="3600" dirty="0" smtClean="0"/>
              <a:t>субјекта</a:t>
            </a:r>
            <a:endParaRPr lang="sr-Latn-RS" sz="3600" dirty="0" smtClean="0"/>
          </a:p>
          <a:p>
            <a:pPr marL="0" indent="0">
              <a:buNone/>
            </a:pPr>
            <a:endParaRPr lang="sr-Latn-RS" sz="3600" dirty="0" smtClean="0"/>
          </a:p>
          <a:p>
            <a:pPr>
              <a:buFont typeface="Wingdings" panose="05000000000000000000" pitchFamily="2" charset="2"/>
              <a:buChar char="v"/>
            </a:pPr>
            <a:r>
              <a:rPr lang="sr-Cyrl-RS" sz="3600" dirty="0" smtClean="0"/>
              <a:t>Омогућено </a:t>
            </a:r>
            <a:r>
              <a:rPr lang="sr-Cyrl-RS" sz="3600" dirty="0"/>
              <a:t>креирање копије Регистра ризика у модулу интерна ревизија. </a:t>
            </a:r>
            <a:endParaRPr lang="en-US" sz="3600" dirty="0"/>
          </a:p>
          <a:p>
            <a:pPr marL="0" indent="0">
              <a:buNone/>
            </a:pPr>
            <a:endParaRPr lang="sr-Latn-RS" sz="3600" dirty="0" smtClean="0"/>
          </a:p>
          <a:p>
            <a:pPr>
              <a:buFont typeface="Wingdings" pitchFamily="2" charset="2"/>
              <a:buChar char="v"/>
            </a:pPr>
            <a:r>
              <a:rPr lang="sr-Cyrl-RS" sz="3600" i="1" dirty="0"/>
              <a:t>Интерни ревизори се кроз Регистар ризика упознају са тренутним окружењем управљања ризицима организације и плановима корективних мјера за рјешавање ризика.</a:t>
            </a:r>
            <a:endParaRPr lang="en-US" sz="3600" dirty="0"/>
          </a:p>
          <a:p>
            <a:pPr>
              <a:buFont typeface="Wingdings" pitchFamily="2" charset="2"/>
              <a:buChar char="v"/>
            </a:pPr>
            <a:endParaRPr lang="sr-Cyrl-RS" sz="3600" dirty="0"/>
          </a:p>
          <a:p>
            <a:pPr>
              <a:buFont typeface="Wingdings" pitchFamily="2" charset="2"/>
              <a:buChar char="v"/>
            </a:pPr>
            <a:r>
              <a:rPr lang="sr-Cyrl-RS" sz="3600" dirty="0" smtClean="0"/>
              <a:t>У </a:t>
            </a:r>
            <a:r>
              <a:rPr lang="sr-Cyrl-RS" sz="3600" dirty="0"/>
              <a:t>апликацији у Регистру ризика, начин на који су документовани ризици, да су јасно повезани са одређеним циљевима и пословним процесима помаже руководиоцу једнице за интерну ревизију да организује домен ревизије и састави попис приоритета ризика. </a:t>
            </a:r>
            <a:endParaRPr lang="en-US" sz="3600" dirty="0" smtClean="0"/>
          </a:p>
          <a:p>
            <a:pPr marL="0" indent="0">
              <a:buNone/>
            </a:pPr>
            <a:endParaRPr lang="en-US" sz="3600" dirty="0" smtClean="0"/>
          </a:p>
          <a:p>
            <a:pPr marL="0" indent="0">
              <a:buNone/>
            </a:pPr>
            <a:endParaRPr lang="en-US" sz="3600" dirty="0"/>
          </a:p>
        </p:txBody>
      </p:sp>
    </p:spTree>
    <p:extLst>
      <p:ext uri="{BB962C8B-B14F-4D97-AF65-F5344CB8AC3E}">
        <p14:creationId xmlns:p14="http://schemas.microsoft.com/office/powerpoint/2010/main" val="16982828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0"/>
            <a:ext cx="7886700" cy="1325563"/>
          </a:xfrm>
        </p:spPr>
        <p:txBody>
          <a:bodyPr>
            <a:normAutofit/>
          </a:bodyPr>
          <a:lstStyle/>
          <a:p>
            <a:pPr algn="ctr"/>
            <a:r>
              <a:rPr lang="sr-Cyrl-RS" sz="2800" b="1" dirty="0">
                <a:solidFill>
                  <a:schemeClr val="accent4">
                    <a:lumMod val="50000"/>
                  </a:schemeClr>
                </a:solidFill>
                <a:effectLst>
                  <a:outerShdw blurRad="38100" dist="38100" dir="2700000" algn="tl">
                    <a:srgbClr val="000000">
                      <a:alpha val="43137"/>
                    </a:srgbClr>
                  </a:outerShdw>
                </a:effectLst>
              </a:rPr>
              <a:t>Планирање засновано на ризику кроз модул интерне ревизије</a:t>
            </a:r>
            <a:endParaRPr lang="en-US" sz="2800" dirty="0"/>
          </a:p>
        </p:txBody>
      </p:sp>
      <p:sp>
        <p:nvSpPr>
          <p:cNvPr id="3" name="Content Placeholder 2"/>
          <p:cNvSpPr>
            <a:spLocks noGrp="1"/>
          </p:cNvSpPr>
          <p:nvPr>
            <p:ph idx="1"/>
          </p:nvPr>
        </p:nvSpPr>
        <p:spPr>
          <a:xfrm>
            <a:off x="228600" y="1600200"/>
            <a:ext cx="8915400" cy="5032375"/>
          </a:xfrm>
        </p:spPr>
        <p:txBody>
          <a:bodyPr>
            <a:normAutofit fontScale="92500" lnSpcReduction="10000"/>
          </a:bodyPr>
          <a:lstStyle/>
          <a:p>
            <a:pPr>
              <a:buFont typeface="Wingdings" panose="05000000000000000000" pitchFamily="2" charset="2"/>
              <a:buChar char="v"/>
            </a:pPr>
            <a:endParaRPr lang="en-US" sz="2400" dirty="0" smtClean="0"/>
          </a:p>
          <a:p>
            <a:pPr>
              <a:buFont typeface="Wingdings" panose="05000000000000000000" pitchFamily="2" charset="2"/>
              <a:buChar char="v"/>
            </a:pPr>
            <a:r>
              <a:rPr lang="sr-Cyrl-RS" sz="2200" dirty="0"/>
              <a:t>Гдје руководство има успостављен функционалан систем управљања ризицима, интерни ревизори би требали да користе исти као основу за њихове сопствене процјене ризика. </a:t>
            </a:r>
            <a:endParaRPr lang="en-US" sz="2200" dirty="0"/>
          </a:p>
          <a:p>
            <a:pPr>
              <a:buFont typeface="Wingdings" panose="05000000000000000000" pitchFamily="2" charset="2"/>
              <a:buChar char="v"/>
            </a:pPr>
            <a:endParaRPr lang="en-US" sz="2200" dirty="0"/>
          </a:p>
          <a:p>
            <a:pPr>
              <a:buFont typeface="Wingdings" panose="05000000000000000000" pitchFamily="2" charset="2"/>
              <a:buChar char="v"/>
            </a:pPr>
            <a:r>
              <a:rPr lang="sr-Cyrl-RS" sz="2200" dirty="0"/>
              <a:t>Разумјевање разлике између управљања ризицима од стране руководства и процјене ризика која се врши од стране интерних ревизора за потребе планирања ревизије.</a:t>
            </a:r>
            <a:endParaRPr lang="en-US" sz="2200" dirty="0"/>
          </a:p>
          <a:p>
            <a:pPr marL="0" indent="0">
              <a:buNone/>
            </a:pPr>
            <a:endParaRPr lang="en-US" sz="2200" dirty="0"/>
          </a:p>
          <a:p>
            <a:pPr>
              <a:buFont typeface="Wingdings" panose="05000000000000000000" pitchFamily="2" charset="2"/>
              <a:buChar char="v"/>
            </a:pPr>
            <a:r>
              <a:rPr lang="sr-Cyrl-RS" sz="2200" dirty="0"/>
              <a:t>Управљање ризицима је интегрални дио </a:t>
            </a:r>
            <a:r>
              <a:rPr lang="en-US" sz="2200" dirty="0"/>
              <a:t>COSO</a:t>
            </a:r>
            <a:r>
              <a:rPr lang="sr-Cyrl-RS" sz="2200" dirty="0"/>
              <a:t> оквира за интерне контроле и представља одговорност руководства организације. </a:t>
            </a:r>
            <a:endParaRPr lang="en-US" sz="2200" dirty="0"/>
          </a:p>
          <a:p>
            <a:pPr marL="0" indent="0">
              <a:buNone/>
            </a:pPr>
            <a:endParaRPr lang="en-US" sz="2200" dirty="0"/>
          </a:p>
          <a:p>
            <a:pPr>
              <a:buFont typeface="Wingdings" panose="05000000000000000000" pitchFamily="2" charset="2"/>
              <a:buChar char="v"/>
            </a:pPr>
            <a:r>
              <a:rPr lang="sr-Cyrl-RS" sz="2200" dirty="0"/>
              <a:t>Управљање ризицима подразумјева да </a:t>
            </a:r>
            <a:r>
              <a:rPr lang="sr-Cyrl-RS" sz="2200" dirty="0" smtClean="0"/>
              <a:t>субјекат јавног сектора / корисник </a:t>
            </a:r>
            <a:r>
              <a:rPr lang="sr-Cyrl-RS" sz="2200" dirty="0"/>
              <a:t>јавних </a:t>
            </a:r>
            <a:r>
              <a:rPr lang="sr-Cyrl-RS" sz="2200" dirty="0" smtClean="0"/>
              <a:t>средстава/ систематично </a:t>
            </a:r>
            <a:r>
              <a:rPr lang="sr-Cyrl-RS" sz="2200" dirty="0"/>
              <a:t>и најмање једном годишње врши формално идентификовање ризика, процјену ризика, припрема план за поступање по ризицима и осигурава стално праћење најзначајнијих ризика. </a:t>
            </a:r>
            <a:endParaRPr lang="en-US" sz="2200" dirty="0"/>
          </a:p>
          <a:p>
            <a:pPr>
              <a:buFont typeface="Wingdings" panose="05000000000000000000" pitchFamily="2" charset="2"/>
              <a:buChar char="v"/>
            </a:pPr>
            <a:endParaRPr lang="en-US" sz="2400" dirty="0" smtClean="0"/>
          </a:p>
          <a:p>
            <a:pPr>
              <a:buFont typeface="Wingdings" panose="05000000000000000000" pitchFamily="2" charset="2"/>
              <a:buChar char="v"/>
            </a:pPr>
            <a:endParaRPr lang="en-US" sz="2400" dirty="0" smtClean="0"/>
          </a:p>
          <a:p>
            <a:pPr>
              <a:buFont typeface="Wingdings" panose="05000000000000000000" pitchFamily="2" charset="2"/>
              <a:buChar char="v"/>
            </a:pPr>
            <a:endParaRPr lang="en-US" dirty="0" smtClean="0"/>
          </a:p>
          <a:p>
            <a:pPr>
              <a:buFont typeface="Wingdings" panose="05000000000000000000" pitchFamily="2" charset="2"/>
              <a:buChar char="v"/>
            </a:pPr>
            <a:endParaRPr lang="en-US" dirty="0"/>
          </a:p>
          <a:p>
            <a:pPr>
              <a:buFont typeface="Wingdings" panose="05000000000000000000" pitchFamily="2" charset="2"/>
              <a:buChar char="v"/>
            </a:pPr>
            <a:endParaRPr lang="sr-Cyrl-RS" dirty="0"/>
          </a:p>
          <a:p>
            <a:endParaRPr lang="en-US" dirty="0"/>
          </a:p>
        </p:txBody>
      </p:sp>
    </p:spTree>
    <p:extLst>
      <p:ext uri="{BB962C8B-B14F-4D97-AF65-F5344CB8AC3E}">
        <p14:creationId xmlns:p14="http://schemas.microsoft.com/office/powerpoint/2010/main" val="21503516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381000"/>
            <a:ext cx="7886700" cy="1325563"/>
          </a:xfrm>
        </p:spPr>
        <p:txBody>
          <a:bodyPr>
            <a:normAutofit/>
          </a:bodyPr>
          <a:lstStyle/>
          <a:p>
            <a:r>
              <a:rPr lang="sr-Cyrl-RS" sz="3200" b="1" dirty="0" smtClean="0">
                <a:solidFill>
                  <a:schemeClr val="accent4">
                    <a:lumMod val="50000"/>
                  </a:schemeClr>
                </a:solidFill>
                <a:effectLst>
                  <a:outerShdw blurRad="38100" dist="38100" dir="2700000" algn="tl">
                    <a:srgbClr val="000000">
                      <a:alpha val="43137"/>
                    </a:srgbClr>
                  </a:outerShdw>
                </a:effectLst>
              </a:rPr>
              <a:t>Копија регистра ризика </a:t>
            </a:r>
            <a:endParaRPr lang="en-US" sz="3200" b="1" dirty="0">
              <a:solidFill>
                <a:schemeClr val="accent4">
                  <a:lumMod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524000"/>
            <a:ext cx="8305802" cy="4846637"/>
          </a:xfrm>
        </p:spPr>
        <p:txBody>
          <a:bodyPr>
            <a:normAutofit fontScale="85000" lnSpcReduction="20000"/>
          </a:bodyPr>
          <a:lstStyle/>
          <a:p>
            <a:pPr>
              <a:buFont typeface="Wingdings" panose="05000000000000000000" pitchFamily="2" charset="2"/>
              <a:buChar char="q"/>
            </a:pPr>
            <a:r>
              <a:rPr lang="sr-Cyrl-RS" sz="2600" dirty="0" smtClean="0"/>
              <a:t>Олакшано </a:t>
            </a:r>
            <a:r>
              <a:rPr lang="sr-Cyrl-RS" sz="2600" dirty="0"/>
              <a:t>упознавање са садржајем регистра ризика и разумијевање процеса управљања ризицима у </a:t>
            </a:r>
            <a:r>
              <a:rPr lang="sr-Cyrl-RS" sz="2600" dirty="0" smtClean="0"/>
              <a:t>субјекту</a:t>
            </a:r>
          </a:p>
          <a:p>
            <a:pPr>
              <a:buFont typeface="Wingdings" panose="05000000000000000000" pitchFamily="2" charset="2"/>
              <a:buChar char="q"/>
            </a:pPr>
            <a:r>
              <a:rPr lang="sr-Cyrl-RS" sz="2600" dirty="0" smtClean="0"/>
              <a:t>Разумјевање разлике између процеса управљања ризицима од стране руководства и процјене ризика коју врши интерна ревизије за потребне планирања </a:t>
            </a:r>
          </a:p>
          <a:p>
            <a:pPr>
              <a:buFont typeface="Wingdings" panose="05000000000000000000" pitchFamily="2" charset="2"/>
              <a:buChar char="q"/>
            </a:pPr>
            <a:r>
              <a:rPr lang="sr-Cyrl-RS" sz="2600" dirty="0" smtClean="0"/>
              <a:t>Руководство је одговорно за процес управљања ризицима у субјекту </a:t>
            </a:r>
            <a:endParaRPr lang="en-US" sz="2600" dirty="0" smtClean="0"/>
          </a:p>
          <a:p>
            <a:pPr>
              <a:buFont typeface="Wingdings" panose="05000000000000000000" pitchFamily="2" charset="2"/>
              <a:buChar char="q"/>
            </a:pPr>
            <a:r>
              <a:rPr lang="sr-Cyrl-RS" sz="2600" dirty="0"/>
              <a:t>Интерна ревизија користи регистар ризика руководства институције као полазну основу за вршење своје процјене ризика која даље служи као основа за израду стратешког плана интерне ревизије</a:t>
            </a:r>
            <a:r>
              <a:rPr lang="sr-Cyrl-RS" sz="2600" dirty="0" smtClean="0"/>
              <a:t>.</a:t>
            </a:r>
            <a:endParaRPr lang="en-US" sz="2600" dirty="0" smtClean="0"/>
          </a:p>
          <a:p>
            <a:pPr>
              <a:buFont typeface="Wingdings" panose="05000000000000000000" pitchFamily="2" charset="2"/>
              <a:buChar char="q"/>
            </a:pPr>
            <a:r>
              <a:rPr lang="sr-Cyrl-RS" sz="2600" dirty="0" smtClean="0"/>
              <a:t>Интерна ревизије има улогу подршке руководству у успостављању или унапређењу процеса управљања ризицима, </a:t>
            </a:r>
          </a:p>
          <a:p>
            <a:pPr>
              <a:buFont typeface="Wingdings" panose="05000000000000000000" pitchFamily="2" charset="2"/>
              <a:buChar char="q"/>
            </a:pPr>
            <a:r>
              <a:rPr lang="sr-Cyrl-RS" sz="2600" dirty="0" smtClean="0"/>
              <a:t>Интерна ревизија употпуњује квалитет упрвљачког процеса</a:t>
            </a:r>
          </a:p>
          <a:p>
            <a:pPr>
              <a:buFont typeface="Wingdings" panose="05000000000000000000" pitchFamily="2" charset="2"/>
              <a:buChar char="q"/>
            </a:pPr>
            <a:r>
              <a:rPr lang="sr-Cyrl-RS" sz="2600" dirty="0" smtClean="0"/>
              <a:t> Кључна улога интерне ревизије – обезбјеђивање увјеравања о адекватности и ефективности управљања ризицима од стране руководства.</a:t>
            </a:r>
          </a:p>
          <a:p>
            <a:endParaRPr lang="sr-Cyrl-RS" dirty="0" smtClean="0"/>
          </a:p>
          <a:p>
            <a:endParaRPr lang="en-US" dirty="0"/>
          </a:p>
        </p:txBody>
      </p:sp>
    </p:spTree>
    <p:extLst>
      <p:ext uri="{BB962C8B-B14F-4D97-AF65-F5344CB8AC3E}">
        <p14:creationId xmlns:p14="http://schemas.microsoft.com/office/powerpoint/2010/main" val="11438356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38644"/>
            <a:ext cx="7886700" cy="609600"/>
          </a:xfrm>
        </p:spPr>
        <p:txBody>
          <a:bodyPr>
            <a:noAutofit/>
          </a:bodyPr>
          <a:lstStyle/>
          <a:p>
            <a:pPr algn="ctr"/>
            <a:r>
              <a:rPr lang="ru-RU" sz="2400" b="1" dirty="0">
                <a:solidFill>
                  <a:schemeClr val="accent4">
                    <a:lumMod val="50000"/>
                  </a:schemeClr>
                </a:solidFill>
                <a:effectLst>
                  <a:outerShdw blurRad="38100" dist="38100" dir="2700000" algn="tl">
                    <a:srgbClr val="000000">
                      <a:alpha val="43137"/>
                    </a:srgbClr>
                  </a:outerShdw>
                </a:effectLst>
              </a:rPr>
              <a:t>Извјештај ревизије учинка РУ </a:t>
            </a:r>
            <a:r>
              <a:rPr lang="ru-RU" sz="2400" b="1" dirty="0" smtClean="0">
                <a:solidFill>
                  <a:schemeClr val="accent4">
                    <a:lumMod val="50000"/>
                  </a:schemeClr>
                </a:solidFill>
                <a:effectLst>
                  <a:outerShdw blurRad="38100" dist="38100" dir="2700000" algn="tl">
                    <a:srgbClr val="000000">
                      <a:alpha val="43137"/>
                    </a:srgbClr>
                  </a:outerShdw>
                </a:effectLst>
              </a:rPr>
              <a:t>005-16</a:t>
            </a:r>
            <a:r>
              <a:rPr lang="en-US" sz="2400" b="1" dirty="0" smtClean="0">
                <a:solidFill>
                  <a:schemeClr val="accent4">
                    <a:lumMod val="50000"/>
                  </a:schemeClr>
                </a:solidFill>
                <a:effectLst>
                  <a:outerShdw blurRad="38100" dist="38100" dir="2700000" algn="tl">
                    <a:srgbClr val="000000">
                      <a:alpha val="43137"/>
                    </a:srgbClr>
                  </a:outerShdw>
                </a:effectLst>
              </a:rPr>
              <a:t/>
            </a:r>
            <a:br>
              <a:rPr lang="en-US" sz="2400" b="1" dirty="0" smtClean="0">
                <a:solidFill>
                  <a:schemeClr val="accent4">
                    <a:lumMod val="50000"/>
                  </a:schemeClr>
                </a:solidFill>
                <a:effectLst>
                  <a:outerShdw blurRad="38100" dist="38100" dir="2700000" algn="tl">
                    <a:srgbClr val="000000">
                      <a:alpha val="43137"/>
                    </a:srgbClr>
                  </a:outerShdw>
                </a:effectLst>
              </a:rPr>
            </a:br>
            <a:r>
              <a:rPr lang="ru-RU" sz="2400" b="1" dirty="0" smtClean="0">
                <a:solidFill>
                  <a:schemeClr val="accent4">
                    <a:lumMod val="50000"/>
                  </a:schemeClr>
                </a:solidFill>
                <a:effectLst>
                  <a:outerShdw blurRad="38100" dist="38100" dir="2700000" algn="tl">
                    <a:srgbClr val="000000">
                      <a:alpha val="43137"/>
                    </a:srgbClr>
                  </a:outerShdw>
                </a:effectLst>
              </a:rPr>
              <a:t> </a:t>
            </a:r>
            <a:r>
              <a:rPr lang="ru-RU" sz="2400" b="1" dirty="0">
                <a:solidFill>
                  <a:schemeClr val="accent4">
                    <a:lumMod val="50000"/>
                  </a:schemeClr>
                </a:solidFill>
                <a:effectLst>
                  <a:outerShdw blurRad="38100" dist="38100" dir="2700000" algn="tl">
                    <a:srgbClr val="000000">
                      <a:alpha val="43137"/>
                    </a:srgbClr>
                  </a:outerShdw>
                </a:effectLst>
              </a:rPr>
              <a:t>„Организација и функционисање интерне ревизије у јавном сектору Републике Српске“ </a:t>
            </a:r>
            <a:r>
              <a:rPr lang="en-US" sz="2400" b="1" dirty="0">
                <a:solidFill>
                  <a:schemeClr val="accent4">
                    <a:lumMod val="50000"/>
                  </a:schemeClr>
                </a:solidFill>
                <a:effectLst>
                  <a:outerShdw blurRad="38100" dist="38100" dir="2700000" algn="tl">
                    <a:srgbClr val="000000">
                      <a:alpha val="43137"/>
                    </a:srgbClr>
                  </a:outerShdw>
                </a:effectLst>
              </a:rPr>
              <a:t/>
            </a:r>
            <a:br>
              <a:rPr lang="en-US" sz="2400" b="1" dirty="0">
                <a:solidFill>
                  <a:schemeClr val="accent4">
                    <a:lumMod val="50000"/>
                  </a:schemeClr>
                </a:solidFill>
                <a:effectLst>
                  <a:outerShdw blurRad="38100" dist="38100" dir="2700000" algn="tl">
                    <a:srgbClr val="000000">
                      <a:alpha val="43137"/>
                    </a:srgbClr>
                  </a:outerShdw>
                </a:effectLst>
              </a:rPr>
            </a:br>
            <a:endParaRPr lang="en-US" sz="2400" b="1" dirty="0">
              <a:solidFill>
                <a:schemeClr val="accent4">
                  <a:lumMod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04800" y="1848244"/>
            <a:ext cx="8534400" cy="4729163"/>
          </a:xfrm>
        </p:spPr>
        <p:txBody>
          <a:bodyPr>
            <a:noAutofit/>
          </a:bodyPr>
          <a:lstStyle/>
          <a:p>
            <a:endParaRPr lang="ru-RU" sz="1800" dirty="0" smtClean="0"/>
          </a:p>
          <a:p>
            <a:r>
              <a:rPr lang="ru-RU" sz="1800" dirty="0" smtClean="0"/>
              <a:t>Постојећа </a:t>
            </a:r>
            <a:r>
              <a:rPr lang="ru-RU" sz="1800" dirty="0"/>
              <a:t>пракса процјене ризика и планирања интерне ревизије не даје разумно увјеравање да ће се интерна ревизија, у оквиру додјељеног манадата, </a:t>
            </a:r>
            <a:r>
              <a:rPr lang="ru-RU" sz="1800" b="1" u="sng" dirty="0"/>
              <a:t>бавити</a:t>
            </a:r>
            <a:r>
              <a:rPr lang="en-US" sz="1800" b="1" u="sng" dirty="0"/>
              <a:t> </a:t>
            </a:r>
            <a:r>
              <a:rPr lang="ru-RU" sz="1800" b="1" u="sng" dirty="0"/>
              <a:t>ризичним подручјима, процесима и активностима </a:t>
            </a:r>
            <a:r>
              <a:rPr lang="ru-RU" sz="1800" dirty="0"/>
              <a:t>и да ће, на тај начин интерна ревизија бити у функцији помоћи институцији у погледу нове додатне вриједности за институцију.</a:t>
            </a:r>
          </a:p>
          <a:p>
            <a:pPr marL="0" indent="0">
              <a:buNone/>
            </a:pPr>
            <a:endParaRPr lang="en-US" sz="1800" dirty="0"/>
          </a:p>
          <a:p>
            <a:r>
              <a:rPr lang="ru-RU" sz="1800" dirty="0"/>
              <a:t>Основне карактеристике стратешког планирања интерне ревизије у јавном сектору РС (између осталог наведеног у извјештају): </a:t>
            </a:r>
            <a:r>
              <a:rPr lang="en-US" sz="1800" dirty="0"/>
              <a:t> </a:t>
            </a:r>
          </a:p>
          <a:p>
            <a:pPr lvl="1">
              <a:buFont typeface="Wingdings" panose="05000000000000000000" pitchFamily="2" charset="2"/>
              <a:buChar char="Ø"/>
            </a:pPr>
            <a:r>
              <a:rPr lang="ru-RU" sz="1800" dirty="0"/>
              <a:t>Као полазна основа не користи се мисија организације и мисија интерне ревизије, </a:t>
            </a:r>
            <a:endParaRPr lang="en-US" sz="1800" dirty="0"/>
          </a:p>
          <a:p>
            <a:pPr lvl="1">
              <a:buFont typeface="Wingdings" panose="05000000000000000000" pitchFamily="2" charset="2"/>
              <a:buChar char="Ø"/>
            </a:pPr>
            <a:r>
              <a:rPr lang="ru-RU" sz="1800" dirty="0"/>
              <a:t>Недовољна укљученост менаџмента у процјену ризика и планирање интерне ревизије и документованост активне улоге менаџмента, </a:t>
            </a:r>
            <a:endParaRPr lang="en-US" sz="1800" dirty="0"/>
          </a:p>
          <a:p>
            <a:pPr lvl="1">
              <a:buFont typeface="Wingdings" panose="05000000000000000000" pitchFamily="2" charset="2"/>
              <a:buChar char="Ø"/>
            </a:pPr>
            <a:r>
              <a:rPr lang="ru-RU" sz="1800" dirty="0"/>
              <a:t>Процјена ризика има карактер формалне и административне активности, </a:t>
            </a:r>
            <a:endParaRPr lang="en-US" sz="1800" dirty="0"/>
          </a:p>
          <a:p>
            <a:pPr lvl="1">
              <a:buFont typeface="Wingdings" panose="05000000000000000000" pitchFamily="2" charset="2"/>
              <a:buChar char="Ø"/>
            </a:pPr>
            <a:r>
              <a:rPr lang="ru-RU" sz="1800" dirty="0"/>
              <a:t> Неодговарајућа документованост процедура процјене ризика и планирања, </a:t>
            </a:r>
            <a:endParaRPr lang="sr-Cyrl-RS" sz="1800" dirty="0"/>
          </a:p>
          <a:p>
            <a:pPr lvl="1">
              <a:buFont typeface="Wingdings" panose="05000000000000000000" pitchFamily="2" charset="2"/>
              <a:buChar char="Ø"/>
            </a:pPr>
            <a:r>
              <a:rPr lang="ru-RU" sz="1800" dirty="0"/>
              <a:t>Стратешки циљеви интерне ревизије нису компатибилни стратешким циљевима институције у којој је организована интерна ревизија, </a:t>
            </a:r>
            <a:endParaRPr lang="en-US" sz="1800" dirty="0"/>
          </a:p>
        </p:txBody>
      </p:sp>
    </p:spTree>
    <p:extLst>
      <p:ext uri="{BB962C8B-B14F-4D97-AF65-F5344CB8AC3E}">
        <p14:creationId xmlns:p14="http://schemas.microsoft.com/office/powerpoint/2010/main" val="37943307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7886700" cy="1325563"/>
          </a:xfrm>
        </p:spPr>
        <p:txBody>
          <a:bodyPr/>
          <a:lstStyle/>
          <a:p>
            <a:pPr algn="ctr"/>
            <a:r>
              <a:rPr lang="en-US" dirty="0" smtClean="0">
                <a:solidFill>
                  <a:schemeClr val="accent1">
                    <a:lumMod val="75000"/>
                  </a:schemeClr>
                </a:solidFill>
              </a:rPr>
              <a:t>        </a:t>
            </a:r>
            <a:r>
              <a:rPr lang="sr-Cyrl-RS" sz="3600" b="1" dirty="0" smtClean="0">
                <a:solidFill>
                  <a:schemeClr val="accent4">
                    <a:lumMod val="50000"/>
                  </a:schemeClr>
                </a:solidFill>
                <a:effectLst>
                  <a:outerShdw blurRad="38100" dist="38100" dir="2700000" algn="tl">
                    <a:srgbClr val="000000">
                      <a:alpha val="43137"/>
                    </a:srgbClr>
                  </a:outerShdw>
                </a:effectLst>
              </a:rPr>
              <a:t>Садржај </a:t>
            </a:r>
            <a:r>
              <a:rPr lang="sr-Cyrl-RS" sz="3600" b="1" dirty="0">
                <a:solidFill>
                  <a:schemeClr val="accent4">
                    <a:lumMod val="50000"/>
                  </a:schemeClr>
                </a:solidFill>
                <a:effectLst>
                  <a:outerShdw blurRad="38100" dist="38100" dir="2700000" algn="tl">
                    <a:srgbClr val="000000">
                      <a:alpha val="43137"/>
                    </a:srgbClr>
                  </a:outerShdw>
                </a:effectLst>
              </a:rPr>
              <a:t>презентације </a:t>
            </a:r>
            <a:endParaRPr lang="en-US" sz="3600" b="1" dirty="0">
              <a:solidFill>
                <a:schemeClr val="accent4">
                  <a:lumMod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28650" y="1825624"/>
            <a:ext cx="8362950" cy="4956175"/>
          </a:xfrm>
        </p:spPr>
        <p:txBody>
          <a:bodyPr>
            <a:normAutofit fontScale="85000" lnSpcReduction="10000"/>
          </a:bodyPr>
          <a:lstStyle/>
          <a:p>
            <a:pPr>
              <a:buFont typeface="Wingdings" panose="05000000000000000000" pitchFamily="2" charset="2"/>
              <a:buChar char="q"/>
            </a:pPr>
            <a:r>
              <a:rPr lang="sr-Cyrl-RS" sz="2400" dirty="0"/>
              <a:t>Појам </a:t>
            </a:r>
            <a:r>
              <a:rPr lang="sr-Latn-RS" sz="2400" dirty="0"/>
              <a:t>PIFC</a:t>
            </a:r>
            <a:r>
              <a:rPr lang="sr-Cyrl-RS" sz="2400" dirty="0"/>
              <a:t> апликације – Модул интерне ревизије</a:t>
            </a:r>
            <a:endParaRPr lang="sr-Latn-RS" sz="2400" dirty="0"/>
          </a:p>
          <a:p>
            <a:pPr marL="0" indent="0">
              <a:buNone/>
            </a:pPr>
            <a:endParaRPr lang="sr-Cyrl-RS" sz="2400" dirty="0"/>
          </a:p>
          <a:p>
            <a:pPr>
              <a:buFont typeface="Wingdings" panose="05000000000000000000" pitchFamily="2" charset="2"/>
              <a:buChar char="q"/>
            </a:pPr>
            <a:r>
              <a:rPr lang="sr-Cyrl-RS" sz="2400" dirty="0"/>
              <a:t>Сврха </a:t>
            </a:r>
            <a:r>
              <a:rPr lang="sr-Latn-RS" sz="2400" dirty="0"/>
              <a:t>PIFC</a:t>
            </a:r>
            <a:r>
              <a:rPr lang="sr-Cyrl-RS" sz="2400" dirty="0"/>
              <a:t> апликације </a:t>
            </a:r>
            <a:r>
              <a:rPr lang="sr-Cyrl-BA" sz="2400" dirty="0"/>
              <a:t>и </a:t>
            </a:r>
            <a:r>
              <a:rPr lang="sr-Cyrl-RS" sz="2400" dirty="0"/>
              <a:t>користи од аутоматизације </a:t>
            </a:r>
            <a:r>
              <a:rPr lang="en-US" sz="2400" dirty="0" smtClean="0"/>
              <a:t> </a:t>
            </a:r>
            <a:r>
              <a:rPr lang="sr-Cyrl-RS" sz="2400" dirty="0" smtClean="0"/>
              <a:t>процеса </a:t>
            </a:r>
            <a:r>
              <a:rPr lang="sr-Cyrl-RS" sz="2400" dirty="0"/>
              <a:t>интерне ревизије</a:t>
            </a:r>
            <a:endParaRPr lang="en-US" sz="2400" dirty="0"/>
          </a:p>
          <a:p>
            <a:pPr marL="0" indent="0">
              <a:buNone/>
            </a:pPr>
            <a:endParaRPr lang="sr-Cyrl-RS" sz="2400" dirty="0"/>
          </a:p>
          <a:p>
            <a:pPr>
              <a:buFont typeface="Wingdings" panose="05000000000000000000" pitchFamily="2" charset="2"/>
              <a:buChar char="q"/>
            </a:pPr>
            <a:r>
              <a:rPr lang="sr-Cyrl-RS" sz="2400" dirty="0"/>
              <a:t>Корисници Модула интерне ревизије</a:t>
            </a:r>
          </a:p>
          <a:p>
            <a:pPr marL="0" indent="0"/>
            <a:endParaRPr lang="sr-Cyrl-RS" sz="2200" dirty="0"/>
          </a:p>
          <a:p>
            <a:pPr>
              <a:buFont typeface="Wingdings" panose="05000000000000000000" pitchFamily="2" charset="2"/>
              <a:buChar char="q"/>
            </a:pPr>
            <a:r>
              <a:rPr lang="sr-Cyrl-RS" sz="2400" dirty="0" smtClean="0"/>
              <a:t>Кључне </a:t>
            </a:r>
            <a:r>
              <a:rPr lang="sr-Cyrl-RS" sz="2400" dirty="0"/>
              <a:t>функционалности</a:t>
            </a:r>
            <a:r>
              <a:rPr lang="en-US" sz="2400" dirty="0"/>
              <a:t> </a:t>
            </a:r>
            <a:r>
              <a:rPr lang="sr-Cyrl-RS" sz="2400" dirty="0"/>
              <a:t>и демонстрација начин уноса података у Модул интерне ревизије у ПИФЦ апликацији у фазама</a:t>
            </a:r>
            <a:r>
              <a:rPr lang="sr-Cyrl-RS" sz="2400" dirty="0" smtClean="0"/>
              <a:t>:</a:t>
            </a:r>
          </a:p>
          <a:p>
            <a:pPr marL="0" indent="0">
              <a:buNone/>
            </a:pPr>
            <a:endParaRPr lang="en-US" sz="2400" dirty="0"/>
          </a:p>
          <a:p>
            <a:pPr lvl="1">
              <a:buClrTx/>
              <a:buFont typeface="Wingdings" panose="05000000000000000000" pitchFamily="2" charset="2"/>
              <a:buChar char="v"/>
            </a:pPr>
            <a:r>
              <a:rPr lang="sr-Cyrl-RS" dirty="0" smtClean="0"/>
              <a:t>Израда </a:t>
            </a:r>
            <a:r>
              <a:rPr lang="sr-Cyrl-RS" dirty="0"/>
              <a:t>плана појединачне ревизије </a:t>
            </a:r>
          </a:p>
          <a:p>
            <a:pPr lvl="1">
              <a:buClrTx/>
              <a:buFont typeface="Wingdings" panose="05000000000000000000" pitchFamily="2" charset="2"/>
              <a:buChar char="v"/>
            </a:pPr>
            <a:r>
              <a:rPr lang="sr-Cyrl-RS" dirty="0"/>
              <a:t>Прелиминарне процјене контрола </a:t>
            </a:r>
          </a:p>
          <a:p>
            <a:pPr lvl="1">
              <a:buClrTx/>
              <a:buFont typeface="Wingdings" panose="05000000000000000000" pitchFamily="2" charset="2"/>
              <a:buChar char="v"/>
            </a:pPr>
            <a:r>
              <a:rPr lang="sr-Cyrl-RS" dirty="0"/>
              <a:t>Програма ревизије и резултатима тестирања </a:t>
            </a:r>
          </a:p>
          <a:p>
            <a:pPr lvl="1">
              <a:buClrTx/>
              <a:buFont typeface="Wingdings" panose="05000000000000000000" pitchFamily="2" charset="2"/>
              <a:buChar char="v"/>
            </a:pPr>
            <a:r>
              <a:rPr lang="sr-Cyrl-RS" dirty="0"/>
              <a:t>Израда нацрта и коначног ревизорског извјештаја и акциони план</a:t>
            </a:r>
            <a:r>
              <a:rPr lang="en-US" dirty="0"/>
              <a:t> </a:t>
            </a:r>
            <a:r>
              <a:rPr lang="sr-Cyrl-RS" dirty="0"/>
              <a:t>и  </a:t>
            </a:r>
          </a:p>
          <a:p>
            <a:pPr lvl="1">
              <a:buClrTx/>
              <a:buFont typeface="Wingdings" panose="05000000000000000000" pitchFamily="2" charset="2"/>
              <a:buChar char="v"/>
            </a:pPr>
            <a:r>
              <a:rPr lang="ru-RU" dirty="0"/>
              <a:t>Упитник о задовољству дјелова ревидираних субјеката</a:t>
            </a:r>
            <a:endParaRPr lang="sr-Cyrl-RS" dirty="0"/>
          </a:p>
          <a:p>
            <a:endParaRPr lang="en-US" dirty="0"/>
          </a:p>
        </p:txBody>
      </p:sp>
    </p:spTree>
    <p:extLst>
      <p:ext uri="{BB962C8B-B14F-4D97-AF65-F5344CB8AC3E}">
        <p14:creationId xmlns:p14="http://schemas.microsoft.com/office/powerpoint/2010/main" val="31849057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990600"/>
            <a:ext cx="7886700" cy="1325563"/>
          </a:xfrm>
        </p:spPr>
        <p:txBody>
          <a:bodyPr>
            <a:normAutofit/>
          </a:bodyPr>
          <a:lstStyle/>
          <a:p>
            <a:pPr algn="ctr"/>
            <a:r>
              <a:rPr lang="ru-RU" sz="2800" b="1" dirty="0">
                <a:solidFill>
                  <a:schemeClr val="accent4">
                    <a:lumMod val="50000"/>
                  </a:schemeClr>
                </a:solidFill>
                <a:effectLst>
                  <a:outerShdw blurRad="38100" dist="38100" dir="2700000" algn="tl">
                    <a:srgbClr val="000000">
                      <a:alpha val="43137"/>
                    </a:srgbClr>
                  </a:outerShdw>
                </a:effectLst>
              </a:rPr>
              <a:t>Препоруке за ЈИР и интерне ревизоре</a:t>
            </a:r>
            <a:r>
              <a:rPr lang="en-US" sz="2800" b="1" dirty="0">
                <a:solidFill>
                  <a:schemeClr val="accent4">
                    <a:lumMod val="50000"/>
                  </a:schemeClr>
                </a:solidFill>
                <a:effectLst>
                  <a:outerShdw blurRad="38100" dist="38100" dir="2700000" algn="tl">
                    <a:srgbClr val="000000">
                      <a:alpha val="43137"/>
                    </a:srgbClr>
                  </a:outerShdw>
                </a:effectLst>
              </a:rPr>
              <a:t/>
            </a:r>
            <a:br>
              <a:rPr lang="en-US" sz="2800" b="1" dirty="0">
                <a:solidFill>
                  <a:schemeClr val="accent4">
                    <a:lumMod val="50000"/>
                  </a:schemeClr>
                </a:solidFill>
                <a:effectLst>
                  <a:outerShdw blurRad="38100" dist="38100" dir="2700000" algn="tl">
                    <a:srgbClr val="000000">
                      <a:alpha val="43137"/>
                    </a:srgbClr>
                  </a:outerShdw>
                </a:effectLst>
              </a:rPr>
            </a:br>
            <a:endParaRPr lang="en-US" sz="2800" b="1" dirty="0">
              <a:solidFill>
                <a:schemeClr val="accent4">
                  <a:lumMod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endParaRPr lang="en-US" dirty="0" smtClean="0"/>
          </a:p>
          <a:p>
            <a:r>
              <a:rPr lang="ru-RU" i="1" dirty="0" smtClean="0"/>
              <a:t>Процјену </a:t>
            </a:r>
            <a:r>
              <a:rPr lang="ru-RU" i="1" dirty="0"/>
              <a:t>ризика, планирање и програмирање интерне ревизије проводе на начин да се ресурси интерне ревизије ангажују на ревизији ризичних подручја, процеса и активности који ће бити у функцији остваривања постављених циљева и планираних задатака институција</a:t>
            </a:r>
            <a:r>
              <a:rPr lang="ru-RU" dirty="0"/>
              <a:t>.</a:t>
            </a:r>
            <a:endParaRPr lang="en-US" dirty="0"/>
          </a:p>
        </p:txBody>
      </p:sp>
      <p:sp>
        <p:nvSpPr>
          <p:cNvPr id="4" name="Rectangle 3"/>
          <p:cNvSpPr/>
          <p:nvPr/>
        </p:nvSpPr>
        <p:spPr>
          <a:xfrm>
            <a:off x="533400" y="5105400"/>
            <a:ext cx="8001000" cy="923330"/>
          </a:xfrm>
          <a:prstGeom prst="rect">
            <a:avLst/>
          </a:prstGeom>
        </p:spPr>
        <p:txBody>
          <a:bodyPr wrap="square">
            <a:spAutoFit/>
          </a:bodyPr>
          <a:lstStyle/>
          <a:p>
            <a:r>
              <a:rPr lang="ru-RU" b="1" i="1" dirty="0"/>
              <a:t>Извјештај ревизије учинка РУ 005-16 „Организација и функционисање интерне ревизије у јавном сектору Републике Српске</a:t>
            </a:r>
            <a:r>
              <a:rPr lang="ru-RU" b="1" dirty="0"/>
              <a:t>“ </a:t>
            </a:r>
            <a:r>
              <a:rPr lang="en-US" b="1" dirty="0"/>
              <a:t/>
            </a:r>
            <a:br>
              <a:rPr lang="en-US" b="1" dirty="0"/>
            </a:br>
            <a:endParaRPr lang="en-US" dirty="0"/>
          </a:p>
        </p:txBody>
      </p:sp>
    </p:spTree>
    <p:extLst>
      <p:ext uri="{BB962C8B-B14F-4D97-AF65-F5344CB8AC3E}">
        <p14:creationId xmlns:p14="http://schemas.microsoft.com/office/powerpoint/2010/main" val="23553608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14400"/>
            <a:ext cx="8077200" cy="838200"/>
          </a:xfrm>
        </p:spPr>
        <p:txBody>
          <a:bodyPr>
            <a:noAutofit/>
          </a:bodyPr>
          <a:lstStyle/>
          <a:p>
            <a:pPr algn="ctr"/>
            <a:r>
              <a:rPr lang="sr-Cyrl-RS" sz="2400" b="1" dirty="0" smtClean="0">
                <a:solidFill>
                  <a:schemeClr val="accent4">
                    <a:lumMod val="50000"/>
                  </a:schemeClr>
                </a:solidFill>
                <a:effectLst>
                  <a:outerShdw blurRad="38100" dist="38100" dir="2700000" algn="tl">
                    <a:srgbClr val="000000">
                      <a:alpha val="43137"/>
                    </a:srgbClr>
                  </a:outerShdw>
                </a:effectLst>
              </a:rPr>
              <a:t>Планирање засновано на ризику кроз </a:t>
            </a:r>
            <a:r>
              <a:rPr lang="sr-Cyrl-RS" sz="2400" b="1" dirty="0">
                <a:solidFill>
                  <a:schemeClr val="accent4">
                    <a:lumMod val="50000"/>
                  </a:schemeClr>
                </a:solidFill>
                <a:effectLst>
                  <a:outerShdw blurRad="38100" dist="38100" dir="2700000" algn="tl">
                    <a:srgbClr val="000000">
                      <a:alpha val="43137"/>
                    </a:srgbClr>
                  </a:outerShdw>
                </a:effectLst>
              </a:rPr>
              <a:t>модул интерне ревизије</a:t>
            </a:r>
            <a:endParaRPr lang="sr-Latn-RS" sz="2400" b="1" dirty="0">
              <a:solidFill>
                <a:schemeClr val="accent4">
                  <a:lumMod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52400" y="1828800"/>
            <a:ext cx="8686800" cy="5604972"/>
          </a:xfrm>
        </p:spPr>
        <p:txBody>
          <a:bodyPr>
            <a:normAutofit/>
          </a:bodyPr>
          <a:lstStyle/>
          <a:p>
            <a:pPr>
              <a:buFont typeface="Wingdings" panose="05000000000000000000" pitchFamily="2" charset="2"/>
              <a:buChar char="v"/>
            </a:pPr>
            <a:r>
              <a:rPr lang="bs-Latn-BA" sz="2000" dirty="0" smtClean="0"/>
              <a:t>Планирање </a:t>
            </a:r>
            <a:r>
              <a:rPr lang="bs-Latn-BA" sz="2000" dirty="0"/>
              <a:t>ревизорских активности на основу ризика неопходно је у сврху успостављања приоритета интерне ревизије</a:t>
            </a:r>
            <a:r>
              <a:rPr lang="sr-Cyrl-BA" sz="2000" dirty="0"/>
              <a:t>, </a:t>
            </a:r>
            <a:r>
              <a:rPr lang="bs-Latn-BA" sz="2000" dirty="0"/>
              <a:t>усклађен</a:t>
            </a:r>
            <a:r>
              <a:rPr lang="sr-Cyrl-BA" sz="2000" dirty="0"/>
              <a:t>их</a:t>
            </a:r>
            <a:r>
              <a:rPr lang="bs-Latn-BA" sz="2000" dirty="0"/>
              <a:t> са циљевима </a:t>
            </a:r>
            <a:r>
              <a:rPr lang="sr-Cyrl-BA" sz="2000" dirty="0"/>
              <a:t>субјекта</a:t>
            </a:r>
            <a:r>
              <a:rPr lang="bs-Latn-BA" sz="2000" dirty="0"/>
              <a:t> и са прихватљивим нивоом ризика који је дефинисало руководство</a:t>
            </a:r>
            <a:r>
              <a:rPr lang="sr-Cyrl-RS" sz="2000" dirty="0" smtClean="0"/>
              <a:t>.</a:t>
            </a:r>
            <a:endParaRPr lang="en-US" sz="2000" dirty="0" smtClean="0"/>
          </a:p>
          <a:p>
            <a:pPr marL="0" indent="0">
              <a:buNone/>
            </a:pPr>
            <a:endParaRPr lang="en-US" sz="800" dirty="0" smtClean="0"/>
          </a:p>
          <a:p>
            <a:pPr>
              <a:buFont typeface="Wingdings" panose="05000000000000000000" pitchFamily="2" charset="2"/>
              <a:buChar char="v"/>
            </a:pPr>
            <a:r>
              <a:rPr lang="en-US" sz="2000" dirty="0"/>
              <a:t>K</a:t>
            </a:r>
            <a:r>
              <a:rPr lang="sr-Cyrl-RS" sz="2000" dirty="0"/>
              <a:t>ако распоредити ограничене ресурсе интерне ревизије на ефикасан </a:t>
            </a:r>
            <a:r>
              <a:rPr lang="sr-Cyrl-RS" sz="2000" dirty="0" smtClean="0"/>
              <a:t>и ефективан начин - како </a:t>
            </a:r>
            <a:r>
              <a:rPr lang="sr-Cyrl-RS" sz="2000" dirty="0"/>
              <a:t>одабрати шта ревидирати</a:t>
            </a:r>
            <a:r>
              <a:rPr lang="en-US" sz="2000" dirty="0"/>
              <a:t>?</a:t>
            </a:r>
          </a:p>
          <a:p>
            <a:pPr marL="0" indent="0">
              <a:buNone/>
            </a:pPr>
            <a:endParaRPr lang="en-US" sz="800" dirty="0" smtClean="0"/>
          </a:p>
          <a:p>
            <a:pPr>
              <a:buFont typeface="Wingdings" panose="05000000000000000000" pitchFamily="2" charset="2"/>
              <a:buChar char="v"/>
            </a:pPr>
            <a:r>
              <a:rPr lang="sr-Cyrl-RS" sz="2000" dirty="0"/>
              <a:t>Циљ процјене ризика односно циљ </a:t>
            </a:r>
            <a:r>
              <a:rPr lang="sr-Cyrl-RS" sz="2000" dirty="0" smtClean="0"/>
              <a:t>планирања заснованог на ризику </a:t>
            </a:r>
            <a:r>
              <a:rPr lang="sr-Cyrl-RS" sz="2000" dirty="0"/>
              <a:t>јесте да осигура да интерни ревизори планирају области које представљају највећи ризик по остварење циљева организације. </a:t>
            </a:r>
            <a:endParaRPr lang="sr-Cyrl-RS" sz="2000" dirty="0" smtClean="0"/>
          </a:p>
          <a:p>
            <a:pPr marL="0" indent="0">
              <a:buNone/>
            </a:pPr>
            <a:endParaRPr lang="en-US" sz="2000" dirty="0"/>
          </a:p>
          <a:p>
            <a:pPr>
              <a:buFont typeface="Wingdings" panose="05000000000000000000" pitchFamily="2" charset="2"/>
              <a:buChar char="v"/>
            </a:pPr>
            <a:r>
              <a:rPr lang="sr-Cyrl-RS" sz="2000" dirty="0"/>
              <a:t>Руководилац интерне ревизије </a:t>
            </a:r>
            <a:r>
              <a:rPr lang="sr-Cyrl-RS" sz="2000" dirty="0" smtClean="0"/>
              <a:t> </a:t>
            </a:r>
            <a:r>
              <a:rPr lang="sr-Cyrl-RS" sz="2000" dirty="0"/>
              <a:t>треба </a:t>
            </a:r>
            <a:r>
              <a:rPr lang="sr-Cyrl-RS" sz="2000" dirty="0" smtClean="0"/>
              <a:t> </a:t>
            </a:r>
            <a:r>
              <a:rPr lang="sr-Cyrl-RS" sz="2000" dirty="0"/>
              <a:t>да обезбиједи да се за израду стратешког плана интерне ревизије анализирају ризици у пословању утврђени од стране </a:t>
            </a:r>
            <a:r>
              <a:rPr lang="bs-Latn-BA" sz="2000" dirty="0" smtClean="0"/>
              <a:t>руководства</a:t>
            </a:r>
            <a:r>
              <a:rPr lang="sr-Cyrl-RS" sz="2000" dirty="0"/>
              <a:t> </a:t>
            </a:r>
            <a:r>
              <a:rPr lang="sr-Cyrl-RS" sz="2000" dirty="0" smtClean="0"/>
              <a:t>субјекта.</a:t>
            </a:r>
            <a:endParaRPr lang="en-US" sz="2000" dirty="0" smtClean="0"/>
          </a:p>
          <a:p>
            <a:pPr marL="82296" indent="0">
              <a:buNone/>
            </a:pPr>
            <a:endParaRPr lang="en-US" sz="1900" b="0" dirty="0" smtClean="0"/>
          </a:p>
          <a:p>
            <a:pPr>
              <a:buFont typeface="Arial" pitchFamily="34" charset="0"/>
              <a:buChar char="•"/>
            </a:pPr>
            <a:endParaRPr lang="sr-Cyrl-RS" sz="1900" b="0" dirty="0" smtClean="0"/>
          </a:p>
          <a:p>
            <a:pPr>
              <a:buFont typeface="Arial" pitchFamily="34" charset="0"/>
              <a:buChar char="•"/>
            </a:pPr>
            <a:endParaRPr lang="sr-Latn-RS" b="0" dirty="0"/>
          </a:p>
          <a:p>
            <a:endParaRPr lang="sr-Latn-RS" dirty="0"/>
          </a:p>
        </p:txBody>
      </p:sp>
    </p:spTree>
    <p:extLst>
      <p:ext uri="{BB962C8B-B14F-4D97-AF65-F5344CB8AC3E}">
        <p14:creationId xmlns:p14="http://schemas.microsoft.com/office/powerpoint/2010/main" val="42890719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652216"/>
            <a:ext cx="7886700" cy="1081089"/>
          </a:xfrm>
        </p:spPr>
        <p:txBody>
          <a:bodyPr>
            <a:normAutofit/>
          </a:bodyPr>
          <a:lstStyle/>
          <a:p>
            <a:r>
              <a:rPr lang="sr-Cyrl-RS" sz="3600" b="1" dirty="0" smtClean="0">
                <a:solidFill>
                  <a:schemeClr val="accent4">
                    <a:lumMod val="50000"/>
                  </a:schemeClr>
                </a:solidFill>
                <a:effectLst>
                  <a:outerShdw blurRad="38100" dist="38100" dir="2700000" algn="tl">
                    <a:srgbClr val="000000">
                      <a:alpha val="43137"/>
                    </a:srgbClr>
                  </a:outerShdw>
                </a:effectLst>
              </a:rPr>
              <a:t>Креирање копије регистра ризика</a:t>
            </a:r>
            <a:endParaRPr lang="en-US" sz="3600" b="1" dirty="0">
              <a:solidFill>
                <a:schemeClr val="accent4">
                  <a:lumMod val="50000"/>
                </a:schemeClr>
              </a:solidFill>
              <a:effectLst>
                <a:outerShdw blurRad="38100" dist="38100" dir="2700000" algn="tl">
                  <a:srgbClr val="000000">
                    <a:alpha val="43137"/>
                  </a:srgbClr>
                </a:outerShdw>
              </a:effectLst>
            </a:endParaRPr>
          </a:p>
        </p:txBody>
      </p:sp>
      <p:pic>
        <p:nvPicPr>
          <p:cNvPr id="6" name="Content Placeholder 5"/>
          <p:cNvPicPr>
            <a:picLocks noGrp="1" noChangeAspect="1"/>
          </p:cNvPicPr>
          <p:nvPr>
            <p:ph idx="1"/>
          </p:nvPr>
        </p:nvPicPr>
        <p:blipFill rotWithShape="1">
          <a:blip r:embed="rId2"/>
          <a:srcRect t="7042"/>
          <a:stretch/>
        </p:blipFill>
        <p:spPr>
          <a:xfrm>
            <a:off x="152400" y="1409700"/>
            <a:ext cx="8991600" cy="5257800"/>
          </a:xfrm>
          <a:prstGeom prst="rect">
            <a:avLst/>
          </a:prstGeom>
        </p:spPr>
      </p:pic>
      <p:sp>
        <p:nvSpPr>
          <p:cNvPr id="7" name="Left Arrow 6"/>
          <p:cNvSpPr/>
          <p:nvPr/>
        </p:nvSpPr>
        <p:spPr>
          <a:xfrm>
            <a:off x="2209800" y="3829050"/>
            <a:ext cx="609600" cy="114300"/>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3"/>
          <a:srcRect t="14925" r="4664"/>
          <a:stretch/>
        </p:blipFill>
        <p:spPr>
          <a:xfrm>
            <a:off x="152400" y="3677594"/>
            <a:ext cx="8991600" cy="3035626"/>
          </a:xfrm>
          <a:prstGeom prst="rect">
            <a:avLst/>
          </a:prstGeom>
        </p:spPr>
      </p:pic>
      <p:sp>
        <p:nvSpPr>
          <p:cNvPr id="9" name="Right Arrow 8"/>
          <p:cNvSpPr/>
          <p:nvPr/>
        </p:nvSpPr>
        <p:spPr>
          <a:xfrm>
            <a:off x="457200" y="3943350"/>
            <a:ext cx="533400" cy="1524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 name="Minus 2"/>
          <p:cNvSpPr/>
          <p:nvPr/>
        </p:nvSpPr>
        <p:spPr>
          <a:xfrm>
            <a:off x="3352800" y="2209800"/>
            <a:ext cx="2971800" cy="76200"/>
          </a:xfrm>
          <a:prstGeom prst="mathMinus">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10" name="Picture 9"/>
          <p:cNvPicPr/>
          <p:nvPr/>
        </p:nvPicPr>
        <p:blipFill rotWithShape="1">
          <a:blip r:embed="rId4"/>
          <a:srcRect l="47436" t="89460" r="47115" b="4843"/>
          <a:stretch/>
        </p:blipFill>
        <p:spPr bwMode="auto">
          <a:xfrm>
            <a:off x="2438400" y="6096000"/>
            <a:ext cx="762000" cy="381000"/>
          </a:xfrm>
          <a:prstGeom prst="rect">
            <a:avLst/>
          </a:prstGeom>
          <a:ln>
            <a:noFill/>
          </a:ln>
          <a:extLst>
            <a:ext uri="{53640926-AAD7-44D8-BBD7-CCE9431645EC}">
              <a14:shadowObscured xmlns:a14="http://schemas.microsoft.com/office/drawing/2010/main"/>
            </a:ext>
          </a:extLst>
        </p:spPr>
      </p:pic>
      <p:pic>
        <p:nvPicPr>
          <p:cNvPr id="11" name="Picture 10"/>
          <p:cNvPicPr/>
          <p:nvPr/>
        </p:nvPicPr>
        <p:blipFill rotWithShape="1">
          <a:blip r:embed="rId5"/>
          <a:srcRect l="41827" t="90313" r="41826" b="5129"/>
          <a:stretch/>
        </p:blipFill>
        <p:spPr bwMode="auto">
          <a:xfrm>
            <a:off x="3352800" y="6096000"/>
            <a:ext cx="1971675" cy="381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03333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ppt_x</p:attrName>
                                        </p:attrNameLst>
                                      </p:cBhvr>
                                      <p:tavLst>
                                        <p:tav tm="0">
                                          <p:val>
                                            <p:strVal val="#ppt_x"/>
                                          </p:val>
                                        </p:tav>
                                        <p:tav tm="100000">
                                          <p:val>
                                            <p:strVal val="#ppt_x"/>
                                          </p:val>
                                        </p:tav>
                                      </p:tavLst>
                                    </p:anim>
                                    <p:anim calcmode="lin" valueType="num">
                                      <p:cBhvr>
                                        <p:cTn id="9" dur="2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mph" presetSubtype="0" fill="hold" grpId="1" nodeType="clickEffect">
                                  <p:stCondLst>
                                    <p:cond delay="0"/>
                                  </p:stCondLst>
                                  <p:childTnLst>
                                    <p:animScale>
                                      <p:cBhvr>
                                        <p:cTn id="13" dur="2000" fill="hold"/>
                                        <p:tgtEl>
                                          <p:spTgt spid="3"/>
                                        </p:tgtEl>
                                      </p:cBhvr>
                                      <p:by x="150000" y="150000"/>
                                    </p:animScale>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7" presetClass="emph" presetSubtype="0" repeatCount="2000" fill="remove" nodeType="clickEffect">
                                  <p:stCondLst>
                                    <p:cond delay="0"/>
                                  </p:stCondLst>
                                  <p:childTnLst>
                                    <p:animClr clrSpc="rgb" dir="cw">
                                      <p:cBhvr override="childStyle">
                                        <p:cTn id="44" dur="1000" autoRev="1" fill="remove"/>
                                        <p:tgtEl>
                                          <p:spTgt spid="10"/>
                                        </p:tgtEl>
                                        <p:attrNameLst>
                                          <p:attrName>style.color</p:attrName>
                                        </p:attrNameLst>
                                      </p:cBhvr>
                                      <p:to>
                                        <a:schemeClr val="bg1"/>
                                      </p:to>
                                    </p:animClr>
                                    <p:animClr clrSpc="rgb" dir="cw">
                                      <p:cBhvr>
                                        <p:cTn id="45" dur="1000" autoRev="1" fill="remove"/>
                                        <p:tgtEl>
                                          <p:spTgt spid="10"/>
                                        </p:tgtEl>
                                        <p:attrNameLst>
                                          <p:attrName>fillcolor</p:attrName>
                                        </p:attrNameLst>
                                      </p:cBhvr>
                                      <p:to>
                                        <a:schemeClr val="bg1"/>
                                      </p:to>
                                    </p:animClr>
                                    <p:set>
                                      <p:cBhvr>
                                        <p:cTn id="46" dur="1000" autoRev="1" fill="remove"/>
                                        <p:tgtEl>
                                          <p:spTgt spid="10"/>
                                        </p:tgtEl>
                                        <p:attrNameLst>
                                          <p:attrName>fill.type</p:attrName>
                                        </p:attrNameLst>
                                      </p:cBhvr>
                                      <p:to>
                                        <p:strVal val="solid"/>
                                      </p:to>
                                    </p:set>
                                    <p:set>
                                      <p:cBhvr>
                                        <p:cTn id="47" dur="1000" autoRev="1" fill="remove"/>
                                        <p:tgtEl>
                                          <p:spTgt spid="10"/>
                                        </p:tgtEl>
                                        <p:attrNameLst>
                                          <p:attrName>fill.on</p:attrName>
                                        </p:attrNameLst>
                                      </p:cBhvr>
                                      <p:to>
                                        <p:strVal val="true"/>
                                      </p:to>
                                    </p:se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1000"/>
                                        <p:tgtEl>
                                          <p:spTgt spid="11"/>
                                        </p:tgtEl>
                                      </p:cBhvr>
                                    </p:animEffect>
                                    <p:anim calcmode="lin" valueType="num">
                                      <p:cBhvr>
                                        <p:cTn id="53" dur="1000" fill="hold"/>
                                        <p:tgtEl>
                                          <p:spTgt spid="11"/>
                                        </p:tgtEl>
                                        <p:attrNameLst>
                                          <p:attrName>ppt_x</p:attrName>
                                        </p:attrNameLst>
                                      </p:cBhvr>
                                      <p:tavLst>
                                        <p:tav tm="0">
                                          <p:val>
                                            <p:strVal val="#ppt_x"/>
                                          </p:val>
                                        </p:tav>
                                        <p:tav tm="100000">
                                          <p:val>
                                            <p:strVal val="#ppt_x"/>
                                          </p:val>
                                        </p:tav>
                                      </p:tavLst>
                                    </p:anim>
                                    <p:anim calcmode="lin" valueType="num">
                                      <p:cBhvr>
                                        <p:cTn id="5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7" presetClass="emph" presetSubtype="0" repeatCount="2000" fill="remove" nodeType="clickEffect">
                                  <p:stCondLst>
                                    <p:cond delay="0"/>
                                  </p:stCondLst>
                                  <p:childTnLst>
                                    <p:animClr clrSpc="rgb" dir="cw">
                                      <p:cBhvr override="childStyle">
                                        <p:cTn id="58" dur="1000" autoRev="1" fill="remove"/>
                                        <p:tgtEl>
                                          <p:spTgt spid="11"/>
                                        </p:tgtEl>
                                        <p:attrNameLst>
                                          <p:attrName>style.color</p:attrName>
                                        </p:attrNameLst>
                                      </p:cBhvr>
                                      <p:to>
                                        <a:schemeClr val="bg1"/>
                                      </p:to>
                                    </p:animClr>
                                    <p:animClr clrSpc="rgb" dir="cw">
                                      <p:cBhvr>
                                        <p:cTn id="59" dur="1000" autoRev="1" fill="remove"/>
                                        <p:tgtEl>
                                          <p:spTgt spid="11"/>
                                        </p:tgtEl>
                                        <p:attrNameLst>
                                          <p:attrName>fillcolor</p:attrName>
                                        </p:attrNameLst>
                                      </p:cBhvr>
                                      <p:to>
                                        <a:schemeClr val="bg1"/>
                                      </p:to>
                                    </p:animClr>
                                    <p:set>
                                      <p:cBhvr>
                                        <p:cTn id="60" dur="1000" autoRev="1" fill="remove"/>
                                        <p:tgtEl>
                                          <p:spTgt spid="11"/>
                                        </p:tgtEl>
                                        <p:attrNameLst>
                                          <p:attrName>fill.type</p:attrName>
                                        </p:attrNameLst>
                                      </p:cBhvr>
                                      <p:to>
                                        <p:strVal val="solid"/>
                                      </p:to>
                                    </p:set>
                                    <p:set>
                                      <p:cBhvr>
                                        <p:cTn id="61" dur="1000" autoRev="1" fill="remove"/>
                                        <p:tgtEl>
                                          <p:spTgt spid="1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3" grpId="0" animBg="1"/>
      <p:bldP spid="3"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5589" y="533400"/>
            <a:ext cx="6858000" cy="1325563"/>
          </a:xfrm>
        </p:spPr>
        <p:txBody>
          <a:bodyPr>
            <a:normAutofit/>
          </a:bodyPr>
          <a:lstStyle/>
          <a:p>
            <a:r>
              <a:rPr lang="sr-Cyrl-RS" sz="3600" b="1" dirty="0" smtClean="0">
                <a:solidFill>
                  <a:schemeClr val="accent4">
                    <a:lumMod val="50000"/>
                  </a:schemeClr>
                </a:solidFill>
                <a:effectLst>
                  <a:outerShdw blurRad="38100" dist="38100" dir="2700000" algn="tl">
                    <a:srgbClr val="000000">
                      <a:alpha val="43137"/>
                    </a:srgbClr>
                  </a:outerShdw>
                </a:effectLst>
              </a:rPr>
              <a:t>Ризици у копији </a:t>
            </a:r>
            <a:r>
              <a:rPr lang="sr-Cyrl-RS" sz="3600" b="1" dirty="0">
                <a:solidFill>
                  <a:schemeClr val="accent4">
                    <a:lumMod val="50000"/>
                  </a:schemeClr>
                </a:solidFill>
                <a:effectLst>
                  <a:outerShdw blurRad="38100" dist="38100" dir="2700000" algn="tl">
                    <a:srgbClr val="000000">
                      <a:alpha val="43137"/>
                    </a:srgbClr>
                  </a:outerShdw>
                </a:effectLst>
              </a:rPr>
              <a:t>регистра ризика</a:t>
            </a:r>
            <a:endParaRPr lang="en-US" sz="3600" b="1" dirty="0">
              <a:solidFill>
                <a:schemeClr val="accent4">
                  <a:lumMod val="50000"/>
                </a:schemeClr>
              </a:solidFill>
              <a:effectLst>
                <a:outerShdw blurRad="38100" dist="38100" dir="2700000" algn="tl">
                  <a:srgbClr val="000000">
                    <a:alpha val="43137"/>
                  </a:srgbClr>
                </a:outerShdw>
              </a:effectLst>
            </a:endParaRPr>
          </a:p>
        </p:txBody>
      </p:sp>
      <p:pic>
        <p:nvPicPr>
          <p:cNvPr id="4" name="Content Placeholder 3"/>
          <p:cNvPicPr>
            <a:picLocks noGrp="1" noChangeAspect="1"/>
          </p:cNvPicPr>
          <p:nvPr>
            <p:ph idx="1"/>
          </p:nvPr>
        </p:nvPicPr>
        <p:blipFill rotWithShape="1">
          <a:blip r:embed="rId3"/>
          <a:srcRect t="4349" b="5314"/>
          <a:stretch/>
        </p:blipFill>
        <p:spPr>
          <a:xfrm>
            <a:off x="0" y="1447800"/>
            <a:ext cx="9144000" cy="5181600"/>
          </a:xfrm>
          <a:prstGeom prst="rect">
            <a:avLst/>
          </a:prstGeom>
        </p:spPr>
      </p:pic>
      <p:sp>
        <p:nvSpPr>
          <p:cNvPr id="5" name="Right Arrow 4"/>
          <p:cNvSpPr/>
          <p:nvPr/>
        </p:nvSpPr>
        <p:spPr>
          <a:xfrm>
            <a:off x="422189" y="5181600"/>
            <a:ext cx="533400" cy="2286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2213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508" y="556868"/>
            <a:ext cx="7498080" cy="1143000"/>
          </a:xfrm>
        </p:spPr>
        <p:txBody>
          <a:bodyPr/>
          <a:lstStyle/>
          <a:p>
            <a:pPr algn="ctr"/>
            <a:r>
              <a:rPr lang="sr-Cyrl-RS" sz="2400" b="1" dirty="0">
                <a:solidFill>
                  <a:schemeClr val="accent4">
                    <a:lumMod val="50000"/>
                  </a:schemeClr>
                </a:solidFill>
                <a:effectLst>
                  <a:outerShdw blurRad="38100" dist="38100" dir="2700000" algn="tl">
                    <a:srgbClr val="000000">
                      <a:alpha val="43137"/>
                    </a:srgbClr>
                  </a:outerShdw>
                </a:effectLst>
              </a:rPr>
              <a:t>Г</a:t>
            </a:r>
            <a:r>
              <a:rPr lang="sr-Cyrl-RS" sz="2400" b="1" dirty="0" smtClean="0">
                <a:solidFill>
                  <a:schemeClr val="accent4">
                    <a:lumMod val="50000"/>
                  </a:schemeClr>
                </a:solidFill>
                <a:effectLst>
                  <a:outerShdw blurRad="38100" dist="38100" dir="2700000" algn="tl">
                    <a:srgbClr val="000000">
                      <a:alpha val="43137"/>
                    </a:srgbClr>
                  </a:outerShdw>
                </a:effectLst>
              </a:rPr>
              <a:t>енерисање извјештаја и филтрирање података</a:t>
            </a:r>
            <a:endParaRPr lang="en-US" sz="2400" b="1" dirty="0">
              <a:solidFill>
                <a:schemeClr val="accent4">
                  <a:lumMod val="50000"/>
                </a:schemeClr>
              </a:solidFill>
              <a:effectLst>
                <a:outerShdw blurRad="38100" dist="38100" dir="2700000" algn="tl">
                  <a:srgbClr val="000000">
                    <a:alpha val="43137"/>
                  </a:srgbClr>
                </a:outerShdw>
              </a:effectLst>
            </a:endParaRPr>
          </a:p>
        </p:txBody>
      </p:sp>
      <p:pic>
        <p:nvPicPr>
          <p:cNvPr id="205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4167"/>
          <a:stretch/>
        </p:blipFill>
        <p:spPr bwMode="auto">
          <a:xfrm>
            <a:off x="152400" y="1524000"/>
            <a:ext cx="8915400" cy="5257800"/>
          </a:xfrm>
          <a:prstGeom prst="rect">
            <a:avLst/>
          </a:prstGeom>
          <a:ln>
            <a:solidFill>
              <a:srgbClr val="FF0000"/>
            </a:solidFill>
            <a:tailEnd type="arrow"/>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7391400" y="5090504"/>
            <a:ext cx="1676400" cy="1508105"/>
          </a:xfrm>
          <a:prstGeom prst="rect">
            <a:avLst/>
          </a:prstGeom>
          <a:effectLst>
            <a:glow rad="228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wrap="square" rtlCol="0">
            <a:spAutoFit/>
          </a:bodyPr>
          <a:lstStyle/>
          <a:p>
            <a:endParaRPr lang="sr-Cyrl-RS" sz="1200" b="1" dirty="0" smtClean="0">
              <a:effectLst>
                <a:outerShdw blurRad="38100" dist="38100" dir="2700000" algn="tl">
                  <a:srgbClr val="000000">
                    <a:alpha val="43137"/>
                  </a:srgbClr>
                </a:outerShdw>
              </a:effectLst>
            </a:endParaRPr>
          </a:p>
          <a:p>
            <a:r>
              <a:rPr lang="sr-Cyrl-RS" sz="1400" b="1" dirty="0" smtClean="0">
                <a:effectLst>
                  <a:outerShdw blurRad="38100" dist="38100" dir="2700000" algn="tl">
                    <a:srgbClr val="000000">
                      <a:alpha val="43137"/>
                    </a:srgbClr>
                  </a:outerShdw>
                </a:effectLst>
              </a:rPr>
              <a:t>Генерисање извјештаја у реалном времену из Регистра ризика</a:t>
            </a:r>
            <a:endParaRPr lang="sr-Cyrl-RS" sz="1400" b="1" dirty="0">
              <a:effectLst>
                <a:outerShdw blurRad="38100" dist="38100" dir="2700000" algn="tl">
                  <a:srgbClr val="000000">
                    <a:alpha val="43137"/>
                  </a:srgbClr>
                </a:outerShdw>
              </a:effectLst>
            </a:endParaRPr>
          </a:p>
          <a:p>
            <a:endParaRPr lang="sr-Cyrl-RS" sz="1200" dirty="0" smtClean="0"/>
          </a:p>
          <a:p>
            <a:endParaRPr lang="en-US" sz="1200" dirty="0"/>
          </a:p>
        </p:txBody>
      </p:sp>
      <p:sp>
        <p:nvSpPr>
          <p:cNvPr id="5" name="TextBox 4"/>
          <p:cNvSpPr txBox="1"/>
          <p:nvPr/>
        </p:nvSpPr>
        <p:spPr>
          <a:xfrm>
            <a:off x="6513825" y="1444124"/>
            <a:ext cx="2362200" cy="2154436"/>
          </a:xfrm>
          <a:prstGeom prst="rect">
            <a:avLst/>
          </a:prstGeom>
          <a:effectLst>
            <a:glow rad="228600">
              <a:schemeClr val="accent6">
                <a:satMod val="175000"/>
                <a:alpha val="40000"/>
              </a:schemeClr>
            </a:glow>
            <a:innerShdw blurRad="63500" dist="50800" dir="2700000">
              <a:prstClr val="black">
                <a:alpha val="50000"/>
              </a:prstClr>
            </a:innerShdw>
          </a:effectLst>
        </p:spPr>
        <p:style>
          <a:lnRef idx="2">
            <a:schemeClr val="accent6"/>
          </a:lnRef>
          <a:fillRef idx="1">
            <a:schemeClr val="lt1"/>
          </a:fillRef>
          <a:effectRef idx="0">
            <a:schemeClr val="accent6"/>
          </a:effectRef>
          <a:fontRef idx="minor">
            <a:schemeClr val="dk1"/>
          </a:fontRef>
        </p:style>
        <p:txBody>
          <a:bodyPr wrap="square" rtlCol="0">
            <a:spAutoFit/>
          </a:bodyPr>
          <a:lstStyle/>
          <a:p>
            <a:endParaRPr lang="en-US" sz="1100" b="1" dirty="0" smtClean="0">
              <a:solidFill>
                <a:schemeClr val="tx1"/>
              </a:solidFill>
              <a:effectLst>
                <a:outerShdw blurRad="38100" dist="38100" dir="2700000" algn="tl">
                  <a:srgbClr val="000000">
                    <a:alpha val="43137"/>
                  </a:srgbClr>
                </a:outerShdw>
              </a:effectLst>
            </a:endParaRPr>
          </a:p>
          <a:p>
            <a:r>
              <a:rPr lang="sr-Cyrl-RS" sz="1400" b="1" dirty="0" smtClean="0">
                <a:solidFill>
                  <a:schemeClr val="tx1"/>
                </a:solidFill>
                <a:effectLst>
                  <a:outerShdw blurRad="38100" dist="38100" dir="2700000" algn="tl">
                    <a:srgbClr val="000000">
                      <a:alpha val="43137"/>
                    </a:srgbClr>
                  </a:outerShdw>
                </a:effectLst>
              </a:rPr>
              <a:t>Филтрирање  информација/приказ по</a:t>
            </a:r>
            <a:r>
              <a:rPr lang="sr-Cyrl-RS" sz="1400" b="1" dirty="0">
                <a:solidFill>
                  <a:schemeClr val="tx1"/>
                </a:solidFill>
                <a:effectLst>
                  <a:outerShdw blurRad="38100" dist="38100" dir="2700000" algn="tl">
                    <a:srgbClr val="000000">
                      <a:alpha val="43137"/>
                    </a:srgbClr>
                  </a:outerShdw>
                </a:effectLst>
              </a:rPr>
              <a:t>:</a:t>
            </a:r>
          </a:p>
          <a:p>
            <a:pPr marL="285750" indent="-285750">
              <a:buFont typeface="Arial" panose="020B0604020202020204" pitchFamily="34" charset="0"/>
              <a:buChar char="•"/>
            </a:pPr>
            <a:r>
              <a:rPr lang="sr-Cyrl-RS" sz="1400" dirty="0">
                <a:solidFill>
                  <a:schemeClr val="tx1"/>
                </a:solidFill>
                <a:effectLst>
                  <a:outerShdw blurRad="38100" dist="38100" dir="2700000" algn="tl">
                    <a:srgbClr val="000000">
                      <a:alpha val="43137"/>
                    </a:srgbClr>
                  </a:outerShdw>
                </a:effectLst>
              </a:rPr>
              <a:t>Пословном процесу </a:t>
            </a:r>
          </a:p>
          <a:p>
            <a:pPr marL="285750" indent="-285750">
              <a:buFont typeface="Arial" panose="020B0604020202020204" pitchFamily="34" charset="0"/>
              <a:buChar char="•"/>
            </a:pPr>
            <a:r>
              <a:rPr lang="sr-Cyrl-RS" sz="1400" dirty="0">
                <a:solidFill>
                  <a:schemeClr val="tx1"/>
                </a:solidFill>
                <a:effectLst>
                  <a:outerShdw blurRad="38100" dist="38100" dir="2700000" algn="tl">
                    <a:srgbClr val="000000">
                      <a:alpha val="43137"/>
                    </a:srgbClr>
                  </a:outerShdw>
                </a:effectLst>
              </a:rPr>
              <a:t>Категорији </a:t>
            </a:r>
            <a:r>
              <a:rPr lang="sr-Cyrl-RS" sz="1400" dirty="0" smtClean="0">
                <a:solidFill>
                  <a:schemeClr val="tx1"/>
                </a:solidFill>
                <a:effectLst>
                  <a:outerShdw blurRad="38100" dist="38100" dir="2700000" algn="tl">
                    <a:srgbClr val="000000">
                      <a:alpha val="43137"/>
                    </a:srgbClr>
                  </a:outerShdw>
                </a:effectLst>
              </a:rPr>
              <a:t>или узроку ризика </a:t>
            </a:r>
            <a:endParaRPr lang="sr-Cyrl-RS" sz="1400" dirty="0">
              <a:solidFill>
                <a:schemeClr val="tx1"/>
              </a:solidFill>
              <a:effectLst>
                <a:outerShdw blurRad="38100" dist="38100" dir="2700000" algn="tl">
                  <a:srgbClr val="000000">
                    <a:alpha val="43137"/>
                  </a:srgbClr>
                </a:outerShdw>
              </a:effectLst>
            </a:endParaRPr>
          </a:p>
          <a:p>
            <a:pPr marL="285750" indent="-285750">
              <a:buFont typeface="Arial" panose="020B0604020202020204" pitchFamily="34" charset="0"/>
              <a:buChar char="•"/>
            </a:pPr>
            <a:r>
              <a:rPr lang="sr-Cyrl-RS" sz="1400" dirty="0">
                <a:solidFill>
                  <a:schemeClr val="tx1"/>
                </a:solidFill>
                <a:effectLst>
                  <a:outerShdw blurRad="38100" dist="38100" dir="2700000" algn="tl">
                    <a:srgbClr val="000000">
                      <a:alpha val="43137"/>
                    </a:srgbClr>
                  </a:outerShdw>
                </a:effectLst>
              </a:rPr>
              <a:t>Сегменту циља </a:t>
            </a:r>
          </a:p>
          <a:p>
            <a:pPr marL="285750" indent="-285750">
              <a:buFont typeface="Arial" panose="020B0604020202020204" pitchFamily="34" charset="0"/>
              <a:buChar char="•"/>
            </a:pPr>
            <a:r>
              <a:rPr lang="sr-Cyrl-RS" sz="1400" dirty="0">
                <a:solidFill>
                  <a:schemeClr val="tx1"/>
                </a:solidFill>
                <a:effectLst>
                  <a:outerShdw blurRad="38100" dist="38100" dir="2700000" algn="tl">
                    <a:srgbClr val="000000">
                      <a:alpha val="43137"/>
                    </a:srgbClr>
                  </a:outerShdw>
                </a:effectLst>
              </a:rPr>
              <a:t>Висини резидуланог или инхерентног </a:t>
            </a:r>
            <a:r>
              <a:rPr lang="sr-Cyrl-RS" sz="1400" dirty="0" smtClean="0">
                <a:solidFill>
                  <a:schemeClr val="tx1"/>
                </a:solidFill>
                <a:effectLst>
                  <a:outerShdw blurRad="38100" dist="38100" dir="2700000" algn="tl">
                    <a:srgbClr val="000000">
                      <a:alpha val="43137"/>
                    </a:srgbClr>
                  </a:outerShdw>
                </a:effectLst>
              </a:rPr>
              <a:t>ризика</a:t>
            </a:r>
          </a:p>
          <a:p>
            <a:pPr marL="285750" indent="-285750">
              <a:buFont typeface="Arial" panose="020B0604020202020204" pitchFamily="34" charset="0"/>
              <a:buChar char="•"/>
            </a:pPr>
            <a:endParaRPr lang="en-US" sz="1100" dirty="0">
              <a:solidFill>
                <a:schemeClr val="tx1"/>
              </a:solidFill>
              <a:effectLst>
                <a:outerShdw blurRad="38100" dist="38100" dir="2700000" algn="tl">
                  <a:srgbClr val="000000">
                    <a:alpha val="43137"/>
                  </a:srgbClr>
                </a:outerShdw>
              </a:effectLst>
            </a:endParaRPr>
          </a:p>
        </p:txBody>
      </p:sp>
      <p:sp>
        <p:nvSpPr>
          <p:cNvPr id="6" name="Up Arrow 5"/>
          <p:cNvSpPr/>
          <p:nvPr/>
        </p:nvSpPr>
        <p:spPr>
          <a:xfrm>
            <a:off x="8534400" y="4539114"/>
            <a:ext cx="228600" cy="734582"/>
          </a:xfrm>
          <a:prstGeom prst="upArrow">
            <a:avLst/>
          </a:prstGeom>
          <a:effectLst>
            <a:glow rad="1397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sr-Latn-RS"/>
          </a:p>
        </p:txBody>
      </p:sp>
      <p:sp>
        <p:nvSpPr>
          <p:cNvPr id="7" name="Down Arrow 6"/>
          <p:cNvSpPr/>
          <p:nvPr/>
        </p:nvSpPr>
        <p:spPr>
          <a:xfrm>
            <a:off x="7826501" y="3428375"/>
            <a:ext cx="190500" cy="458450"/>
          </a:xfrm>
          <a:prstGeom prst="downArrow">
            <a:avLst/>
          </a:prstGeom>
          <a:effectLst>
            <a:glow rad="1397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sr-Latn-RS"/>
          </a:p>
        </p:txBody>
      </p:sp>
      <p:cxnSp>
        <p:nvCxnSpPr>
          <p:cNvPr id="8" name="Straight Connector 7"/>
          <p:cNvCxnSpPr/>
          <p:nvPr/>
        </p:nvCxnSpPr>
        <p:spPr>
          <a:xfrm>
            <a:off x="739901" y="4210840"/>
            <a:ext cx="7086600" cy="0"/>
          </a:xfrm>
          <a:prstGeom prst="line">
            <a:avLst/>
          </a:prstGeom>
          <a:ln>
            <a:solidFill>
              <a:schemeClr val="accent2">
                <a:lumMod val="75000"/>
              </a:schemeClr>
            </a:solidFill>
          </a:ln>
        </p:spPr>
        <p:style>
          <a:lnRef idx="3">
            <a:schemeClr val="accent3"/>
          </a:lnRef>
          <a:fillRef idx="0">
            <a:schemeClr val="accent3"/>
          </a:fillRef>
          <a:effectRef idx="2">
            <a:schemeClr val="accent3"/>
          </a:effectRef>
          <a:fontRef idx="minor">
            <a:schemeClr val="tx1"/>
          </a:fontRef>
        </p:style>
      </p:cxnSp>
      <p:cxnSp>
        <p:nvCxnSpPr>
          <p:cNvPr id="10" name="Straight Connector 9"/>
          <p:cNvCxnSpPr/>
          <p:nvPr/>
        </p:nvCxnSpPr>
        <p:spPr>
          <a:xfrm>
            <a:off x="739901" y="3829840"/>
            <a:ext cx="7086600" cy="0"/>
          </a:xfrm>
          <a:prstGeom prst="line">
            <a:avLst/>
          </a:prstGeom>
          <a:ln>
            <a:solidFill>
              <a:schemeClr val="accent2">
                <a:lumMod val="75000"/>
              </a:schemeClr>
            </a:solidFill>
          </a:ln>
        </p:spPr>
        <p:style>
          <a:lnRef idx="3">
            <a:schemeClr val="accent3"/>
          </a:lnRef>
          <a:fillRef idx="0">
            <a:schemeClr val="accent3"/>
          </a:fillRef>
          <a:effectRef idx="2">
            <a:schemeClr val="accent3"/>
          </a:effectRef>
          <a:fontRef idx="minor">
            <a:schemeClr val="tx1"/>
          </a:fontRef>
        </p:style>
      </p:cxnSp>
      <p:cxnSp>
        <p:nvCxnSpPr>
          <p:cNvPr id="12" name="Straight Connector 11"/>
          <p:cNvCxnSpPr/>
          <p:nvPr/>
        </p:nvCxnSpPr>
        <p:spPr>
          <a:xfrm>
            <a:off x="739901" y="3829840"/>
            <a:ext cx="0" cy="381000"/>
          </a:xfrm>
          <a:prstGeom prst="line">
            <a:avLst/>
          </a:prstGeom>
        </p:spPr>
        <p:style>
          <a:lnRef idx="3">
            <a:schemeClr val="accent3"/>
          </a:lnRef>
          <a:fillRef idx="0">
            <a:schemeClr val="accent3"/>
          </a:fillRef>
          <a:effectRef idx="2">
            <a:schemeClr val="accent3"/>
          </a:effectRef>
          <a:fontRef idx="minor">
            <a:schemeClr val="tx1"/>
          </a:fontRef>
        </p:style>
      </p:cxnSp>
      <p:cxnSp>
        <p:nvCxnSpPr>
          <p:cNvPr id="14" name="Straight Connector 13"/>
          <p:cNvCxnSpPr/>
          <p:nvPr/>
        </p:nvCxnSpPr>
        <p:spPr>
          <a:xfrm>
            <a:off x="7826501" y="3829840"/>
            <a:ext cx="0" cy="381000"/>
          </a:xfrm>
          <a:prstGeom prst="line">
            <a:avLst/>
          </a:prstGeom>
          <a:ln>
            <a:solidFill>
              <a:schemeClr val="accent2">
                <a:lumMod val="75000"/>
              </a:schemeClr>
            </a:solidFill>
          </a:ln>
        </p:spPr>
        <p:style>
          <a:lnRef idx="3">
            <a:schemeClr val="accent3"/>
          </a:lnRef>
          <a:fillRef idx="0">
            <a:schemeClr val="accent3"/>
          </a:fillRef>
          <a:effectRef idx="2">
            <a:schemeClr val="accent3"/>
          </a:effectRef>
          <a:fontRef idx="minor">
            <a:schemeClr val="tx1"/>
          </a:fontRef>
        </p:style>
      </p:cxnSp>
      <p:cxnSp>
        <p:nvCxnSpPr>
          <p:cNvPr id="9" name="Straight Connector 8"/>
          <p:cNvCxnSpPr/>
          <p:nvPr/>
        </p:nvCxnSpPr>
        <p:spPr>
          <a:xfrm>
            <a:off x="3594786" y="2521342"/>
            <a:ext cx="2133600" cy="0"/>
          </a:xfrm>
          <a:prstGeom prst="line">
            <a:avLst/>
          </a:prstGeom>
          <a:ln>
            <a:solidFill>
              <a:schemeClr val="accent2">
                <a:lumMod val="75000"/>
              </a:schemeClr>
            </a:solidFill>
          </a:ln>
        </p:spPr>
        <p:style>
          <a:lnRef idx="3">
            <a:schemeClr val="accent3"/>
          </a:lnRef>
          <a:fillRef idx="0">
            <a:schemeClr val="accent3"/>
          </a:fillRef>
          <a:effectRef idx="2">
            <a:schemeClr val="accent3"/>
          </a:effectRef>
          <a:fontRef idx="minor">
            <a:schemeClr val="tx1"/>
          </a:fontRef>
        </p:style>
      </p:cxnSp>
      <p:cxnSp>
        <p:nvCxnSpPr>
          <p:cNvPr id="13" name="Straight Connector 12"/>
          <p:cNvCxnSpPr/>
          <p:nvPr/>
        </p:nvCxnSpPr>
        <p:spPr>
          <a:xfrm>
            <a:off x="3594786" y="2826140"/>
            <a:ext cx="2133600" cy="0"/>
          </a:xfrm>
          <a:prstGeom prst="line">
            <a:avLst/>
          </a:prstGeom>
          <a:ln>
            <a:solidFill>
              <a:schemeClr val="accent2">
                <a:lumMod val="75000"/>
              </a:schemeClr>
            </a:solidFill>
          </a:ln>
        </p:spPr>
        <p:style>
          <a:lnRef idx="3">
            <a:schemeClr val="accent3"/>
          </a:lnRef>
          <a:fillRef idx="0">
            <a:schemeClr val="accent3"/>
          </a:fillRef>
          <a:effectRef idx="2">
            <a:schemeClr val="accent3"/>
          </a:effectRef>
          <a:fontRef idx="minor">
            <a:schemeClr val="tx1"/>
          </a:fontRef>
        </p:style>
      </p:cxnSp>
      <p:cxnSp>
        <p:nvCxnSpPr>
          <p:cNvPr id="16" name="Straight Connector 15"/>
          <p:cNvCxnSpPr/>
          <p:nvPr/>
        </p:nvCxnSpPr>
        <p:spPr>
          <a:xfrm>
            <a:off x="3594786" y="2521342"/>
            <a:ext cx="0" cy="277904"/>
          </a:xfrm>
          <a:prstGeom prst="line">
            <a:avLst/>
          </a:prstGeom>
          <a:ln>
            <a:solidFill>
              <a:schemeClr val="accent2">
                <a:lumMod val="75000"/>
              </a:schemeClr>
            </a:solidFill>
          </a:ln>
        </p:spPr>
        <p:style>
          <a:lnRef idx="3">
            <a:schemeClr val="accent3"/>
          </a:lnRef>
          <a:fillRef idx="0">
            <a:schemeClr val="accent3"/>
          </a:fillRef>
          <a:effectRef idx="2">
            <a:schemeClr val="accent3"/>
          </a:effectRef>
          <a:fontRef idx="minor">
            <a:schemeClr val="tx1"/>
          </a:fontRef>
        </p:style>
      </p:cxnSp>
      <p:cxnSp>
        <p:nvCxnSpPr>
          <p:cNvPr id="18" name="Straight Connector 17"/>
          <p:cNvCxnSpPr/>
          <p:nvPr/>
        </p:nvCxnSpPr>
        <p:spPr>
          <a:xfrm>
            <a:off x="5728386" y="2521342"/>
            <a:ext cx="0" cy="277904"/>
          </a:xfrm>
          <a:prstGeom prst="line">
            <a:avLst/>
          </a:prstGeom>
          <a:ln>
            <a:solidFill>
              <a:schemeClr val="accent2">
                <a:lumMod val="75000"/>
              </a:schemeClr>
            </a:solidFill>
          </a:ln>
        </p:spPr>
        <p:style>
          <a:lnRef idx="3">
            <a:schemeClr val="accent3"/>
          </a:lnRef>
          <a:fillRef idx="0">
            <a:schemeClr val="accent3"/>
          </a:fillRef>
          <a:effectRef idx="2">
            <a:schemeClr val="accent3"/>
          </a:effectRef>
          <a:fontRef idx="minor">
            <a:schemeClr val="tx1"/>
          </a:fontRef>
        </p:style>
      </p:cxnSp>
      <p:sp>
        <p:nvSpPr>
          <p:cNvPr id="4" name="Right Arrow 3"/>
          <p:cNvSpPr/>
          <p:nvPr/>
        </p:nvSpPr>
        <p:spPr>
          <a:xfrm>
            <a:off x="419099" y="3899182"/>
            <a:ext cx="641604" cy="242316"/>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Tree>
    <p:extLst>
      <p:ext uri="{BB962C8B-B14F-4D97-AF65-F5344CB8AC3E}">
        <p14:creationId xmlns:p14="http://schemas.microsoft.com/office/powerpoint/2010/main" val="3159628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ppt_x"/>
                                          </p:val>
                                        </p:tav>
                                        <p:tav tm="100000">
                                          <p:val>
                                            <p:strVal val="#ppt_x"/>
                                          </p:val>
                                        </p:tav>
                                      </p:tavLst>
                                    </p:anim>
                                    <p:anim calcmode="lin" valueType="num">
                                      <p:cBhvr additive="base">
                                        <p:cTn id="12" dur="10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ppt_x"/>
                                          </p:val>
                                        </p:tav>
                                        <p:tav tm="100000">
                                          <p:val>
                                            <p:strVal val="#ppt_x"/>
                                          </p:val>
                                        </p:tav>
                                      </p:tavLst>
                                    </p:anim>
                                    <p:anim calcmode="lin" valueType="num">
                                      <p:cBhvr additive="base">
                                        <p:cTn id="16" dur="10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1000" fill="hold"/>
                                        <p:tgtEl>
                                          <p:spTgt spid="18"/>
                                        </p:tgtEl>
                                        <p:attrNameLst>
                                          <p:attrName>ppt_x</p:attrName>
                                        </p:attrNameLst>
                                      </p:cBhvr>
                                      <p:tavLst>
                                        <p:tav tm="0">
                                          <p:val>
                                            <p:strVal val="#ppt_x"/>
                                          </p:val>
                                        </p:tav>
                                        <p:tav tm="100000">
                                          <p:val>
                                            <p:strVal val="#ppt_x"/>
                                          </p:val>
                                        </p:tav>
                                      </p:tavLst>
                                    </p:anim>
                                    <p:anim calcmode="lin" valueType="num">
                                      <p:cBhvr additive="base">
                                        <p:cTn id="20"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2000" fill="hold"/>
                                        <p:tgtEl>
                                          <p:spTgt spid="6"/>
                                        </p:tgtEl>
                                        <p:attrNameLst>
                                          <p:attrName>ppt_x</p:attrName>
                                        </p:attrNameLst>
                                      </p:cBhvr>
                                      <p:tavLst>
                                        <p:tav tm="0">
                                          <p:val>
                                            <p:strVal val="#ppt_x"/>
                                          </p:val>
                                        </p:tav>
                                        <p:tav tm="100000">
                                          <p:val>
                                            <p:strVal val="#ppt_x"/>
                                          </p:val>
                                        </p:tav>
                                      </p:tavLst>
                                    </p:anim>
                                    <p:anim calcmode="lin" valueType="num">
                                      <p:cBhvr additive="base">
                                        <p:cTn id="26"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2000" fill="hold"/>
                                        <p:tgtEl>
                                          <p:spTgt spid="3"/>
                                        </p:tgtEl>
                                        <p:attrNameLst>
                                          <p:attrName>ppt_x</p:attrName>
                                        </p:attrNameLst>
                                      </p:cBhvr>
                                      <p:tavLst>
                                        <p:tav tm="0">
                                          <p:val>
                                            <p:strVal val="#ppt_x"/>
                                          </p:val>
                                        </p:tav>
                                        <p:tav tm="100000">
                                          <p:val>
                                            <p:strVal val="#ppt_x"/>
                                          </p:val>
                                        </p:tav>
                                      </p:tavLst>
                                    </p:anim>
                                    <p:anim calcmode="lin" valueType="num">
                                      <p:cBhvr additive="base">
                                        <p:cTn id="32"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ppt_x"/>
                                          </p:val>
                                        </p:tav>
                                        <p:tav tm="100000">
                                          <p:val>
                                            <p:strVal val="#ppt_x"/>
                                          </p:val>
                                        </p:tav>
                                      </p:tavLst>
                                    </p:anim>
                                    <p:anim calcmode="lin" valueType="num">
                                      <p:cBhvr additive="base">
                                        <p:cTn id="46" dur="500" fill="hold"/>
                                        <p:tgtEl>
                                          <p:spTgt spid="8"/>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additive="base">
                                        <p:cTn id="55" dur="2000" fill="hold"/>
                                        <p:tgtEl>
                                          <p:spTgt spid="7"/>
                                        </p:tgtEl>
                                        <p:attrNameLst>
                                          <p:attrName>ppt_x</p:attrName>
                                        </p:attrNameLst>
                                      </p:cBhvr>
                                      <p:tavLst>
                                        <p:tav tm="0">
                                          <p:val>
                                            <p:strVal val="#ppt_x"/>
                                          </p:val>
                                        </p:tav>
                                        <p:tav tm="100000">
                                          <p:val>
                                            <p:strVal val="#ppt_x"/>
                                          </p:val>
                                        </p:tav>
                                      </p:tavLst>
                                    </p:anim>
                                    <p:anim calcmode="lin" valueType="num">
                                      <p:cBhvr additive="base">
                                        <p:cTn id="56" dur="2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5"/>
                                        </p:tgtEl>
                                        <p:attrNameLst>
                                          <p:attrName>style.visibility</p:attrName>
                                        </p:attrNameLst>
                                      </p:cBhvr>
                                      <p:to>
                                        <p:strVal val="visible"/>
                                      </p:to>
                                    </p:set>
                                    <p:anim calcmode="lin" valueType="num">
                                      <p:cBhvr additive="base">
                                        <p:cTn id="61" dur="1000" fill="hold"/>
                                        <p:tgtEl>
                                          <p:spTgt spid="5"/>
                                        </p:tgtEl>
                                        <p:attrNameLst>
                                          <p:attrName>ppt_x</p:attrName>
                                        </p:attrNameLst>
                                      </p:cBhvr>
                                      <p:tavLst>
                                        <p:tav tm="0">
                                          <p:val>
                                            <p:strVal val="#ppt_x"/>
                                          </p:val>
                                        </p:tav>
                                        <p:tav tm="100000">
                                          <p:val>
                                            <p:strVal val="#ppt_x"/>
                                          </p:val>
                                        </p:tav>
                                      </p:tavLst>
                                    </p:anim>
                                    <p:anim calcmode="lin" valueType="num">
                                      <p:cBhvr additive="base">
                                        <p:cTn id="62"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4"/>
                                        </p:tgtEl>
                                        <p:attrNameLst>
                                          <p:attrName>style.visibility</p:attrName>
                                        </p:attrNameLst>
                                      </p:cBhvr>
                                      <p:to>
                                        <p:strVal val="visible"/>
                                      </p:to>
                                    </p:set>
                                    <p:anim calcmode="lin" valueType="num">
                                      <p:cBhvr additive="base">
                                        <p:cTn id="67" dur="500" fill="hold"/>
                                        <p:tgtEl>
                                          <p:spTgt spid="4"/>
                                        </p:tgtEl>
                                        <p:attrNameLst>
                                          <p:attrName>ppt_x</p:attrName>
                                        </p:attrNameLst>
                                      </p:cBhvr>
                                      <p:tavLst>
                                        <p:tav tm="0">
                                          <p:val>
                                            <p:strVal val="#ppt_x"/>
                                          </p:val>
                                        </p:tav>
                                        <p:tav tm="100000">
                                          <p:val>
                                            <p:strVal val="#ppt_x"/>
                                          </p:val>
                                        </p:tav>
                                      </p:tavLst>
                                    </p:anim>
                                    <p:anim calcmode="lin" valueType="num">
                                      <p:cBhvr additive="base">
                                        <p:cTn id="6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1080" y="876300"/>
            <a:ext cx="7498080" cy="1143000"/>
          </a:xfrm>
        </p:spPr>
        <p:txBody>
          <a:bodyPr>
            <a:normAutofit/>
          </a:bodyPr>
          <a:lstStyle/>
          <a:p>
            <a:r>
              <a:rPr lang="sr-Cyrl-RS" sz="3200" b="1" dirty="0">
                <a:solidFill>
                  <a:schemeClr val="accent4">
                    <a:lumMod val="50000"/>
                  </a:schemeClr>
                </a:solidFill>
                <a:effectLst>
                  <a:outerShdw blurRad="38100" dist="38100" dir="2700000" algn="tl">
                    <a:srgbClr val="000000">
                      <a:alpha val="43137"/>
                    </a:srgbClr>
                  </a:outerShdw>
                </a:effectLst>
              </a:rPr>
              <a:t>Копија регистра ризика из модула </a:t>
            </a:r>
            <a:r>
              <a:rPr lang="sr-Cyrl-RS" sz="3200" b="1" dirty="0" smtClean="0">
                <a:solidFill>
                  <a:schemeClr val="accent4">
                    <a:lumMod val="50000"/>
                  </a:schemeClr>
                </a:solidFill>
                <a:effectLst>
                  <a:outerShdw blurRad="38100" dist="38100" dir="2700000" algn="tl">
                    <a:srgbClr val="000000">
                      <a:alpha val="43137"/>
                    </a:srgbClr>
                  </a:outerShdw>
                </a:effectLst>
              </a:rPr>
              <a:t>ФУК </a:t>
            </a:r>
            <a:endParaRPr lang="sr-Latn-RS" sz="3200" b="1" dirty="0">
              <a:solidFill>
                <a:schemeClr val="accent4">
                  <a:lumMod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81000" y="1447800"/>
            <a:ext cx="8107680" cy="4800600"/>
          </a:xfrm>
        </p:spPr>
        <p:txBody>
          <a:bodyPr/>
          <a:lstStyle/>
          <a:p>
            <a:pPr>
              <a:buFont typeface="Wingdings" panose="05000000000000000000" pitchFamily="2" charset="2"/>
              <a:buChar char="v"/>
            </a:pPr>
            <a:endParaRPr lang="sr-Cyrl-RS" sz="1900" dirty="0" smtClean="0"/>
          </a:p>
          <a:p>
            <a:pPr>
              <a:buFont typeface="Wingdings" panose="05000000000000000000" pitchFamily="2" charset="2"/>
              <a:buChar char="v"/>
            </a:pPr>
            <a:r>
              <a:rPr lang="sr-Cyrl-RS" sz="1900" dirty="0" smtClean="0"/>
              <a:t>Кроз </a:t>
            </a:r>
            <a:r>
              <a:rPr lang="sr-Cyrl-RS" sz="1900" dirty="0"/>
              <a:t>апликацију руководилац интерне ревизије преузима и анализира </a:t>
            </a:r>
            <a:r>
              <a:rPr lang="sr-Cyrl-RS" sz="1900" dirty="0" smtClean="0"/>
              <a:t>документоване ризике </a:t>
            </a:r>
            <a:r>
              <a:rPr lang="sr-Cyrl-RS" sz="1900" dirty="0"/>
              <a:t>и процјену ризика из регистра ризика из ФУК Модула апликације, креирајући Копију регистра ризика у којој обавља анализу која подразумјева: </a:t>
            </a:r>
            <a:endParaRPr lang="sr-Cyrl-RS" sz="1900" dirty="0" smtClean="0"/>
          </a:p>
          <a:p>
            <a:pPr marL="82296" indent="0">
              <a:buNone/>
            </a:pPr>
            <a:endParaRPr lang="sr-Cyrl-RS" sz="1900" dirty="0"/>
          </a:p>
          <a:p>
            <a:pPr marL="745236" lvl="1" indent="-342900">
              <a:buSzPct val="103000"/>
              <a:buFont typeface="+mj-lt"/>
              <a:buAutoNum type="arabicPeriod"/>
            </a:pPr>
            <a:r>
              <a:rPr lang="sr-Cyrl-RS" sz="1900" dirty="0"/>
              <a:t>процјену података из регистра ризика како би утврдили да ли су узети у обзир сви инхерентни и резидуални ризици, </a:t>
            </a:r>
            <a:endParaRPr lang="sr-Latn-RS" sz="1900" dirty="0"/>
          </a:p>
          <a:p>
            <a:pPr marL="745236" lvl="1" indent="-342900">
              <a:buSzPct val="103000"/>
              <a:buFont typeface="+mj-lt"/>
              <a:buAutoNum type="arabicPeriod"/>
            </a:pPr>
            <a:r>
              <a:rPr lang="sr-Cyrl-RS" sz="1900" dirty="0"/>
              <a:t>анализу мјера и активности, успостављених како би се одговорило на високе ризике и</a:t>
            </a:r>
            <a:endParaRPr lang="sr-Latn-RS" sz="1900" dirty="0"/>
          </a:p>
          <a:p>
            <a:pPr marL="745236" lvl="1" indent="-342900">
              <a:buSzPct val="103000"/>
              <a:buFont typeface="+mj-lt"/>
              <a:buAutoNum type="arabicPeriod"/>
            </a:pPr>
            <a:r>
              <a:rPr lang="sr-Cyrl-RS" sz="1900" dirty="0"/>
              <a:t>идентификацију високих резидуалних ризика који ће бити уврштени у стратешке и годишње планове интерне ревизије.</a:t>
            </a:r>
            <a:endParaRPr lang="sr-Latn-RS" sz="1900" dirty="0"/>
          </a:p>
          <a:p>
            <a:pPr marL="82296" indent="0">
              <a:buNone/>
            </a:pPr>
            <a:endParaRPr lang="sr-Latn-RS" dirty="0"/>
          </a:p>
        </p:txBody>
      </p:sp>
    </p:spTree>
    <p:extLst>
      <p:ext uri="{BB962C8B-B14F-4D97-AF65-F5344CB8AC3E}">
        <p14:creationId xmlns:p14="http://schemas.microsoft.com/office/powerpoint/2010/main" val="23909992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364" y="806948"/>
            <a:ext cx="8686800" cy="838200"/>
          </a:xfrm>
        </p:spPr>
        <p:txBody>
          <a:bodyPr>
            <a:noAutofit/>
          </a:bodyPr>
          <a:lstStyle/>
          <a:p>
            <a:pPr algn="ctr"/>
            <a:r>
              <a:rPr lang="sr-Cyrl-RS" sz="3200" b="1" dirty="0" smtClean="0">
                <a:solidFill>
                  <a:schemeClr val="accent4">
                    <a:lumMod val="50000"/>
                  </a:schemeClr>
                </a:solidFill>
                <a:effectLst>
                  <a:outerShdw blurRad="38100" dist="38100" dir="2700000" algn="tl">
                    <a:srgbClr val="000000">
                      <a:alpha val="43137"/>
                    </a:srgbClr>
                  </a:outerShdw>
                </a:effectLst>
              </a:rPr>
              <a:t>Процјена ризика у копији регистра ризика</a:t>
            </a:r>
            <a:endParaRPr lang="en-US" sz="3200" b="1" dirty="0">
              <a:solidFill>
                <a:schemeClr val="accent4">
                  <a:lumMod val="50000"/>
                </a:schemeClr>
              </a:solidFill>
              <a:effectLst>
                <a:outerShdw blurRad="38100" dist="38100" dir="2700000" algn="tl">
                  <a:srgbClr val="000000">
                    <a:alpha val="43137"/>
                  </a:srgbClr>
                </a:outerShdw>
              </a:effectLst>
            </a:endParaRPr>
          </a:p>
        </p:txBody>
      </p:sp>
      <p:pic>
        <p:nvPicPr>
          <p:cNvPr id="102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5334" b="5334"/>
          <a:stretch/>
        </p:blipFill>
        <p:spPr bwMode="auto">
          <a:xfrm>
            <a:off x="55605" y="1600200"/>
            <a:ext cx="9067800" cy="5105400"/>
          </a:xfrm>
          <a:prstGeom prst="rect">
            <a:avLst/>
          </a:prstGeom>
          <a:solidFill>
            <a:srgbClr val="FF0000"/>
          </a:solidFill>
          <a:ln>
            <a:noFill/>
          </a:ln>
          <a:extLst/>
        </p:spPr>
      </p:pic>
      <p:sp>
        <p:nvSpPr>
          <p:cNvPr id="5" name="TextBox 4"/>
          <p:cNvSpPr txBox="1"/>
          <p:nvPr/>
        </p:nvSpPr>
        <p:spPr>
          <a:xfrm>
            <a:off x="381000" y="1744092"/>
            <a:ext cx="1295400" cy="1508105"/>
          </a:xfrm>
          <a:prstGeom prst="rect">
            <a:avLst/>
          </a:prstGeom>
          <a:ln>
            <a:solidFill>
              <a:srgbClr val="FF0000"/>
            </a:solidFill>
          </a:ln>
          <a:effectLst>
            <a:glow rad="228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wrap="square" rtlCol="0">
            <a:spAutoFit/>
          </a:bodyPr>
          <a:lstStyle/>
          <a:p>
            <a:endParaRPr lang="sr-Cyrl-RS" sz="1200" b="1" dirty="0" smtClean="0">
              <a:solidFill>
                <a:schemeClr val="tx1"/>
              </a:solidFill>
              <a:effectLst>
                <a:outerShdw blurRad="38100" dist="38100" dir="2700000" algn="tl">
                  <a:srgbClr val="000000">
                    <a:alpha val="43137"/>
                  </a:srgbClr>
                </a:outerShdw>
              </a:effectLst>
            </a:endParaRPr>
          </a:p>
          <a:p>
            <a:endParaRPr lang="sr-Cyrl-RS" sz="1200" b="1" dirty="0">
              <a:solidFill>
                <a:schemeClr val="tx1"/>
              </a:solidFill>
              <a:effectLst>
                <a:outerShdw blurRad="38100" dist="38100" dir="2700000" algn="tl">
                  <a:srgbClr val="000000">
                    <a:alpha val="43137"/>
                  </a:srgbClr>
                </a:outerShdw>
              </a:effectLst>
            </a:endParaRPr>
          </a:p>
          <a:p>
            <a:endParaRPr lang="sr-Cyrl-RS" sz="1200" b="1" dirty="0" smtClean="0">
              <a:solidFill>
                <a:schemeClr val="tx1"/>
              </a:solidFill>
              <a:effectLst>
                <a:outerShdw blurRad="38100" dist="38100" dir="2700000" algn="tl">
                  <a:srgbClr val="000000">
                    <a:alpha val="43137"/>
                  </a:srgbClr>
                </a:outerShdw>
              </a:effectLst>
            </a:endParaRPr>
          </a:p>
          <a:p>
            <a:pPr algn="r"/>
            <a:r>
              <a:rPr lang="sr-Cyrl-RS" sz="1400" b="1" dirty="0" smtClean="0">
                <a:solidFill>
                  <a:schemeClr val="tx1"/>
                </a:solidFill>
                <a:effectLst>
                  <a:outerShdw blurRad="38100" dist="38100" dir="2700000" algn="tl">
                    <a:srgbClr val="000000">
                      <a:alpha val="43137"/>
                    </a:srgbClr>
                  </a:outerShdw>
                </a:effectLst>
              </a:rPr>
              <a:t>Дефинисани процеси /забрана измјене</a:t>
            </a:r>
            <a:endParaRPr lang="sr-Cyrl-RS" sz="1200" b="1" dirty="0" smtClean="0">
              <a:solidFill>
                <a:schemeClr val="tx1"/>
              </a:solidFill>
              <a:effectLst>
                <a:outerShdw blurRad="38100" dist="38100" dir="2700000" algn="tl">
                  <a:srgbClr val="000000">
                    <a:alpha val="43137"/>
                  </a:srgbClr>
                </a:outerShdw>
              </a:effectLst>
            </a:endParaRPr>
          </a:p>
        </p:txBody>
      </p:sp>
      <p:sp>
        <p:nvSpPr>
          <p:cNvPr id="3" name="TextBox 2"/>
          <p:cNvSpPr txBox="1"/>
          <p:nvPr/>
        </p:nvSpPr>
        <p:spPr>
          <a:xfrm>
            <a:off x="1854028" y="1668958"/>
            <a:ext cx="1600200" cy="1538883"/>
          </a:xfrm>
          <a:prstGeom prst="rect">
            <a:avLst/>
          </a:prstGeom>
          <a:ln>
            <a:solidFill>
              <a:srgbClr val="FF0000"/>
            </a:solidFill>
          </a:ln>
          <a:effectLst>
            <a:glow rad="228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wrap="square" rtlCol="0">
            <a:spAutoFit/>
          </a:bodyPr>
          <a:lstStyle/>
          <a:p>
            <a:pPr marL="171450" indent="-171450">
              <a:buSzPct val="300000"/>
              <a:buFont typeface="Wingdings" panose="05000000000000000000" pitchFamily="2" charset="2"/>
              <a:buChar char="ü"/>
            </a:pPr>
            <a:endParaRPr lang="sr-Cyrl-RS" sz="1200" b="1" dirty="0" smtClean="0">
              <a:solidFill>
                <a:schemeClr val="tx1"/>
              </a:solidFill>
              <a:effectLst>
                <a:outerShdw blurRad="38100" dist="38100" dir="2700000" algn="tl">
                  <a:srgbClr val="000000">
                    <a:alpha val="43137"/>
                  </a:srgbClr>
                </a:outerShdw>
              </a:effectLst>
            </a:endParaRPr>
          </a:p>
          <a:p>
            <a:pPr marL="171450" indent="-171450">
              <a:buSzPct val="300000"/>
              <a:buFont typeface="Wingdings" panose="05000000000000000000" pitchFamily="2" charset="2"/>
              <a:buChar char="ü"/>
            </a:pPr>
            <a:r>
              <a:rPr lang="sr-Cyrl-RS" sz="1400" b="1" dirty="0" smtClean="0">
                <a:solidFill>
                  <a:schemeClr val="tx1"/>
                </a:solidFill>
                <a:effectLst>
                  <a:outerShdw blurRad="38100" dist="38100" dir="2700000" algn="tl">
                    <a:srgbClr val="000000">
                      <a:alpha val="43137"/>
                    </a:srgbClr>
                  </a:outerShdw>
                </a:effectLst>
              </a:rPr>
              <a:t>Могућност додавања нових ризика за дефинисане процесе      </a:t>
            </a:r>
          </a:p>
          <a:p>
            <a:endParaRPr lang="en-US" sz="1200" dirty="0">
              <a:effectLst>
                <a:outerShdw blurRad="38100" dist="38100" dir="2700000" algn="tl">
                  <a:srgbClr val="000000">
                    <a:alpha val="43137"/>
                  </a:srgbClr>
                </a:outerShdw>
              </a:effectLst>
            </a:endParaRPr>
          </a:p>
        </p:txBody>
      </p:sp>
      <p:sp>
        <p:nvSpPr>
          <p:cNvPr id="17" name="Multiply 16"/>
          <p:cNvSpPr/>
          <p:nvPr/>
        </p:nvSpPr>
        <p:spPr>
          <a:xfrm>
            <a:off x="381000" y="1524096"/>
            <a:ext cx="571500" cy="575102"/>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6477000" y="1879027"/>
            <a:ext cx="1905000" cy="1569660"/>
          </a:xfrm>
          <a:prstGeom prst="rect">
            <a:avLst/>
          </a:prstGeom>
          <a:ln>
            <a:solidFill>
              <a:srgbClr val="FF0000"/>
            </a:solidFill>
          </a:ln>
          <a:effectLst>
            <a:glow rad="228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wrap="square" rtlCol="0">
            <a:spAutoFit/>
          </a:bodyPr>
          <a:lstStyle/>
          <a:p>
            <a:pPr marL="171450" indent="-171450">
              <a:buSzPct val="300000"/>
              <a:buFont typeface="Wingdings" panose="05000000000000000000" pitchFamily="2" charset="2"/>
              <a:buChar char="ü"/>
            </a:pPr>
            <a:endParaRPr lang="sr-Cyrl-RS" sz="1200" b="1" dirty="0" smtClean="0">
              <a:effectLst>
                <a:outerShdw blurRad="38100" dist="38100" dir="2700000" algn="tl">
                  <a:srgbClr val="000000">
                    <a:alpha val="43137"/>
                  </a:srgbClr>
                </a:outerShdw>
              </a:effectLst>
            </a:endParaRPr>
          </a:p>
          <a:p>
            <a:pPr marL="171450" indent="-171450">
              <a:buSzPct val="300000"/>
              <a:buFont typeface="Wingdings" panose="05000000000000000000" pitchFamily="2" charset="2"/>
              <a:buChar char="ü"/>
            </a:pPr>
            <a:r>
              <a:rPr lang="sr-Cyrl-RS" sz="1400" b="1" dirty="0" smtClean="0">
                <a:effectLst>
                  <a:outerShdw blurRad="38100" dist="38100" dir="2700000" algn="tl">
                    <a:srgbClr val="000000">
                      <a:alpha val="43137"/>
                    </a:srgbClr>
                  </a:outerShdw>
                </a:effectLst>
              </a:rPr>
              <a:t>Могућност </a:t>
            </a:r>
            <a:r>
              <a:rPr lang="sr-Cyrl-RS" sz="1400" b="1" dirty="0">
                <a:effectLst>
                  <a:outerShdw blurRad="38100" dist="38100" dir="2700000" algn="tl">
                    <a:srgbClr val="000000">
                      <a:alpha val="43137"/>
                    </a:srgbClr>
                  </a:outerShdw>
                </a:effectLst>
              </a:rPr>
              <a:t>измјене постојеће дефиниције и постојеће процјене </a:t>
            </a:r>
            <a:r>
              <a:rPr lang="sr-Cyrl-RS" sz="1400" b="1" dirty="0" smtClean="0">
                <a:effectLst>
                  <a:outerShdw blurRad="38100" dist="38100" dir="2700000" algn="tl">
                    <a:srgbClr val="000000">
                      <a:alpha val="43137"/>
                    </a:srgbClr>
                  </a:outerShdw>
                </a:effectLst>
              </a:rPr>
              <a:t>ризика</a:t>
            </a:r>
          </a:p>
          <a:p>
            <a:pPr marL="171450" indent="-171450">
              <a:buSzPct val="300000"/>
              <a:buFont typeface="Wingdings" panose="05000000000000000000" pitchFamily="2" charset="2"/>
              <a:buChar char="ü"/>
            </a:pPr>
            <a:endParaRPr lang="en-US" sz="1400" b="1" dirty="0">
              <a:effectLst>
                <a:outerShdw blurRad="38100" dist="38100" dir="2700000" algn="tl">
                  <a:srgbClr val="000000">
                    <a:alpha val="43137"/>
                  </a:srgbClr>
                </a:outerShdw>
              </a:effectLst>
            </a:endParaRPr>
          </a:p>
        </p:txBody>
      </p:sp>
      <p:cxnSp>
        <p:nvCxnSpPr>
          <p:cNvPr id="6" name="Elbow Connector 5"/>
          <p:cNvCxnSpPr/>
          <p:nvPr/>
        </p:nvCxnSpPr>
        <p:spPr>
          <a:xfrm rot="16200000" flipH="1">
            <a:off x="2841714" y="3361061"/>
            <a:ext cx="1270336" cy="990601"/>
          </a:xfrm>
          <a:prstGeom prst="bentConnector3">
            <a:avLst>
              <a:gd name="adj1" fmla="val 50000"/>
            </a:avLst>
          </a:prstGeom>
          <a:ln>
            <a:solidFill>
              <a:srgbClr val="FF0000"/>
            </a:solidFill>
            <a:tailEnd type="arrow"/>
          </a:ln>
        </p:spPr>
        <p:style>
          <a:lnRef idx="3">
            <a:schemeClr val="accent6"/>
          </a:lnRef>
          <a:fillRef idx="0">
            <a:schemeClr val="accent6"/>
          </a:fillRef>
          <a:effectRef idx="2">
            <a:schemeClr val="accent6"/>
          </a:effectRef>
          <a:fontRef idx="minor">
            <a:schemeClr val="tx1"/>
          </a:fontRef>
        </p:style>
      </p:cxnSp>
      <p:sp>
        <p:nvSpPr>
          <p:cNvPr id="25" name="Down Arrow 24"/>
          <p:cNvSpPr/>
          <p:nvPr/>
        </p:nvSpPr>
        <p:spPr>
          <a:xfrm>
            <a:off x="324364" y="3290249"/>
            <a:ext cx="152400" cy="3002287"/>
          </a:xfrm>
          <a:prstGeom prst="downArrow">
            <a:avLst/>
          </a:prstGeom>
          <a:solidFill>
            <a:srgbClr val="FF0000"/>
          </a:solidFill>
          <a:effectLst>
            <a:glow rad="1397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sr-Latn-RS"/>
          </a:p>
        </p:txBody>
      </p:sp>
      <p:sp>
        <p:nvSpPr>
          <p:cNvPr id="27" name="Right Arrow 26"/>
          <p:cNvSpPr/>
          <p:nvPr/>
        </p:nvSpPr>
        <p:spPr>
          <a:xfrm>
            <a:off x="392496" y="4971830"/>
            <a:ext cx="578030" cy="113841"/>
          </a:xfrm>
          <a:prstGeom prst="rightArrow">
            <a:avLst/>
          </a:prstGeom>
          <a:solidFill>
            <a:srgbClr val="FF0000"/>
          </a:solidFill>
          <a:effectLst>
            <a:glow rad="228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sr-Latn-RS"/>
          </a:p>
        </p:txBody>
      </p:sp>
      <p:cxnSp>
        <p:nvCxnSpPr>
          <p:cNvPr id="29" name="Elbow Connector 28"/>
          <p:cNvCxnSpPr/>
          <p:nvPr/>
        </p:nvCxnSpPr>
        <p:spPr>
          <a:xfrm rot="16200000" flipH="1">
            <a:off x="5766149" y="4236009"/>
            <a:ext cx="2264019" cy="685799"/>
          </a:xfrm>
          <a:prstGeom prst="bentConnector3">
            <a:avLst/>
          </a:prstGeom>
          <a:ln>
            <a:solidFill>
              <a:srgbClr val="FF0000"/>
            </a:solidFill>
            <a:tailEnd type="arrow"/>
          </a:ln>
        </p:spPr>
        <p:style>
          <a:lnRef idx="3">
            <a:schemeClr val="accent6"/>
          </a:lnRef>
          <a:fillRef idx="0">
            <a:schemeClr val="accent6"/>
          </a:fillRef>
          <a:effectRef idx="2">
            <a:schemeClr val="accent6"/>
          </a:effectRef>
          <a:fontRef idx="minor">
            <a:schemeClr val="tx1"/>
          </a:fontRef>
        </p:style>
      </p:cxnSp>
      <p:sp>
        <p:nvSpPr>
          <p:cNvPr id="14" name="Right Arrow 13"/>
          <p:cNvSpPr/>
          <p:nvPr/>
        </p:nvSpPr>
        <p:spPr>
          <a:xfrm>
            <a:off x="432134" y="5331953"/>
            <a:ext cx="578030" cy="113841"/>
          </a:xfrm>
          <a:prstGeom prst="rightArrow">
            <a:avLst/>
          </a:prstGeom>
          <a:solidFill>
            <a:srgbClr val="FF0000"/>
          </a:solidFill>
          <a:effectLst>
            <a:glow rad="228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sr-Latn-RS"/>
          </a:p>
        </p:txBody>
      </p:sp>
      <p:sp>
        <p:nvSpPr>
          <p:cNvPr id="15" name="Right Arrow 14"/>
          <p:cNvSpPr/>
          <p:nvPr/>
        </p:nvSpPr>
        <p:spPr>
          <a:xfrm>
            <a:off x="392496" y="4578909"/>
            <a:ext cx="578030" cy="113841"/>
          </a:xfrm>
          <a:prstGeom prst="rightArrow">
            <a:avLst/>
          </a:prstGeom>
          <a:solidFill>
            <a:srgbClr val="FF0000"/>
          </a:solidFill>
          <a:effectLst>
            <a:glow rad="228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sr-Latn-RS"/>
          </a:p>
        </p:txBody>
      </p:sp>
    </p:spTree>
    <p:extLst>
      <p:ext uri="{BB962C8B-B14F-4D97-AF65-F5344CB8AC3E}">
        <p14:creationId xmlns:p14="http://schemas.microsoft.com/office/powerpoint/2010/main" val="1097484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p:cTn id="27" dur="1000" fill="hold"/>
                                        <p:tgtEl>
                                          <p:spTgt spid="29"/>
                                        </p:tgtEl>
                                        <p:attrNameLst>
                                          <p:attrName>ppt_w</p:attrName>
                                        </p:attrNameLst>
                                      </p:cBhvr>
                                      <p:tavLst>
                                        <p:tav tm="0">
                                          <p:val>
                                            <p:fltVal val="0"/>
                                          </p:val>
                                        </p:tav>
                                        <p:tav tm="100000">
                                          <p:val>
                                            <p:strVal val="#ppt_w"/>
                                          </p:val>
                                        </p:tav>
                                      </p:tavLst>
                                    </p:anim>
                                    <p:anim calcmode="lin" valueType="num">
                                      <p:cBhvr>
                                        <p:cTn id="28" dur="1000" fill="hold"/>
                                        <p:tgtEl>
                                          <p:spTgt spid="29"/>
                                        </p:tgtEl>
                                        <p:attrNameLst>
                                          <p:attrName>ppt_h</p:attrName>
                                        </p:attrNameLst>
                                      </p:cBhvr>
                                      <p:tavLst>
                                        <p:tav tm="0">
                                          <p:val>
                                            <p:fltVal val="0"/>
                                          </p:val>
                                        </p:tav>
                                        <p:tav tm="100000">
                                          <p:val>
                                            <p:strVal val="#ppt_h"/>
                                          </p:val>
                                        </p:tav>
                                      </p:tavLst>
                                    </p:anim>
                                    <p:anim calcmode="lin" valueType="num">
                                      <p:cBhvr>
                                        <p:cTn id="29" dur="1000" fill="hold"/>
                                        <p:tgtEl>
                                          <p:spTgt spid="29"/>
                                        </p:tgtEl>
                                        <p:attrNameLst>
                                          <p:attrName>style.rotation</p:attrName>
                                        </p:attrNameLst>
                                      </p:cBhvr>
                                      <p:tavLst>
                                        <p:tav tm="0">
                                          <p:val>
                                            <p:fltVal val="90"/>
                                          </p:val>
                                        </p:tav>
                                        <p:tav tm="100000">
                                          <p:val>
                                            <p:fltVal val="0"/>
                                          </p:val>
                                        </p:tav>
                                      </p:tavLst>
                                    </p:anim>
                                    <p:animEffect transition="in" filter="fade">
                                      <p:cBhvr>
                                        <p:cTn id="30" dur="10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additive="base">
                                        <p:cTn id="47" dur="500" fill="hold"/>
                                        <p:tgtEl>
                                          <p:spTgt spid="27"/>
                                        </p:tgtEl>
                                        <p:attrNameLst>
                                          <p:attrName>ppt_x</p:attrName>
                                        </p:attrNameLst>
                                      </p:cBhvr>
                                      <p:tavLst>
                                        <p:tav tm="0">
                                          <p:val>
                                            <p:strVal val="#ppt_x"/>
                                          </p:val>
                                        </p:tav>
                                        <p:tav tm="100000">
                                          <p:val>
                                            <p:strVal val="#ppt_x"/>
                                          </p:val>
                                        </p:tav>
                                      </p:tavLst>
                                    </p:anim>
                                    <p:anim calcmode="lin" valueType="num">
                                      <p:cBhvr additive="base">
                                        <p:cTn id="48" dur="500" fill="hold"/>
                                        <p:tgtEl>
                                          <p:spTgt spid="27"/>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ppt_x"/>
                                          </p:val>
                                        </p:tav>
                                        <p:tav tm="100000">
                                          <p:val>
                                            <p:strVal val="#ppt_x"/>
                                          </p:val>
                                        </p:tav>
                                      </p:tavLst>
                                    </p:anim>
                                    <p:anim calcmode="lin" valueType="num">
                                      <p:cBhvr additive="base">
                                        <p:cTn id="5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31"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p:cTn id="57" dur="1000" fill="hold"/>
                                        <p:tgtEl>
                                          <p:spTgt spid="17"/>
                                        </p:tgtEl>
                                        <p:attrNameLst>
                                          <p:attrName>ppt_w</p:attrName>
                                        </p:attrNameLst>
                                      </p:cBhvr>
                                      <p:tavLst>
                                        <p:tav tm="0">
                                          <p:val>
                                            <p:fltVal val="0"/>
                                          </p:val>
                                        </p:tav>
                                        <p:tav tm="100000">
                                          <p:val>
                                            <p:strVal val="#ppt_w"/>
                                          </p:val>
                                        </p:tav>
                                      </p:tavLst>
                                    </p:anim>
                                    <p:anim calcmode="lin" valueType="num">
                                      <p:cBhvr>
                                        <p:cTn id="58" dur="1000" fill="hold"/>
                                        <p:tgtEl>
                                          <p:spTgt spid="17"/>
                                        </p:tgtEl>
                                        <p:attrNameLst>
                                          <p:attrName>ppt_h</p:attrName>
                                        </p:attrNameLst>
                                      </p:cBhvr>
                                      <p:tavLst>
                                        <p:tav tm="0">
                                          <p:val>
                                            <p:fltVal val="0"/>
                                          </p:val>
                                        </p:tav>
                                        <p:tav tm="100000">
                                          <p:val>
                                            <p:strVal val="#ppt_h"/>
                                          </p:val>
                                        </p:tav>
                                      </p:tavLst>
                                    </p:anim>
                                    <p:anim calcmode="lin" valueType="num">
                                      <p:cBhvr>
                                        <p:cTn id="59" dur="1000" fill="hold"/>
                                        <p:tgtEl>
                                          <p:spTgt spid="17"/>
                                        </p:tgtEl>
                                        <p:attrNameLst>
                                          <p:attrName>style.rotation</p:attrName>
                                        </p:attrNameLst>
                                      </p:cBhvr>
                                      <p:tavLst>
                                        <p:tav tm="0">
                                          <p:val>
                                            <p:fltVal val="90"/>
                                          </p:val>
                                        </p:tav>
                                        <p:tav tm="100000">
                                          <p:val>
                                            <p:fltVal val="0"/>
                                          </p:val>
                                        </p:tav>
                                      </p:tavLst>
                                    </p:anim>
                                    <p:animEffect transition="in" filter="fade">
                                      <p:cBhvr>
                                        <p:cTn id="60"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17" grpId="0" animBg="1"/>
      <p:bldP spid="19" grpId="0" animBg="1"/>
      <p:bldP spid="25" grpId="0" animBg="1"/>
      <p:bldP spid="27" grpId="0" animBg="1"/>
      <p:bldP spid="14"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870456"/>
            <a:ext cx="8458200" cy="838200"/>
          </a:xfrm>
        </p:spPr>
        <p:txBody>
          <a:bodyPr>
            <a:noAutofit/>
          </a:bodyPr>
          <a:lstStyle/>
          <a:p>
            <a:pPr algn="ctr"/>
            <a:r>
              <a:rPr lang="sr-Cyrl-RS" sz="2800" b="1" dirty="0">
                <a:solidFill>
                  <a:schemeClr val="accent4">
                    <a:lumMod val="50000"/>
                  </a:schemeClr>
                </a:solidFill>
                <a:effectLst>
                  <a:outerShdw blurRad="38100" dist="38100" dir="2700000" algn="tl">
                    <a:srgbClr val="000000">
                      <a:alpha val="43137"/>
                    </a:srgbClr>
                  </a:outerShdw>
                </a:effectLst>
              </a:rPr>
              <a:t>П</a:t>
            </a:r>
            <a:r>
              <a:rPr lang="sr-Cyrl-RS" sz="2800" b="1" dirty="0" smtClean="0">
                <a:solidFill>
                  <a:schemeClr val="accent4">
                    <a:lumMod val="50000"/>
                  </a:schemeClr>
                </a:solidFill>
                <a:effectLst>
                  <a:outerShdw blurRad="38100" dist="38100" dir="2700000" algn="tl">
                    <a:srgbClr val="000000">
                      <a:alpha val="43137"/>
                    </a:srgbClr>
                  </a:outerShdw>
                </a:effectLst>
              </a:rPr>
              <a:t>роцјена ризика у копији регистра ризика</a:t>
            </a:r>
            <a:r>
              <a:rPr lang="en-US" sz="2800" b="1" dirty="0" smtClean="0">
                <a:solidFill>
                  <a:schemeClr val="accent4">
                    <a:lumMod val="50000"/>
                  </a:schemeClr>
                </a:solidFill>
                <a:effectLst>
                  <a:outerShdw blurRad="38100" dist="38100" dir="2700000" algn="tl">
                    <a:srgbClr val="000000">
                      <a:alpha val="43137"/>
                    </a:srgbClr>
                  </a:outerShdw>
                </a:effectLst>
              </a:rPr>
              <a:t> </a:t>
            </a:r>
            <a:r>
              <a:rPr lang="sr-Cyrl-BA" sz="2800" b="1" dirty="0" smtClean="0">
                <a:solidFill>
                  <a:schemeClr val="accent4">
                    <a:lumMod val="50000"/>
                  </a:schemeClr>
                </a:solidFill>
                <a:effectLst>
                  <a:outerShdw blurRad="38100" dist="38100" dir="2700000" algn="tl">
                    <a:srgbClr val="000000">
                      <a:alpha val="43137"/>
                    </a:srgbClr>
                  </a:outerShdw>
                </a:effectLst>
              </a:rPr>
              <a:t>кроз образац</a:t>
            </a:r>
            <a:endParaRPr lang="en-US" sz="2800" b="1" dirty="0">
              <a:solidFill>
                <a:schemeClr val="accent4">
                  <a:lumMod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endParaRPr lang="en-US" dirty="0"/>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9077" b="5196"/>
          <a:stretch/>
        </p:blipFill>
        <p:spPr bwMode="auto">
          <a:xfrm>
            <a:off x="-3811" y="1600200"/>
            <a:ext cx="9144001" cy="5029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Minus 7"/>
          <p:cNvSpPr/>
          <p:nvPr/>
        </p:nvSpPr>
        <p:spPr>
          <a:xfrm>
            <a:off x="-228600" y="2286000"/>
            <a:ext cx="5486400" cy="45719"/>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Minus 9"/>
          <p:cNvSpPr/>
          <p:nvPr/>
        </p:nvSpPr>
        <p:spPr>
          <a:xfrm>
            <a:off x="3962400" y="2286447"/>
            <a:ext cx="5486400" cy="45719"/>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1479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2000" fill="hold"/>
                                        <p:tgtEl>
                                          <p:spTgt spid="10"/>
                                        </p:tgtEl>
                                        <p:attrNameLst>
                                          <p:attrName>ppt_w</p:attrName>
                                        </p:attrNameLst>
                                      </p:cBhvr>
                                      <p:tavLst>
                                        <p:tav tm="0">
                                          <p:val>
                                            <p:fltVal val="0"/>
                                          </p:val>
                                        </p:tav>
                                        <p:tav tm="100000">
                                          <p:val>
                                            <p:strVal val="#ppt_w"/>
                                          </p:val>
                                        </p:tav>
                                      </p:tavLst>
                                    </p:anim>
                                    <p:anim calcmode="lin" valueType="num">
                                      <p:cBhvr>
                                        <p:cTn id="13" dur="2000" fill="hold"/>
                                        <p:tgtEl>
                                          <p:spTgt spid="10"/>
                                        </p:tgtEl>
                                        <p:attrNameLst>
                                          <p:attrName>ppt_h</p:attrName>
                                        </p:attrNameLst>
                                      </p:cBhvr>
                                      <p:tavLst>
                                        <p:tav tm="0">
                                          <p:val>
                                            <p:fltVal val="0"/>
                                          </p:val>
                                        </p:tav>
                                        <p:tav tm="100000">
                                          <p:val>
                                            <p:strVal val="#ppt_h"/>
                                          </p:val>
                                        </p:tav>
                                      </p:tavLst>
                                    </p:anim>
                                    <p:animEffect transition="in" filter="fade">
                                      <p:cBhvr>
                                        <p:cTn id="1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22914"/>
            <a:ext cx="8686800" cy="838200"/>
          </a:xfrm>
        </p:spPr>
        <p:txBody>
          <a:bodyPr>
            <a:normAutofit/>
          </a:bodyPr>
          <a:lstStyle/>
          <a:p>
            <a:pPr algn="ctr"/>
            <a:r>
              <a:rPr lang="sr-Cyrl-BA" sz="3200" b="1" dirty="0">
                <a:solidFill>
                  <a:schemeClr val="accent4">
                    <a:lumMod val="50000"/>
                  </a:schemeClr>
                </a:solidFill>
                <a:effectLst>
                  <a:outerShdw blurRad="38100" dist="38100" dir="2700000" algn="tl">
                    <a:srgbClr val="000000">
                      <a:alpha val="43137"/>
                    </a:srgbClr>
                  </a:outerShdw>
                </a:effectLst>
              </a:rPr>
              <a:t>Идентификација ризика </a:t>
            </a:r>
            <a:endParaRPr lang="en-US" sz="3200" b="1" dirty="0">
              <a:solidFill>
                <a:schemeClr val="accent4">
                  <a:lumMod val="50000"/>
                </a:schemeClr>
              </a:solidFill>
              <a:effectLst>
                <a:outerShdw blurRad="38100" dist="38100" dir="2700000" algn="tl">
                  <a:srgbClr val="000000">
                    <a:alpha val="43137"/>
                  </a:srgbClr>
                </a:outerShdw>
              </a:effectLst>
            </a:endParaRPr>
          </a:p>
        </p:txBody>
      </p:sp>
      <p:pic>
        <p:nvPicPr>
          <p:cNvPr id="4" name="Content Placeholder 3"/>
          <p:cNvPicPr>
            <a:picLocks noGrp="1"/>
          </p:cNvPicPr>
          <p:nvPr>
            <p:ph idx="1"/>
          </p:nvPr>
        </p:nvPicPr>
        <p:blipFill rotWithShape="1">
          <a:blip r:embed="rId2">
            <a:extLst>
              <a:ext uri="{28A0092B-C50C-407E-A947-70E740481C1C}">
                <a14:useLocalDpi xmlns:a14="http://schemas.microsoft.com/office/drawing/2010/main" val="0"/>
              </a:ext>
            </a:extLst>
          </a:blip>
          <a:srcRect t="4760" r="48693" b="9570"/>
          <a:stretch/>
        </p:blipFill>
        <p:spPr bwMode="auto">
          <a:xfrm>
            <a:off x="0" y="1371600"/>
            <a:ext cx="5867400" cy="5486400"/>
          </a:xfrm>
          <a:prstGeom prst="rect">
            <a:avLst/>
          </a:prstGeom>
          <a:noFill/>
          <a:ln>
            <a:noFill/>
          </a:ln>
          <a:effectLst/>
          <a:extLst>
            <a:ext uri="{53640926-AAD7-44D8-BBD7-CCE9431645EC}">
              <a14:shadowObscured xmlns:a14="http://schemas.microsoft.com/office/drawing/2010/main"/>
            </a:ext>
          </a:extLst>
        </p:spPr>
      </p:pic>
      <p:pic>
        <p:nvPicPr>
          <p:cNvPr id="5" name="Picture 4"/>
          <p:cNvPicPr/>
          <p:nvPr/>
        </p:nvPicPr>
        <p:blipFill rotWithShape="1">
          <a:blip r:embed="rId3"/>
          <a:srcRect l="7341" t="8130" r="50831" b="40378"/>
          <a:stretch/>
        </p:blipFill>
        <p:spPr bwMode="auto">
          <a:xfrm>
            <a:off x="5961528" y="2552700"/>
            <a:ext cx="3170015" cy="1721485"/>
          </a:xfrm>
          <a:prstGeom prst="rect">
            <a:avLst/>
          </a:prstGeom>
          <a:ln/>
          <a:extLst>
            <a:ext uri="{53640926-AAD7-44D8-BBD7-CCE9431645EC}">
              <a14:shadowObscured xmlns:a14="http://schemas.microsoft.com/office/drawing/2010/main"/>
            </a:ext>
          </a:extLst>
        </p:spPr>
        <p:style>
          <a:lnRef idx="2">
            <a:schemeClr val="accent2"/>
          </a:lnRef>
          <a:fillRef idx="1">
            <a:schemeClr val="lt1"/>
          </a:fillRef>
          <a:effectRef idx="0">
            <a:schemeClr val="accent2"/>
          </a:effectRef>
          <a:fontRef idx="minor">
            <a:schemeClr val="dk1"/>
          </a:fontRef>
        </p:style>
      </p:pic>
      <p:sp>
        <p:nvSpPr>
          <p:cNvPr id="6" name="TextBox 5"/>
          <p:cNvSpPr txBox="1"/>
          <p:nvPr/>
        </p:nvSpPr>
        <p:spPr>
          <a:xfrm>
            <a:off x="5916707" y="859772"/>
            <a:ext cx="3170016" cy="156966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sr-Cyrl-RS" sz="1600" b="1" dirty="0">
                <a:effectLst>
                  <a:outerShdw blurRad="38100" dist="38100" dir="2700000" algn="tl">
                    <a:srgbClr val="000000">
                      <a:alpha val="43137"/>
                    </a:srgbClr>
                  </a:outerShdw>
                </a:effectLst>
              </a:rPr>
              <a:t>Задате информације које интерни ревизори не могу мјењати:</a:t>
            </a:r>
            <a:endParaRPr lang="en-US" sz="1600" b="1" dirty="0">
              <a:effectLst>
                <a:outerShdw blurRad="38100" dist="38100" dir="2700000" algn="tl">
                  <a:srgbClr val="000000">
                    <a:alpha val="43137"/>
                  </a:srgbClr>
                </a:outerShdw>
              </a:effectLst>
            </a:endParaRPr>
          </a:p>
          <a:p>
            <a:pPr marL="228600" indent="-228600">
              <a:buFont typeface="+mj-lt"/>
              <a:buAutoNum type="arabicPeriod"/>
            </a:pPr>
            <a:r>
              <a:rPr lang="sr-Cyrl-RS" sz="1600" b="1" dirty="0" smtClean="0">
                <a:effectLst>
                  <a:outerShdw blurRad="38100" dist="38100" dir="2700000" algn="tl">
                    <a:srgbClr val="000000">
                      <a:alpha val="43137"/>
                    </a:srgbClr>
                  </a:outerShdw>
                </a:effectLst>
              </a:rPr>
              <a:t>Субјект/институција</a:t>
            </a:r>
            <a:endParaRPr lang="en-US" sz="1600" b="1" dirty="0">
              <a:effectLst>
                <a:outerShdw blurRad="38100" dist="38100" dir="2700000" algn="tl">
                  <a:srgbClr val="000000">
                    <a:alpha val="43137"/>
                  </a:srgbClr>
                </a:outerShdw>
              </a:effectLst>
            </a:endParaRPr>
          </a:p>
          <a:p>
            <a:pPr marL="228600" lvl="0" indent="-228600">
              <a:buFont typeface="+mj-lt"/>
              <a:buAutoNum type="arabicPeriod"/>
            </a:pPr>
            <a:r>
              <a:rPr lang="sr-Cyrl-RS" sz="1600" b="1" dirty="0">
                <a:effectLst>
                  <a:outerShdw blurRad="38100" dist="38100" dir="2700000" algn="tl">
                    <a:srgbClr val="000000">
                      <a:alpha val="43137"/>
                    </a:srgbClr>
                  </a:outerShdw>
                </a:effectLst>
              </a:rPr>
              <a:t>Пословни процес</a:t>
            </a:r>
            <a:endParaRPr lang="en-US" sz="1600" b="1" dirty="0">
              <a:effectLst>
                <a:outerShdw blurRad="38100" dist="38100" dir="2700000" algn="tl">
                  <a:srgbClr val="000000">
                    <a:alpha val="43137"/>
                  </a:srgbClr>
                </a:outerShdw>
              </a:effectLst>
            </a:endParaRPr>
          </a:p>
          <a:p>
            <a:pPr marL="228600" lvl="0" indent="-228600">
              <a:buFont typeface="+mj-lt"/>
              <a:buAutoNum type="arabicPeriod"/>
            </a:pPr>
            <a:r>
              <a:rPr lang="sr-Cyrl-RS" sz="1600" b="1" dirty="0">
                <a:effectLst>
                  <a:outerShdw blurRad="38100" dist="38100" dir="2700000" algn="tl">
                    <a:srgbClr val="000000">
                      <a:alpha val="43137"/>
                    </a:srgbClr>
                  </a:outerShdw>
                </a:effectLst>
              </a:rPr>
              <a:t>Циљ пословног процеса</a:t>
            </a:r>
          </a:p>
        </p:txBody>
      </p:sp>
      <p:sp>
        <p:nvSpPr>
          <p:cNvPr id="7" name="Right Arrow 6"/>
          <p:cNvSpPr/>
          <p:nvPr/>
        </p:nvSpPr>
        <p:spPr>
          <a:xfrm>
            <a:off x="5602941" y="3630966"/>
            <a:ext cx="358587"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5558120" y="2152650"/>
            <a:ext cx="358587" cy="266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p:nvPr/>
        </p:nvPicPr>
        <p:blipFill rotWithShape="1">
          <a:blip r:embed="rId4"/>
          <a:srcRect l="10526" t="47303" r="51108" b="17466"/>
          <a:stretch/>
        </p:blipFill>
        <p:spPr bwMode="auto">
          <a:xfrm>
            <a:off x="5961528" y="4335891"/>
            <a:ext cx="3125195" cy="1177925"/>
          </a:xfrm>
          <a:prstGeom prst="rect">
            <a:avLst/>
          </a:prstGeom>
          <a:ln>
            <a:noFill/>
          </a:ln>
          <a:extLst>
            <a:ext uri="{53640926-AAD7-44D8-BBD7-CCE9431645EC}">
              <a14:shadowObscured xmlns:a14="http://schemas.microsoft.com/office/drawing/2010/main"/>
            </a:ext>
          </a:extLst>
        </p:spPr>
      </p:pic>
      <p:cxnSp>
        <p:nvCxnSpPr>
          <p:cNvPr id="15" name="Elbow Connector 14"/>
          <p:cNvCxnSpPr/>
          <p:nvPr/>
        </p:nvCxnSpPr>
        <p:spPr>
          <a:xfrm rot="16200000" flipH="1">
            <a:off x="5418776" y="4382101"/>
            <a:ext cx="588961" cy="496544"/>
          </a:xfrm>
          <a:prstGeom prst="bentConnector2">
            <a:avLst/>
          </a:prstGeom>
          <a:ln>
            <a:tailEnd type="arrow"/>
          </a:ln>
        </p:spPr>
        <p:style>
          <a:lnRef idx="3">
            <a:schemeClr val="accent1"/>
          </a:lnRef>
          <a:fillRef idx="0">
            <a:schemeClr val="accent1"/>
          </a:fillRef>
          <a:effectRef idx="2">
            <a:schemeClr val="accent1"/>
          </a:effectRef>
          <a:fontRef idx="minor">
            <a:schemeClr val="tx1"/>
          </a:fontRef>
        </p:style>
      </p:cxnSp>
      <p:sp>
        <p:nvSpPr>
          <p:cNvPr id="18" name="Rectangle 17"/>
          <p:cNvSpPr/>
          <p:nvPr/>
        </p:nvSpPr>
        <p:spPr>
          <a:xfrm>
            <a:off x="4566270" y="5513816"/>
            <a:ext cx="4495800" cy="1384995"/>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wrap="square">
            <a:spAutoFit/>
          </a:bodyPr>
          <a:lstStyle/>
          <a:p>
            <a:r>
              <a:rPr lang="sr-Cyrl-BA" sz="1400" i="1" dirty="0"/>
              <a:t>*СЛОБОДАН УНОС ТЕКСТА</a:t>
            </a:r>
          </a:p>
          <a:p>
            <a:pPr marL="342900" indent="-342900">
              <a:buFont typeface="+mj-lt"/>
              <a:buAutoNum type="arabicPeriod"/>
            </a:pPr>
            <a:r>
              <a:rPr lang="sr-Cyrl-BA" sz="1400" dirty="0"/>
              <a:t> Опис ризичног догађаја</a:t>
            </a:r>
          </a:p>
          <a:p>
            <a:pPr marL="457200" indent="-457200">
              <a:buFont typeface="+mj-lt"/>
              <a:buAutoNum type="arabicPeriod" startAt="2"/>
            </a:pPr>
            <a:r>
              <a:rPr lang="sr-Cyrl-BA" sz="1400" dirty="0"/>
              <a:t>Узрок ризика / описно </a:t>
            </a:r>
          </a:p>
          <a:p>
            <a:pPr marL="457200" indent="-457200">
              <a:buFont typeface="+mj-lt"/>
              <a:buAutoNum type="arabicPeriod" startAt="2"/>
            </a:pPr>
            <a:r>
              <a:rPr lang="sr-Cyrl-BA" sz="1400" dirty="0"/>
              <a:t>Утицај/посљедица ризика</a:t>
            </a:r>
          </a:p>
          <a:p>
            <a:pPr marL="457200" indent="-457200">
              <a:buFont typeface="+mj-lt"/>
              <a:buAutoNum type="arabicPeriod" startAt="2"/>
            </a:pPr>
            <a:r>
              <a:rPr lang="sr-Cyrl-RS" sz="1400" dirty="0"/>
              <a:t>Квантификовано изражавање посљедице ризика у новачним јединицама (уколико је могуће)</a:t>
            </a:r>
            <a:endParaRPr lang="sr-Cyrl-BA" sz="1400" dirty="0"/>
          </a:p>
        </p:txBody>
      </p:sp>
      <p:cxnSp>
        <p:nvCxnSpPr>
          <p:cNvPr id="21" name="Straight Arrow Connector 20"/>
          <p:cNvCxnSpPr/>
          <p:nvPr/>
        </p:nvCxnSpPr>
        <p:spPr>
          <a:xfrm>
            <a:off x="5257800" y="4038600"/>
            <a:ext cx="0" cy="147521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5015753" y="4630372"/>
            <a:ext cx="0" cy="88344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724400" y="5072093"/>
            <a:ext cx="0" cy="44172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6" name="Picture 15"/>
          <p:cNvPicPr/>
          <p:nvPr/>
        </p:nvPicPr>
        <p:blipFill rotWithShape="1">
          <a:blip r:embed="rId5"/>
          <a:srcRect l="7532" t="52137" r="51282" b="43305"/>
          <a:stretch/>
        </p:blipFill>
        <p:spPr bwMode="auto">
          <a:xfrm>
            <a:off x="762000" y="3554766"/>
            <a:ext cx="4840941" cy="228600"/>
          </a:xfrm>
          <a:prstGeom prst="rect">
            <a:avLst/>
          </a:prstGeom>
          <a:ln>
            <a:noFill/>
          </a:ln>
          <a:extLst>
            <a:ext uri="{53640926-AAD7-44D8-BBD7-CCE9431645EC}">
              <a14:shadowObscured xmlns:a14="http://schemas.microsoft.com/office/drawing/2010/main"/>
            </a:ext>
          </a:extLst>
        </p:spPr>
      </p:pic>
      <p:sp>
        <p:nvSpPr>
          <p:cNvPr id="3" name="Right Arrow 2"/>
          <p:cNvSpPr/>
          <p:nvPr/>
        </p:nvSpPr>
        <p:spPr>
          <a:xfrm>
            <a:off x="381000" y="2696530"/>
            <a:ext cx="381000" cy="1228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a:off x="381000" y="3002240"/>
            <a:ext cx="381000" cy="1086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a:off x="381000" y="3338525"/>
            <a:ext cx="381000" cy="1086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687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ircle(in)">
                                      <p:cBhvr>
                                        <p:cTn id="15" dur="20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circle(in)">
                                      <p:cBhvr>
                                        <p:cTn id="20" dur="20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circle(in)">
                                      <p:cBhvr>
                                        <p:cTn id="25" dur="20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anim calcmode="lin" valueType="num">
                                      <p:cBhvr>
                                        <p:cTn id="39" dur="1000" fill="hold"/>
                                        <p:tgtEl>
                                          <p:spTgt spid="16"/>
                                        </p:tgtEl>
                                        <p:attrNameLst>
                                          <p:attrName>ppt_x</p:attrName>
                                        </p:attrNameLst>
                                      </p:cBhvr>
                                      <p:tavLst>
                                        <p:tav tm="0">
                                          <p:val>
                                            <p:strVal val="#ppt_x"/>
                                          </p:val>
                                        </p:tav>
                                        <p:tav tm="100000">
                                          <p:val>
                                            <p:strVal val="#ppt_x"/>
                                          </p:val>
                                        </p:tav>
                                      </p:tavLst>
                                    </p:anim>
                                    <p:anim calcmode="lin" valueType="num">
                                      <p:cBhvr>
                                        <p:cTn id="4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8">
                                            <p:txEl>
                                              <p:pRg st="0" end="0"/>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8">
                                            <p:txEl>
                                              <p:pRg st="3" end="3"/>
                                            </p:txEl>
                                          </p:spTgt>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3" grpId="0" animBg="1"/>
      <p:bldP spid="17" grpId="0" animBg="1"/>
      <p:bldP spid="2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7818"/>
            <a:ext cx="7886700" cy="1325563"/>
          </a:xfrm>
        </p:spPr>
        <p:txBody>
          <a:bodyPr>
            <a:normAutofit/>
          </a:bodyPr>
          <a:lstStyle/>
          <a:p>
            <a:pPr algn="ctr"/>
            <a:r>
              <a:rPr lang="sr-Cyrl-BA" sz="2400" b="1" dirty="0">
                <a:solidFill>
                  <a:schemeClr val="accent4">
                    <a:lumMod val="50000"/>
                  </a:schemeClr>
                </a:solidFill>
                <a:effectLst>
                  <a:outerShdw blurRad="38100" dist="38100" dir="2700000" algn="tl">
                    <a:srgbClr val="000000">
                      <a:alpha val="43137"/>
                    </a:srgbClr>
                  </a:outerShdw>
                </a:effectLst>
              </a:rPr>
              <a:t>П</a:t>
            </a:r>
            <a:r>
              <a:rPr lang="sr-Cyrl-BA" sz="2400" b="1" dirty="0" smtClean="0">
                <a:solidFill>
                  <a:schemeClr val="accent4">
                    <a:lumMod val="50000"/>
                  </a:schemeClr>
                </a:solidFill>
                <a:effectLst>
                  <a:outerShdw blurRad="38100" dist="38100" dir="2700000" algn="tl">
                    <a:srgbClr val="000000">
                      <a:alpha val="43137"/>
                    </a:srgbClr>
                  </a:outerShdw>
                </a:effectLst>
              </a:rPr>
              <a:t>роцјена идентификованог ризика</a:t>
            </a:r>
            <a:endParaRPr lang="en-US" sz="2400" b="1" dirty="0">
              <a:solidFill>
                <a:schemeClr val="accent4">
                  <a:lumMod val="50000"/>
                </a:schemeClr>
              </a:solidFill>
              <a:effectLst>
                <a:outerShdw blurRad="38100" dist="38100" dir="2700000" algn="tl">
                  <a:srgbClr val="000000">
                    <a:alpha val="43137"/>
                  </a:srgbClr>
                </a:outerShdw>
              </a:effectLst>
            </a:endParaRPr>
          </a:p>
        </p:txBody>
      </p:sp>
      <p:pic>
        <p:nvPicPr>
          <p:cNvPr id="4" name="Content Placeholder 3"/>
          <p:cNvPicPr>
            <a:picLocks noGrp="1"/>
          </p:cNvPicPr>
          <p:nvPr>
            <p:ph idx="1"/>
          </p:nvPr>
        </p:nvPicPr>
        <p:blipFill rotWithShape="1">
          <a:blip r:embed="rId2"/>
          <a:srcRect l="51108" t="12073" r="2354" b="8104"/>
          <a:stretch/>
        </p:blipFill>
        <p:spPr bwMode="auto">
          <a:xfrm>
            <a:off x="304800" y="1295400"/>
            <a:ext cx="4693318" cy="5410200"/>
          </a:xfrm>
          <a:prstGeom prst="rect">
            <a:avLst/>
          </a:prstGeom>
          <a:ln>
            <a:solidFill>
              <a:srgbClr val="FF0000"/>
            </a:solidFill>
          </a:ln>
          <a:effectLst>
            <a:glow rad="101600">
              <a:schemeClr val="accent3">
                <a:satMod val="175000"/>
                <a:alpha val="40000"/>
              </a:schemeClr>
            </a:glow>
          </a:effectLst>
          <a:extLst>
            <a:ext uri="{53640926-AAD7-44D8-BBD7-CCE9431645EC}">
              <a14:shadowObscured xmlns:a14="http://schemas.microsoft.com/office/drawing/2010/main"/>
            </a:ext>
          </a:extLst>
        </p:spPr>
      </p:pic>
      <p:pic>
        <p:nvPicPr>
          <p:cNvPr id="5" name="Picture 4"/>
          <p:cNvPicPr/>
          <p:nvPr/>
        </p:nvPicPr>
        <p:blipFill rotWithShape="1">
          <a:blip r:embed="rId3"/>
          <a:srcRect l="52632" t="23652" r="5540" b="37914"/>
          <a:stretch/>
        </p:blipFill>
        <p:spPr bwMode="auto">
          <a:xfrm>
            <a:off x="5392271" y="1229995"/>
            <a:ext cx="3404346" cy="1284605"/>
          </a:xfrm>
          <a:prstGeom prst="rect">
            <a:avLst/>
          </a:prstGeom>
          <a:ln>
            <a:solidFill>
              <a:srgbClr val="FF0000"/>
            </a:solidFill>
          </a:ln>
          <a:effectLst>
            <a:glow rad="63500">
              <a:schemeClr val="accent3">
                <a:satMod val="175000"/>
                <a:alpha val="40000"/>
              </a:schemeClr>
            </a:glow>
          </a:effectLst>
          <a:extLst>
            <a:ext uri="{53640926-AAD7-44D8-BBD7-CCE9431645EC}">
              <a14:shadowObscured xmlns:a14="http://schemas.microsoft.com/office/drawing/2010/main"/>
            </a:ext>
          </a:extLst>
        </p:spPr>
      </p:pic>
      <p:sp>
        <p:nvSpPr>
          <p:cNvPr id="6" name="Right Arrow 5"/>
          <p:cNvSpPr/>
          <p:nvPr/>
        </p:nvSpPr>
        <p:spPr>
          <a:xfrm>
            <a:off x="4831976" y="2057400"/>
            <a:ext cx="6096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p:nvPr/>
        </p:nvPicPr>
        <p:blipFill rotWithShape="1">
          <a:blip r:embed="rId4"/>
          <a:srcRect l="54571" t="49521" r="7063" b="23378"/>
          <a:stretch/>
        </p:blipFill>
        <p:spPr bwMode="auto">
          <a:xfrm>
            <a:off x="5378823" y="3621741"/>
            <a:ext cx="3417793" cy="1066800"/>
          </a:xfrm>
          <a:prstGeom prst="rect">
            <a:avLst/>
          </a:prstGeom>
          <a:ln>
            <a:solidFill>
              <a:srgbClr val="FF0000"/>
            </a:solidFill>
          </a:ln>
          <a:effectLst>
            <a:glow rad="63500">
              <a:schemeClr val="accent3">
                <a:satMod val="175000"/>
                <a:alpha val="40000"/>
              </a:schemeClr>
            </a:glow>
          </a:effectLst>
          <a:extLst>
            <a:ext uri="{53640926-AAD7-44D8-BBD7-CCE9431645EC}">
              <a14:shadowObscured xmlns:a14="http://schemas.microsoft.com/office/drawing/2010/main"/>
            </a:ext>
          </a:extLst>
        </p:spPr>
      </p:pic>
      <p:sp>
        <p:nvSpPr>
          <p:cNvPr id="29" name="Right Arrow 28"/>
          <p:cNvSpPr/>
          <p:nvPr/>
        </p:nvSpPr>
        <p:spPr>
          <a:xfrm>
            <a:off x="4800600" y="3657600"/>
            <a:ext cx="587188"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p:cNvPicPr/>
          <p:nvPr/>
        </p:nvPicPr>
        <p:blipFill rotWithShape="1">
          <a:blip r:embed="rId5"/>
          <a:srcRect l="53186" t="31290" r="5678" b="40871"/>
          <a:stretch/>
        </p:blipFill>
        <p:spPr bwMode="auto">
          <a:xfrm>
            <a:off x="5378821" y="4876800"/>
            <a:ext cx="3460378" cy="1143000"/>
          </a:xfrm>
          <a:prstGeom prst="rect">
            <a:avLst/>
          </a:prstGeom>
          <a:ln>
            <a:solidFill>
              <a:srgbClr val="FF0000"/>
            </a:solidFill>
          </a:ln>
          <a:effectLst>
            <a:glow rad="101600">
              <a:schemeClr val="accent3">
                <a:satMod val="175000"/>
                <a:alpha val="40000"/>
              </a:schemeClr>
            </a:glow>
          </a:effectLst>
          <a:extLst>
            <a:ext uri="{53640926-AAD7-44D8-BBD7-CCE9431645EC}">
              <a14:shadowObscured xmlns:a14="http://schemas.microsoft.com/office/drawing/2010/main"/>
            </a:ext>
          </a:extLst>
        </p:spPr>
      </p:pic>
      <p:sp>
        <p:nvSpPr>
          <p:cNvPr id="31" name="Right Arrow 30"/>
          <p:cNvSpPr/>
          <p:nvPr/>
        </p:nvSpPr>
        <p:spPr>
          <a:xfrm>
            <a:off x="4764741" y="4953000"/>
            <a:ext cx="6096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4800600" y="3200400"/>
            <a:ext cx="6096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336239" y="2667000"/>
            <a:ext cx="3460377" cy="830997"/>
          </a:xfrm>
          <a:prstGeom prst="rect">
            <a:avLst/>
          </a:prstGeom>
          <a:noFill/>
          <a:ln>
            <a:solidFill>
              <a:srgbClr val="FF0000"/>
            </a:solidFill>
          </a:ln>
          <a:effectLst>
            <a:glow rad="63500">
              <a:schemeClr val="accent3">
                <a:satMod val="175000"/>
                <a:alpha val="40000"/>
              </a:schemeClr>
            </a:glow>
          </a:effectLst>
        </p:spPr>
        <p:txBody>
          <a:bodyPr wrap="square" rtlCol="0">
            <a:spAutoFit/>
          </a:bodyPr>
          <a:lstStyle/>
          <a:p>
            <a:r>
              <a:rPr lang="sr-Cyrl-RS" sz="1600" b="1" dirty="0" smtClean="0"/>
              <a:t>Опис постојећих мјера за ублажавање ризика/постојеће контроле</a:t>
            </a:r>
            <a:endParaRPr lang="en-US" sz="1600" b="1" dirty="0"/>
          </a:p>
        </p:txBody>
      </p:sp>
      <p:sp>
        <p:nvSpPr>
          <p:cNvPr id="8" name="TextBox 7"/>
          <p:cNvSpPr txBox="1"/>
          <p:nvPr/>
        </p:nvSpPr>
        <p:spPr>
          <a:xfrm>
            <a:off x="5279058" y="6003324"/>
            <a:ext cx="4093541" cy="1107996"/>
          </a:xfrm>
          <a:prstGeom prst="rect">
            <a:avLst/>
          </a:prstGeom>
          <a:noFill/>
        </p:spPr>
        <p:txBody>
          <a:bodyPr wrap="square" rtlCol="0">
            <a:spAutoFit/>
          </a:bodyPr>
          <a:lstStyle/>
          <a:p>
            <a:endParaRPr lang="sr-Cyrl-RS" sz="1600" b="1" dirty="0" smtClean="0"/>
          </a:p>
          <a:p>
            <a:r>
              <a:rPr lang="sr-Cyrl-RS" sz="1600" b="1" dirty="0" smtClean="0"/>
              <a:t>Скала </a:t>
            </a:r>
            <a:r>
              <a:rPr lang="sr-Cyrl-RS" sz="1600" b="1" dirty="0"/>
              <a:t>процјене ризика </a:t>
            </a:r>
          </a:p>
          <a:p>
            <a:r>
              <a:rPr lang="sr-Cyrl-RS" sz="1600" b="1" dirty="0">
                <a:solidFill>
                  <a:srgbClr val="40F60E"/>
                </a:solidFill>
                <a:effectLst>
                  <a:outerShdw blurRad="38100" dist="38100" dir="2700000" algn="tl">
                    <a:srgbClr val="000000">
                      <a:alpha val="43137"/>
                    </a:srgbClr>
                  </a:outerShdw>
                </a:effectLst>
              </a:rPr>
              <a:t>Низак: </a:t>
            </a:r>
            <a:r>
              <a:rPr lang="sr-Cyrl-RS" sz="1600" b="1" dirty="0" smtClean="0">
                <a:solidFill>
                  <a:srgbClr val="40F60E"/>
                </a:solidFill>
                <a:effectLst>
                  <a:outerShdw blurRad="38100" dist="38100" dir="2700000" algn="tl">
                    <a:srgbClr val="000000">
                      <a:alpha val="43137"/>
                    </a:srgbClr>
                  </a:outerShdw>
                </a:effectLst>
              </a:rPr>
              <a:t>1-4   </a:t>
            </a:r>
            <a:r>
              <a:rPr lang="sr-Cyrl-RS" sz="1600" b="1" dirty="0">
                <a:solidFill>
                  <a:srgbClr val="FFC000"/>
                </a:solidFill>
                <a:effectLst>
                  <a:outerShdw blurRad="38100" dist="38100" dir="2700000" algn="tl">
                    <a:srgbClr val="000000">
                      <a:alpha val="43137"/>
                    </a:srgbClr>
                  </a:outerShdw>
                </a:effectLst>
              </a:rPr>
              <a:t>Средњи: </a:t>
            </a:r>
            <a:r>
              <a:rPr lang="sr-Cyrl-RS" sz="1600" b="1" dirty="0" smtClean="0">
                <a:solidFill>
                  <a:srgbClr val="FFC000"/>
                </a:solidFill>
                <a:effectLst>
                  <a:outerShdw blurRad="38100" dist="38100" dir="2700000" algn="tl">
                    <a:srgbClr val="000000">
                      <a:alpha val="43137"/>
                    </a:srgbClr>
                  </a:outerShdw>
                </a:effectLst>
              </a:rPr>
              <a:t>6-12  </a:t>
            </a:r>
            <a:r>
              <a:rPr lang="sr-Cyrl-RS" sz="1600" b="1" dirty="0" smtClean="0">
                <a:solidFill>
                  <a:srgbClr val="40F60E"/>
                </a:solidFill>
                <a:effectLst>
                  <a:outerShdw blurRad="38100" dist="38100" dir="2700000" algn="tl">
                    <a:srgbClr val="000000">
                      <a:alpha val="43137"/>
                    </a:srgbClr>
                  </a:outerShdw>
                </a:effectLst>
              </a:rPr>
              <a:t> </a:t>
            </a:r>
            <a:r>
              <a:rPr lang="sr-Cyrl-RS" sz="1600" b="1" dirty="0" smtClean="0">
                <a:solidFill>
                  <a:srgbClr val="FF0000"/>
                </a:solidFill>
                <a:effectLst>
                  <a:outerShdw blurRad="38100" dist="38100" dir="2700000" algn="tl">
                    <a:srgbClr val="000000">
                      <a:alpha val="43137"/>
                    </a:srgbClr>
                  </a:outerShdw>
                </a:effectLst>
              </a:rPr>
              <a:t>Високи: 16-25</a:t>
            </a:r>
            <a:endParaRPr lang="en-US" sz="1600" b="1" dirty="0" smtClean="0">
              <a:solidFill>
                <a:srgbClr val="FF0000"/>
              </a:solidFill>
              <a:effectLst>
                <a:outerShdw blurRad="38100" dist="38100" dir="2700000" algn="tl">
                  <a:srgbClr val="000000">
                    <a:alpha val="43137"/>
                  </a:srgbClr>
                </a:outerShdw>
              </a:effectLst>
            </a:endParaRPr>
          </a:p>
          <a:p>
            <a:r>
              <a:rPr lang="sr-Cyrl-RS" dirty="0" smtClean="0"/>
              <a:t> </a:t>
            </a:r>
            <a:endParaRPr lang="en-US" dirty="0"/>
          </a:p>
        </p:txBody>
      </p:sp>
    </p:spTree>
    <p:extLst>
      <p:ext uri="{BB962C8B-B14F-4D97-AF65-F5344CB8AC3E}">
        <p14:creationId xmlns:p14="http://schemas.microsoft.com/office/powerpoint/2010/main" val="3983186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9" grpId="0" animBg="1"/>
      <p:bldP spid="31" grpId="0" animBg="1"/>
      <p:bldP spid="12" grpId="0" animBg="1"/>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7886700" cy="1325563"/>
          </a:xfrm>
        </p:spPr>
        <p:txBody>
          <a:bodyPr>
            <a:noAutofit/>
          </a:bodyPr>
          <a:lstStyle/>
          <a:p>
            <a:pPr algn="ctr"/>
            <a:r>
              <a:rPr lang="sr-Latn-RS" sz="3400" b="1" dirty="0" smtClean="0">
                <a:solidFill>
                  <a:schemeClr val="accent4">
                    <a:lumMod val="50000"/>
                  </a:schemeClr>
                </a:solidFill>
                <a:effectLst>
                  <a:outerShdw blurRad="38100" dist="38100" dir="2700000" algn="tl">
                    <a:srgbClr val="000000">
                      <a:alpha val="43137"/>
                    </a:srgbClr>
                  </a:outerShdw>
                </a:effectLst>
              </a:rPr>
              <a:t>PIFC</a:t>
            </a:r>
            <a:r>
              <a:rPr lang="sr-Cyrl-RS" sz="3400" b="1" dirty="0" smtClean="0">
                <a:solidFill>
                  <a:schemeClr val="accent4">
                    <a:lumMod val="50000"/>
                  </a:schemeClr>
                </a:solidFill>
                <a:effectLst>
                  <a:outerShdw blurRad="38100" dist="38100" dir="2700000" algn="tl">
                    <a:srgbClr val="000000">
                      <a:alpha val="43137"/>
                    </a:srgbClr>
                  </a:outerShdw>
                </a:effectLst>
              </a:rPr>
              <a:t> </a:t>
            </a:r>
            <a:r>
              <a:rPr lang="sr-Cyrl-RS" sz="3400" b="1" dirty="0">
                <a:solidFill>
                  <a:schemeClr val="accent4">
                    <a:lumMod val="50000"/>
                  </a:schemeClr>
                </a:solidFill>
                <a:effectLst>
                  <a:outerShdw blurRad="38100" dist="38100" dir="2700000" algn="tl">
                    <a:srgbClr val="000000">
                      <a:alpha val="43137"/>
                    </a:srgbClr>
                  </a:outerShdw>
                </a:effectLst>
              </a:rPr>
              <a:t>апликација – модул „интерна ревизија“</a:t>
            </a:r>
            <a:endParaRPr lang="en-US" sz="3400" b="1" dirty="0">
              <a:solidFill>
                <a:schemeClr val="accent4">
                  <a:lumMod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01980" y="1690689"/>
            <a:ext cx="7940040" cy="4995372"/>
          </a:xfrm>
        </p:spPr>
        <p:txBody>
          <a:bodyPr>
            <a:noAutofit/>
          </a:bodyPr>
          <a:lstStyle/>
          <a:p>
            <a:pPr>
              <a:buFont typeface="Arial" panose="020B0604020202020204" pitchFamily="34" charset="0"/>
              <a:buChar char="•"/>
            </a:pPr>
            <a:endParaRPr lang="sr-Cyrl-BA" sz="2000" dirty="0" smtClean="0"/>
          </a:p>
          <a:p>
            <a:pPr>
              <a:buFont typeface="Wingdings" panose="05000000000000000000" pitchFamily="2" charset="2"/>
              <a:buChar char="v"/>
            </a:pPr>
            <a:r>
              <a:rPr lang="sr-Cyrl-BA" sz="2000" dirty="0" smtClean="0"/>
              <a:t>ПИФЦ апликација </a:t>
            </a:r>
            <a:r>
              <a:rPr lang="sr-Cyrl-BA" sz="2000" b="0" dirty="0" smtClean="0"/>
              <a:t>– софтверска </a:t>
            </a:r>
            <a:r>
              <a:rPr lang="sr-Cyrl-RS" sz="2000" b="0" dirty="0" smtClean="0"/>
              <a:t>веб </a:t>
            </a:r>
            <a:r>
              <a:rPr lang="sr-Cyrl-BA" sz="2000" b="0" dirty="0" smtClean="0"/>
              <a:t>апликација отвореног кода развијена у оквиру пројекта „Унапређење јавне интерне финансијске контроле у БиХ“ финансираног од стране Европске уније</a:t>
            </a:r>
          </a:p>
          <a:p>
            <a:pPr marL="0" indent="0">
              <a:buNone/>
            </a:pPr>
            <a:endParaRPr lang="sr-Cyrl-BA" sz="2000" b="0" dirty="0" smtClean="0"/>
          </a:p>
          <a:p>
            <a:pPr>
              <a:buFont typeface="Wingdings" panose="05000000000000000000" pitchFamily="2" charset="2"/>
              <a:buChar char="v"/>
            </a:pPr>
            <a:r>
              <a:rPr lang="sr-Cyrl-RS" sz="2000" dirty="0"/>
              <a:t>Апликација израђена удруженим радом пројектог тима</a:t>
            </a:r>
            <a:r>
              <a:rPr lang="en-US" sz="2000" dirty="0"/>
              <a:t>, </a:t>
            </a:r>
            <a:r>
              <a:rPr lang="sr-Cyrl-RS" sz="2000" dirty="0"/>
              <a:t>запослених у ЦЈХ РС и одређеног броја интерних ревизора запослених у јавном сектору РС</a:t>
            </a:r>
            <a:r>
              <a:rPr lang="en-US" sz="2000" dirty="0"/>
              <a:t>.</a:t>
            </a:r>
            <a:endParaRPr lang="sr-Cyrl-BA" sz="2000" dirty="0"/>
          </a:p>
          <a:p>
            <a:pPr marL="82296" indent="0">
              <a:buNone/>
            </a:pPr>
            <a:endParaRPr lang="sr-Cyrl-BA" sz="2000" b="0" dirty="0" smtClean="0"/>
          </a:p>
          <a:p>
            <a:pPr>
              <a:buFont typeface="Wingdings" panose="05000000000000000000" pitchFamily="2" charset="2"/>
              <a:buChar char="v"/>
            </a:pPr>
            <a:r>
              <a:rPr lang="sr-Cyrl-BA" sz="2000" dirty="0" smtClean="0"/>
              <a:t>Без </a:t>
            </a:r>
            <a:r>
              <a:rPr lang="sr-Cyrl-BA" sz="2000" dirty="0"/>
              <a:t>додатних финансијски</a:t>
            </a:r>
            <a:r>
              <a:rPr lang="en-US" sz="2000" dirty="0">
                <a:latin typeface="Corbel" panose="020B0503020204020204" pitchFamily="34" charset="0"/>
              </a:rPr>
              <a:t>x</a:t>
            </a:r>
            <a:r>
              <a:rPr lang="sr-Cyrl-BA" sz="2000" dirty="0"/>
              <a:t> средстава од стране субјеката јавног сектора за кориштење </a:t>
            </a:r>
            <a:r>
              <a:rPr lang="sr-Cyrl-BA" sz="2000" dirty="0" smtClean="0"/>
              <a:t>апликације</a:t>
            </a:r>
          </a:p>
          <a:p>
            <a:pPr>
              <a:buFont typeface="Wingdings" panose="05000000000000000000" pitchFamily="2" charset="2"/>
              <a:buChar char="v"/>
            </a:pPr>
            <a:r>
              <a:rPr lang="sr-Cyrl-BA" sz="2000" dirty="0"/>
              <a:t>Неограничен број </a:t>
            </a:r>
            <a:r>
              <a:rPr lang="sr-Cyrl-BA" sz="2000" dirty="0" smtClean="0"/>
              <a:t>корисника</a:t>
            </a:r>
          </a:p>
          <a:p>
            <a:pPr marL="82296" indent="0">
              <a:buNone/>
            </a:pPr>
            <a:endParaRPr lang="en-US" sz="2000" b="0" dirty="0" smtClean="0"/>
          </a:p>
          <a:p>
            <a:pPr>
              <a:buFont typeface="Wingdings" panose="05000000000000000000" pitchFamily="2" charset="2"/>
              <a:buChar char="v"/>
            </a:pPr>
            <a:endParaRPr lang="sr-Cyrl-BA" sz="2000" b="0" dirty="0" smtClean="0"/>
          </a:p>
          <a:p>
            <a:pPr marL="0" indent="0">
              <a:buNone/>
            </a:pPr>
            <a:endParaRPr lang="sr-Cyrl-RS" sz="2000" dirty="0" smtClean="0"/>
          </a:p>
          <a:p>
            <a:pPr>
              <a:buFont typeface="Arial" panose="020B0604020202020204" pitchFamily="34" charset="0"/>
              <a:buChar char="•"/>
            </a:pPr>
            <a:endParaRPr lang="en-US" sz="2000" dirty="0"/>
          </a:p>
        </p:txBody>
      </p:sp>
    </p:spTree>
    <p:extLst>
      <p:ext uri="{BB962C8B-B14F-4D97-AF65-F5344CB8AC3E}">
        <p14:creationId xmlns:p14="http://schemas.microsoft.com/office/powerpoint/2010/main" val="39320657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266" y="387547"/>
            <a:ext cx="6781800" cy="1325563"/>
          </a:xfrm>
        </p:spPr>
        <p:txBody>
          <a:bodyPr>
            <a:normAutofit/>
          </a:bodyPr>
          <a:lstStyle/>
          <a:p>
            <a:pPr algn="ctr"/>
            <a:r>
              <a:rPr lang="sr-Cyrl-BA" sz="2800" b="1" dirty="0">
                <a:solidFill>
                  <a:schemeClr val="accent4">
                    <a:lumMod val="50000"/>
                  </a:schemeClr>
                </a:solidFill>
                <a:effectLst>
                  <a:outerShdw blurRad="38100" dist="38100" dir="2700000" algn="tl">
                    <a:srgbClr val="000000">
                      <a:alpha val="43137"/>
                    </a:srgbClr>
                  </a:outerShdw>
                </a:effectLst>
              </a:rPr>
              <a:t>П</a:t>
            </a:r>
            <a:r>
              <a:rPr lang="sr-Cyrl-BA" sz="2800" b="1" dirty="0" smtClean="0">
                <a:solidFill>
                  <a:schemeClr val="accent4">
                    <a:lumMod val="50000"/>
                  </a:schemeClr>
                </a:solidFill>
                <a:effectLst>
                  <a:outerShdw blurRad="38100" dist="38100" dir="2700000" algn="tl">
                    <a:srgbClr val="000000">
                      <a:alpha val="43137"/>
                    </a:srgbClr>
                  </a:outerShdw>
                </a:effectLst>
              </a:rPr>
              <a:t>роцјена идентификованог ризика</a:t>
            </a:r>
            <a:endParaRPr lang="en-US" sz="2800" b="1" dirty="0">
              <a:solidFill>
                <a:schemeClr val="accent4">
                  <a:lumMod val="50000"/>
                </a:schemeClr>
              </a:solidFill>
              <a:effectLst>
                <a:outerShdw blurRad="38100" dist="38100" dir="2700000" algn="tl">
                  <a:srgbClr val="000000">
                    <a:alpha val="43137"/>
                  </a:srgbClr>
                </a:outerShdw>
              </a:effectLst>
            </a:endParaRPr>
          </a:p>
        </p:txBody>
      </p:sp>
      <p:pic>
        <p:nvPicPr>
          <p:cNvPr id="17" name="Content Placeholder 3"/>
          <p:cNvPicPr>
            <a:picLocks noGrp="1"/>
          </p:cNvPicPr>
          <p:nvPr>
            <p:ph idx="1"/>
          </p:nvPr>
        </p:nvPicPr>
        <p:blipFill rotWithShape="1">
          <a:blip r:embed="rId2"/>
          <a:srcRect l="44585" t="27620" r="7172" b="9337"/>
          <a:stretch/>
        </p:blipFill>
        <p:spPr bwMode="auto">
          <a:xfrm>
            <a:off x="5134052" y="3760573"/>
            <a:ext cx="3733800" cy="2743200"/>
          </a:xfrm>
          <a:prstGeom prst="rect">
            <a:avLst/>
          </a:prstGeom>
          <a:ln>
            <a:solidFill>
              <a:schemeClr val="accent3"/>
            </a:solidFill>
          </a:ln>
          <a:effectLst>
            <a:glow rad="101600">
              <a:schemeClr val="accent3">
                <a:satMod val="175000"/>
                <a:alpha val="40000"/>
              </a:schemeClr>
            </a:glow>
          </a:effectLst>
          <a:extLst>
            <a:ext uri="{53640926-AAD7-44D8-BBD7-CCE9431645EC}">
              <a14:shadowObscured xmlns:a14="http://schemas.microsoft.com/office/drawing/2010/main"/>
            </a:ext>
          </a:extLst>
        </p:spPr>
      </p:pic>
      <p:pic>
        <p:nvPicPr>
          <p:cNvPr id="5" name="Content Placeholder 3"/>
          <p:cNvPicPr>
            <a:picLocks/>
          </p:cNvPicPr>
          <p:nvPr/>
        </p:nvPicPr>
        <p:blipFill rotWithShape="1">
          <a:blip r:embed="rId3"/>
          <a:srcRect l="51108" t="12073" r="2354" b="8104"/>
          <a:stretch/>
        </p:blipFill>
        <p:spPr bwMode="auto">
          <a:xfrm>
            <a:off x="304800" y="1219200"/>
            <a:ext cx="4693318" cy="5257800"/>
          </a:xfrm>
          <a:prstGeom prst="rect">
            <a:avLst/>
          </a:prstGeom>
          <a:ln>
            <a:solidFill>
              <a:srgbClr val="FF0000"/>
            </a:solidFill>
          </a:ln>
          <a:effectLst>
            <a:glow rad="101600">
              <a:schemeClr val="accent3">
                <a:satMod val="175000"/>
                <a:alpha val="40000"/>
              </a:schemeClr>
            </a:glow>
          </a:effectLst>
          <a:extLst>
            <a:ext uri="{53640926-AAD7-44D8-BBD7-CCE9431645EC}">
              <a14:shadowObscured xmlns:a14="http://schemas.microsoft.com/office/drawing/2010/main"/>
            </a:ext>
          </a:extLst>
        </p:spPr>
      </p:pic>
      <p:sp>
        <p:nvSpPr>
          <p:cNvPr id="6" name="Right Arrow 5"/>
          <p:cNvSpPr/>
          <p:nvPr/>
        </p:nvSpPr>
        <p:spPr>
          <a:xfrm>
            <a:off x="4800600" y="5562600"/>
            <a:ext cx="3810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p:nvPr/>
        </p:nvPicPr>
        <p:blipFill rotWithShape="1">
          <a:blip r:embed="rId4"/>
          <a:srcRect l="54294" t="34245" r="6233" b="31756"/>
          <a:stretch/>
        </p:blipFill>
        <p:spPr bwMode="auto">
          <a:xfrm>
            <a:off x="5257800" y="1219200"/>
            <a:ext cx="3733800" cy="1911447"/>
          </a:xfrm>
          <a:prstGeom prst="rect">
            <a:avLst/>
          </a:prstGeom>
          <a:ln>
            <a:solidFill>
              <a:schemeClr val="accent3"/>
            </a:solidFill>
          </a:ln>
          <a:effectLst>
            <a:glow rad="101600">
              <a:schemeClr val="accent3">
                <a:satMod val="175000"/>
                <a:alpha val="40000"/>
              </a:schemeClr>
            </a:glow>
          </a:effectLst>
          <a:extLst>
            <a:ext uri="{53640926-AAD7-44D8-BBD7-CCE9431645EC}">
              <a14:shadowObscured xmlns:a14="http://schemas.microsoft.com/office/drawing/2010/main"/>
            </a:ext>
          </a:extLst>
        </p:spPr>
      </p:pic>
      <p:cxnSp>
        <p:nvCxnSpPr>
          <p:cNvPr id="9" name="Elbow Connector 8"/>
          <p:cNvCxnSpPr/>
          <p:nvPr/>
        </p:nvCxnSpPr>
        <p:spPr>
          <a:xfrm rot="5400000" flipH="1" flipV="1">
            <a:off x="4039580" y="3739269"/>
            <a:ext cx="2127160" cy="909917"/>
          </a:xfrm>
          <a:prstGeom prst="bentConnector3">
            <a:avLst>
              <a:gd name="adj1" fmla="val 77815"/>
            </a:avLst>
          </a:prstGeom>
          <a:ln>
            <a:headEnd type="arrow"/>
            <a:tailEnd type="arrow"/>
          </a:ln>
        </p:spPr>
        <p:style>
          <a:lnRef idx="3">
            <a:schemeClr val="accent6"/>
          </a:lnRef>
          <a:fillRef idx="0">
            <a:schemeClr val="accent6"/>
          </a:fillRef>
          <a:effectRef idx="2">
            <a:schemeClr val="accent6"/>
          </a:effectRef>
          <a:fontRef idx="minor">
            <a:schemeClr val="tx1"/>
          </a:fontRef>
        </p:style>
      </p:cxnSp>
      <p:sp>
        <p:nvSpPr>
          <p:cNvPr id="3" name="TextBox 2"/>
          <p:cNvSpPr txBox="1"/>
          <p:nvPr/>
        </p:nvSpPr>
        <p:spPr>
          <a:xfrm>
            <a:off x="4959552" y="1219200"/>
            <a:ext cx="4190999" cy="369331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sr-Cyrl-BA" b="1" dirty="0" smtClean="0"/>
              <a:t>Смањивање/ублажавање ризика </a:t>
            </a:r>
            <a:r>
              <a:rPr lang="sr-Cyrl-BA" dirty="0" smtClean="0"/>
              <a:t>подразумјева предузимање мјера како би се смањила вјероватноћа настанка и/или учинак ризика.Мјере које институција предузима укључују примјену елемената система интерних контрола у циљу стављања ризика под контролу и наставка обављања активности без угрожавања остваривања циља. Уколико одлучи смањити поједине ризике, руководство треба одредити мјере, рокове и одговорне особе за њихово извршење.   </a:t>
            </a:r>
            <a:endParaRPr lang="sr-Latn-RS" dirty="0"/>
          </a:p>
        </p:txBody>
      </p:sp>
      <p:sp>
        <p:nvSpPr>
          <p:cNvPr id="4" name="TextBox 3"/>
          <p:cNvSpPr txBox="1"/>
          <p:nvPr/>
        </p:nvSpPr>
        <p:spPr>
          <a:xfrm>
            <a:off x="4572000" y="1200443"/>
            <a:ext cx="4572000" cy="203132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sr-Cyrl-BA" b="1" dirty="0" smtClean="0"/>
              <a:t>Преношење ризика </a:t>
            </a:r>
            <a:r>
              <a:rPr lang="sr-Cyrl-BA" dirty="0" smtClean="0"/>
              <a:t>подразумјева пренос ризика трећој страни или дијељење ризика са трећом страном. Овај начин поступања по ризицима је карактеристичан за ризике повезане са имовином или људима, те за ризике који произлазе из јавно-приватних партнерстава.</a:t>
            </a:r>
            <a:endParaRPr lang="sr-Latn-RS" dirty="0"/>
          </a:p>
        </p:txBody>
      </p:sp>
      <p:sp>
        <p:nvSpPr>
          <p:cNvPr id="8" name="TextBox 7"/>
          <p:cNvSpPr txBox="1"/>
          <p:nvPr/>
        </p:nvSpPr>
        <p:spPr>
          <a:xfrm>
            <a:off x="4780188" y="1219200"/>
            <a:ext cx="4343400" cy="2308324"/>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sr-Cyrl-BA" b="1" dirty="0" smtClean="0"/>
              <a:t>Избјегавање ризика </a:t>
            </a:r>
            <a:r>
              <a:rPr lang="sr-Cyrl-BA" dirty="0" smtClean="0"/>
              <a:t>проводи се дијелимичним или потпуним</a:t>
            </a:r>
          </a:p>
          <a:p>
            <a:r>
              <a:rPr lang="sr-Cyrl-BA" dirty="0"/>
              <a:t>м</a:t>
            </a:r>
            <a:r>
              <a:rPr lang="sr-Cyrl-BA" dirty="0" smtClean="0"/>
              <a:t>одификовањем  активности или процеса који је изложен ризику.</a:t>
            </a:r>
          </a:p>
          <a:p>
            <a:r>
              <a:rPr lang="sr-Cyrl-BA" dirty="0" smtClean="0"/>
              <a:t>Опција укидања одређене активности или процеса је ограничена у јавном сектору </a:t>
            </a:r>
          </a:p>
          <a:p>
            <a:r>
              <a:rPr lang="sr-Cyrl-BA" dirty="0" smtClean="0"/>
              <a:t>у односу на приватни сектор. </a:t>
            </a:r>
            <a:endParaRPr lang="sr-Latn-RS" dirty="0"/>
          </a:p>
        </p:txBody>
      </p:sp>
      <p:sp>
        <p:nvSpPr>
          <p:cNvPr id="11" name="TextBox 10"/>
          <p:cNvSpPr txBox="1"/>
          <p:nvPr/>
        </p:nvSpPr>
        <p:spPr>
          <a:xfrm>
            <a:off x="4834597" y="1219200"/>
            <a:ext cx="4191000" cy="203132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sr-Cyrl-BA" b="1" dirty="0" smtClean="0"/>
              <a:t>Прихватање ризика </a:t>
            </a:r>
            <a:r>
              <a:rPr lang="sr-Cyrl-BA" dirty="0" smtClean="0"/>
              <a:t>–једна је од опција када су могућности за спречавање ризика ограничене или су трошкови предузимања мјера несразмјерни у односу на користи. Овај начин поступања карактеристичан је за ризике од природних катастрофа.  </a:t>
            </a:r>
            <a:endParaRPr lang="sr-Latn-RS" dirty="0"/>
          </a:p>
        </p:txBody>
      </p:sp>
    </p:spTree>
    <p:extLst>
      <p:ext uri="{BB962C8B-B14F-4D97-AF65-F5344CB8AC3E}">
        <p14:creationId xmlns:p14="http://schemas.microsoft.com/office/powerpoint/2010/main" val="2341064610"/>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xit" presetSubtype="0" fill="hold" grpId="1" nodeType="clickEffect">
                                  <p:stCondLst>
                                    <p:cond delay="0"/>
                                  </p:stCondLst>
                                  <p:childTnLst>
                                    <p:animEffect transition="out" filter="fade">
                                      <p:cBhvr>
                                        <p:cTn id="21" dur="1000"/>
                                        <p:tgtEl>
                                          <p:spTgt spid="3"/>
                                        </p:tgtEl>
                                      </p:cBhvr>
                                    </p:animEffect>
                                    <p:anim calcmode="lin" valueType="num">
                                      <p:cBhvr>
                                        <p:cTn id="22" dur="1000"/>
                                        <p:tgtEl>
                                          <p:spTgt spid="3"/>
                                        </p:tgtEl>
                                        <p:attrNameLst>
                                          <p:attrName>ppt_x</p:attrName>
                                        </p:attrNameLst>
                                      </p:cBhvr>
                                      <p:tavLst>
                                        <p:tav tm="0">
                                          <p:val>
                                            <p:strVal val="ppt_x"/>
                                          </p:val>
                                        </p:tav>
                                        <p:tav tm="100000">
                                          <p:val>
                                            <p:strVal val="ppt_x"/>
                                          </p:val>
                                        </p:tav>
                                      </p:tavLst>
                                    </p:anim>
                                    <p:anim calcmode="lin" valueType="num">
                                      <p:cBhvr>
                                        <p:cTn id="23" dur="1000"/>
                                        <p:tgtEl>
                                          <p:spTgt spid="3"/>
                                        </p:tgtEl>
                                        <p:attrNameLst>
                                          <p:attrName>ppt_y</p:attrName>
                                        </p:attrNameLst>
                                      </p:cBhvr>
                                      <p:tavLst>
                                        <p:tav tm="0">
                                          <p:val>
                                            <p:strVal val="ppt_y"/>
                                          </p:val>
                                        </p:tav>
                                        <p:tav tm="100000">
                                          <p:val>
                                            <p:strVal val="ppt_y+.1"/>
                                          </p:val>
                                        </p:tav>
                                      </p:tavLst>
                                    </p:anim>
                                    <p:set>
                                      <p:cBhvr>
                                        <p:cTn id="24" dur="1" fill="hold">
                                          <p:stCondLst>
                                            <p:cond delay="999"/>
                                          </p:stCondLst>
                                        </p:cTn>
                                        <p:tgtEl>
                                          <p:spTgt spid="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xit" presetSubtype="0" fill="hold" grpId="1" nodeType="clickEffect">
                                  <p:stCondLst>
                                    <p:cond delay="0"/>
                                  </p:stCondLst>
                                  <p:childTnLst>
                                    <p:animEffect transition="out" filter="fade">
                                      <p:cBhvr>
                                        <p:cTn id="35" dur="1000"/>
                                        <p:tgtEl>
                                          <p:spTgt spid="4"/>
                                        </p:tgtEl>
                                      </p:cBhvr>
                                    </p:animEffect>
                                    <p:anim calcmode="lin" valueType="num">
                                      <p:cBhvr>
                                        <p:cTn id="36" dur="1000"/>
                                        <p:tgtEl>
                                          <p:spTgt spid="4"/>
                                        </p:tgtEl>
                                        <p:attrNameLst>
                                          <p:attrName>ppt_x</p:attrName>
                                        </p:attrNameLst>
                                      </p:cBhvr>
                                      <p:tavLst>
                                        <p:tav tm="0">
                                          <p:val>
                                            <p:strVal val="ppt_x"/>
                                          </p:val>
                                        </p:tav>
                                        <p:tav tm="100000">
                                          <p:val>
                                            <p:strVal val="ppt_x"/>
                                          </p:val>
                                        </p:tav>
                                      </p:tavLst>
                                    </p:anim>
                                    <p:anim calcmode="lin" valueType="num">
                                      <p:cBhvr>
                                        <p:cTn id="37" dur="1000"/>
                                        <p:tgtEl>
                                          <p:spTgt spid="4"/>
                                        </p:tgtEl>
                                        <p:attrNameLst>
                                          <p:attrName>ppt_y</p:attrName>
                                        </p:attrNameLst>
                                      </p:cBhvr>
                                      <p:tavLst>
                                        <p:tav tm="0">
                                          <p:val>
                                            <p:strVal val="ppt_y"/>
                                          </p:val>
                                        </p:tav>
                                        <p:tav tm="100000">
                                          <p:val>
                                            <p:strVal val="ppt_y+.1"/>
                                          </p:val>
                                        </p:tav>
                                      </p:tavLst>
                                    </p:anim>
                                    <p:set>
                                      <p:cBhvr>
                                        <p:cTn id="38" dur="1" fill="hold">
                                          <p:stCondLst>
                                            <p:cond delay="999"/>
                                          </p:stCondLst>
                                        </p:cTn>
                                        <p:tgtEl>
                                          <p:spTgt spid="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1000"/>
                                        <p:tgtEl>
                                          <p:spTgt spid="8"/>
                                        </p:tgtEl>
                                      </p:cBhvr>
                                    </p:animEffect>
                                    <p:anim calcmode="lin" valueType="num">
                                      <p:cBhvr>
                                        <p:cTn id="44" dur="1000" fill="hold"/>
                                        <p:tgtEl>
                                          <p:spTgt spid="8"/>
                                        </p:tgtEl>
                                        <p:attrNameLst>
                                          <p:attrName>ppt_x</p:attrName>
                                        </p:attrNameLst>
                                      </p:cBhvr>
                                      <p:tavLst>
                                        <p:tav tm="0">
                                          <p:val>
                                            <p:strVal val="#ppt_x"/>
                                          </p:val>
                                        </p:tav>
                                        <p:tav tm="100000">
                                          <p:val>
                                            <p:strVal val="#ppt_x"/>
                                          </p:val>
                                        </p:tav>
                                      </p:tavLst>
                                    </p:anim>
                                    <p:anim calcmode="lin" valueType="num">
                                      <p:cBhvr>
                                        <p:cTn id="4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xit" presetSubtype="0" fill="hold" grpId="1" nodeType="clickEffect">
                                  <p:stCondLst>
                                    <p:cond delay="0"/>
                                  </p:stCondLst>
                                  <p:childTnLst>
                                    <p:animEffect transition="out" filter="fade">
                                      <p:cBhvr>
                                        <p:cTn id="49" dur="1000"/>
                                        <p:tgtEl>
                                          <p:spTgt spid="8"/>
                                        </p:tgtEl>
                                      </p:cBhvr>
                                    </p:animEffect>
                                    <p:anim calcmode="lin" valueType="num">
                                      <p:cBhvr>
                                        <p:cTn id="50" dur="1000"/>
                                        <p:tgtEl>
                                          <p:spTgt spid="8"/>
                                        </p:tgtEl>
                                        <p:attrNameLst>
                                          <p:attrName>ppt_x</p:attrName>
                                        </p:attrNameLst>
                                      </p:cBhvr>
                                      <p:tavLst>
                                        <p:tav tm="0">
                                          <p:val>
                                            <p:strVal val="ppt_x"/>
                                          </p:val>
                                        </p:tav>
                                        <p:tav tm="100000">
                                          <p:val>
                                            <p:strVal val="ppt_x"/>
                                          </p:val>
                                        </p:tav>
                                      </p:tavLst>
                                    </p:anim>
                                    <p:anim calcmode="lin" valueType="num">
                                      <p:cBhvr>
                                        <p:cTn id="51" dur="1000"/>
                                        <p:tgtEl>
                                          <p:spTgt spid="8"/>
                                        </p:tgtEl>
                                        <p:attrNameLst>
                                          <p:attrName>ppt_y</p:attrName>
                                        </p:attrNameLst>
                                      </p:cBhvr>
                                      <p:tavLst>
                                        <p:tav tm="0">
                                          <p:val>
                                            <p:strVal val="ppt_y"/>
                                          </p:val>
                                        </p:tav>
                                        <p:tav tm="100000">
                                          <p:val>
                                            <p:strVal val="ppt_y+.1"/>
                                          </p:val>
                                        </p:tav>
                                      </p:tavLst>
                                    </p:anim>
                                    <p:set>
                                      <p:cBhvr>
                                        <p:cTn id="52" dur="1" fill="hold">
                                          <p:stCondLst>
                                            <p:cond delay="999"/>
                                          </p:stCondLst>
                                        </p:cTn>
                                        <p:tgtEl>
                                          <p:spTgt spid="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1000"/>
                                        <p:tgtEl>
                                          <p:spTgt spid="11"/>
                                        </p:tgtEl>
                                      </p:cBhvr>
                                    </p:animEffect>
                                    <p:anim calcmode="lin" valueType="num">
                                      <p:cBhvr>
                                        <p:cTn id="58" dur="1000" fill="hold"/>
                                        <p:tgtEl>
                                          <p:spTgt spid="11"/>
                                        </p:tgtEl>
                                        <p:attrNameLst>
                                          <p:attrName>ppt_x</p:attrName>
                                        </p:attrNameLst>
                                      </p:cBhvr>
                                      <p:tavLst>
                                        <p:tav tm="0">
                                          <p:val>
                                            <p:strVal val="#ppt_x"/>
                                          </p:val>
                                        </p:tav>
                                        <p:tav tm="100000">
                                          <p:val>
                                            <p:strVal val="#ppt_x"/>
                                          </p:val>
                                        </p:tav>
                                      </p:tavLst>
                                    </p:anim>
                                    <p:anim calcmode="lin" valueType="num">
                                      <p:cBhvr>
                                        <p:cTn id="5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xit" presetSubtype="0" fill="hold" grpId="1" nodeType="clickEffect">
                                  <p:stCondLst>
                                    <p:cond delay="0"/>
                                  </p:stCondLst>
                                  <p:childTnLst>
                                    <p:animEffect transition="out" filter="fade">
                                      <p:cBhvr>
                                        <p:cTn id="63" dur="1000"/>
                                        <p:tgtEl>
                                          <p:spTgt spid="11"/>
                                        </p:tgtEl>
                                      </p:cBhvr>
                                    </p:animEffect>
                                    <p:anim calcmode="lin" valueType="num">
                                      <p:cBhvr>
                                        <p:cTn id="64" dur="1000"/>
                                        <p:tgtEl>
                                          <p:spTgt spid="11"/>
                                        </p:tgtEl>
                                        <p:attrNameLst>
                                          <p:attrName>ppt_x</p:attrName>
                                        </p:attrNameLst>
                                      </p:cBhvr>
                                      <p:tavLst>
                                        <p:tav tm="0">
                                          <p:val>
                                            <p:strVal val="ppt_x"/>
                                          </p:val>
                                        </p:tav>
                                        <p:tav tm="100000">
                                          <p:val>
                                            <p:strVal val="ppt_x"/>
                                          </p:val>
                                        </p:tav>
                                      </p:tavLst>
                                    </p:anim>
                                    <p:anim calcmode="lin" valueType="num">
                                      <p:cBhvr>
                                        <p:cTn id="65" dur="1000"/>
                                        <p:tgtEl>
                                          <p:spTgt spid="11"/>
                                        </p:tgtEl>
                                        <p:attrNameLst>
                                          <p:attrName>ppt_y</p:attrName>
                                        </p:attrNameLst>
                                      </p:cBhvr>
                                      <p:tavLst>
                                        <p:tav tm="0">
                                          <p:val>
                                            <p:strVal val="ppt_y"/>
                                          </p:val>
                                        </p:tav>
                                        <p:tav tm="100000">
                                          <p:val>
                                            <p:strVal val="ppt_y+.1"/>
                                          </p:val>
                                        </p:tav>
                                      </p:tavLst>
                                    </p:anim>
                                    <p:set>
                                      <p:cBhvr>
                                        <p:cTn id="66" dur="1" fill="hold">
                                          <p:stCondLst>
                                            <p:cond delay="999"/>
                                          </p:stCondLst>
                                        </p:cTn>
                                        <p:tgtEl>
                                          <p:spTgt spid="11"/>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3" grpId="1" animBg="1"/>
      <p:bldP spid="4" grpId="0" animBg="1"/>
      <p:bldP spid="4" grpId="1" animBg="1"/>
      <p:bldP spid="8" grpId="0" animBg="1"/>
      <p:bldP spid="8" grpId="1" animBg="1"/>
      <p:bldP spid="11" grpId="0" animBg="1"/>
      <p:bldP spid="11"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746" y="685800"/>
            <a:ext cx="8991600" cy="1325563"/>
          </a:xfrm>
        </p:spPr>
        <p:txBody>
          <a:bodyPr>
            <a:normAutofit/>
          </a:bodyPr>
          <a:lstStyle/>
          <a:p>
            <a:pPr algn="ctr"/>
            <a:r>
              <a:rPr lang="sr-Cyrl-RS" sz="2800" b="1" dirty="0">
                <a:solidFill>
                  <a:schemeClr val="accent4">
                    <a:lumMod val="50000"/>
                  </a:schemeClr>
                </a:solidFill>
                <a:effectLst>
                  <a:outerShdw blurRad="38100" dist="38100" dir="2700000" algn="tl">
                    <a:srgbClr val="000000">
                      <a:alpha val="43137"/>
                    </a:srgbClr>
                  </a:outerShdw>
                </a:effectLst>
              </a:rPr>
              <a:t>С</a:t>
            </a:r>
            <a:r>
              <a:rPr lang="sr-Cyrl-RS" sz="2800" b="1" dirty="0" smtClean="0">
                <a:solidFill>
                  <a:schemeClr val="accent4">
                    <a:lumMod val="50000"/>
                  </a:schemeClr>
                </a:solidFill>
                <a:effectLst>
                  <a:outerShdw blurRad="38100" dist="38100" dir="2700000" algn="tl">
                    <a:srgbClr val="000000">
                      <a:alpha val="43137"/>
                    </a:srgbClr>
                  </a:outerShdw>
                </a:effectLst>
              </a:rPr>
              <a:t>тратешко и годишње планирање интерне ревизије </a:t>
            </a:r>
            <a:endParaRPr lang="en-US" sz="2800" b="1" dirty="0">
              <a:solidFill>
                <a:schemeClr val="accent4">
                  <a:lumMod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838200" y="1576363"/>
            <a:ext cx="7714220" cy="5300172"/>
          </a:xfrm>
        </p:spPr>
        <p:txBody>
          <a:bodyPr>
            <a:normAutofit/>
          </a:bodyPr>
          <a:lstStyle/>
          <a:p>
            <a:pPr>
              <a:buFont typeface="Wingdings" panose="05000000000000000000" pitchFamily="2" charset="2"/>
              <a:buChar char="v"/>
            </a:pPr>
            <a:endParaRPr lang="sr-Latn-RS" sz="1800" dirty="0" smtClean="0"/>
          </a:p>
          <a:p>
            <a:pPr>
              <a:buFont typeface="Wingdings" panose="05000000000000000000" pitchFamily="2" charset="2"/>
              <a:buChar char="v"/>
            </a:pPr>
            <a:r>
              <a:rPr lang="sr-Cyrl-RS" sz="1800" dirty="0" smtClean="0"/>
              <a:t>Регистар </a:t>
            </a:r>
            <a:r>
              <a:rPr lang="sr-Cyrl-RS" sz="1800" dirty="0"/>
              <a:t>ризика преузет из модула ФУК-а и ажуриран на основу процјене ризика интерне ревизије саставни је дио стратешког плана, у форми прилога, а чува се у електронском (софтверској апликацији) и </a:t>
            </a:r>
            <a:r>
              <a:rPr lang="sr-Cyrl-RS" sz="1800" dirty="0" smtClean="0"/>
              <a:t>папирном </a:t>
            </a:r>
            <a:r>
              <a:rPr lang="sr-Cyrl-RS" sz="1800" dirty="0"/>
              <a:t>облику у досјеима интерне ревизије. </a:t>
            </a:r>
            <a:endParaRPr lang="en-US" sz="1800" b="0" dirty="0" smtClean="0"/>
          </a:p>
          <a:p>
            <a:pPr>
              <a:buFont typeface="Wingdings" panose="05000000000000000000" pitchFamily="2" charset="2"/>
              <a:buChar char="v"/>
            </a:pPr>
            <a:endParaRPr lang="bs-Latn-BA" sz="1800" b="0" dirty="0" smtClean="0">
              <a:latin typeface="Corbel" panose="020B0503020204020204" pitchFamily="34" charset="0"/>
            </a:endParaRPr>
          </a:p>
          <a:p>
            <a:pPr>
              <a:buFont typeface="Wingdings" panose="05000000000000000000" pitchFamily="2" charset="2"/>
              <a:buChar char="v"/>
            </a:pPr>
            <a:r>
              <a:rPr lang="bs-Latn-BA" sz="1800" b="0" dirty="0" smtClean="0">
                <a:latin typeface="Corbel" panose="020B0503020204020204" pitchFamily="34" charset="0"/>
              </a:rPr>
              <a:t>Стратешки </a:t>
            </a:r>
            <a:r>
              <a:rPr lang="sr-Cyrl-BA" sz="1800" b="0" dirty="0" smtClean="0">
                <a:latin typeface="Corbel" panose="020B0503020204020204" pitchFamily="34" charset="0"/>
              </a:rPr>
              <a:t>и годишњи </a:t>
            </a:r>
            <a:r>
              <a:rPr lang="bs-Latn-BA" sz="1800" b="0" dirty="0" smtClean="0">
                <a:latin typeface="Corbel" panose="020B0503020204020204" pitchFamily="34" charset="0"/>
              </a:rPr>
              <a:t>план интерне ревизије припрема</a:t>
            </a:r>
            <a:r>
              <a:rPr lang="sr-Cyrl-RS" sz="1800" b="0" dirty="0" smtClean="0">
                <a:latin typeface="Corbel" panose="020B0503020204020204" pitchFamily="34" charset="0"/>
              </a:rPr>
              <a:t> </a:t>
            </a:r>
            <a:r>
              <a:rPr lang="sr-Cyrl-RS" sz="1800" b="1" u="sng" dirty="0" smtClean="0">
                <a:latin typeface="Corbel" panose="020B0503020204020204" pitchFamily="34" charset="0"/>
              </a:rPr>
              <a:t>руководилац интерне ревизије </a:t>
            </a:r>
            <a:r>
              <a:rPr lang="bs-Latn-BA" sz="1800" b="0" dirty="0" smtClean="0">
                <a:latin typeface="Corbel" panose="020B0503020204020204" pitchFamily="34" charset="0"/>
              </a:rPr>
              <a:t>у форми табеле у софтверској апликацији за интерну ревизију</a:t>
            </a:r>
            <a:r>
              <a:rPr lang="sr-Cyrl-RS" sz="1800" b="0" dirty="0" smtClean="0">
                <a:latin typeface="Corbel" panose="020B0503020204020204" pitchFamily="34" charset="0"/>
              </a:rPr>
              <a:t>. </a:t>
            </a:r>
            <a:endParaRPr lang="sr-Latn-RS" sz="1800" b="0" dirty="0" smtClean="0">
              <a:latin typeface="Corbel" panose="020B0503020204020204" pitchFamily="34" charset="0"/>
            </a:endParaRPr>
          </a:p>
          <a:p>
            <a:pPr>
              <a:buFont typeface="Wingdings" panose="05000000000000000000" pitchFamily="2" charset="2"/>
              <a:buChar char="v"/>
            </a:pPr>
            <a:endParaRPr lang="sr-Cyrl-RS" sz="1800" b="0" dirty="0" smtClean="0">
              <a:latin typeface="Corbel" panose="020B0503020204020204" pitchFamily="34" charset="0"/>
            </a:endParaRPr>
          </a:p>
          <a:p>
            <a:pPr>
              <a:buFont typeface="Wingdings" panose="05000000000000000000" pitchFamily="2" charset="2"/>
              <a:buChar char="v"/>
            </a:pPr>
            <a:r>
              <a:rPr lang="sr-Cyrl-RS" sz="1800" b="0" dirty="0" smtClean="0"/>
              <a:t>Приступ и одобрење за унос података у образац Стратешког и Годишњег плана омогућено искључиво кориснику са улогом „руководилац интерне ревизије“.  </a:t>
            </a:r>
            <a:endParaRPr lang="en-US" sz="1800" b="0" dirty="0" smtClean="0"/>
          </a:p>
          <a:p>
            <a:pPr>
              <a:buFont typeface="Arial" panose="020B0604020202020204" pitchFamily="34" charset="0"/>
              <a:buChar char="•"/>
            </a:pPr>
            <a:endParaRPr lang="en-US" sz="1800" b="0" dirty="0" smtClean="0"/>
          </a:p>
          <a:p>
            <a:pPr>
              <a:buFont typeface="Arial" panose="020B0604020202020204" pitchFamily="34" charset="0"/>
              <a:buChar char="•"/>
            </a:pPr>
            <a:endParaRPr lang="sr-Cyrl-RS" sz="1800" b="0" dirty="0" smtClean="0"/>
          </a:p>
        </p:txBody>
      </p:sp>
    </p:spTree>
    <p:extLst>
      <p:ext uri="{BB962C8B-B14F-4D97-AF65-F5344CB8AC3E}">
        <p14:creationId xmlns:p14="http://schemas.microsoft.com/office/powerpoint/2010/main" val="16544100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838200"/>
            <a:ext cx="7498080" cy="1143000"/>
          </a:xfrm>
        </p:spPr>
        <p:txBody>
          <a:bodyPr>
            <a:normAutofit/>
          </a:bodyPr>
          <a:lstStyle/>
          <a:p>
            <a:pPr algn="ctr"/>
            <a:r>
              <a:rPr lang="sr-Cyrl-RS" sz="3200" b="1" dirty="0">
                <a:solidFill>
                  <a:schemeClr val="accent4">
                    <a:lumMod val="50000"/>
                  </a:schemeClr>
                </a:solidFill>
                <a:effectLst>
                  <a:outerShdw blurRad="38100" dist="38100" dir="2700000" algn="tl">
                    <a:srgbClr val="000000">
                      <a:alpha val="43137"/>
                    </a:srgbClr>
                  </a:outerShdw>
                </a:effectLst>
              </a:rPr>
              <a:t>Избор ревизија у стратешком плану</a:t>
            </a:r>
            <a:endParaRPr lang="en-US" sz="3200" b="1" dirty="0">
              <a:solidFill>
                <a:schemeClr val="accent4">
                  <a:lumMod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9460" b="5406"/>
          <a:stretch/>
        </p:blipFill>
        <p:spPr bwMode="auto">
          <a:xfrm>
            <a:off x="0" y="1752600"/>
            <a:ext cx="91440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Minus 3"/>
          <p:cNvSpPr/>
          <p:nvPr/>
        </p:nvSpPr>
        <p:spPr>
          <a:xfrm>
            <a:off x="-1295400" y="5067300"/>
            <a:ext cx="11963400" cy="381000"/>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Minus 5"/>
          <p:cNvSpPr/>
          <p:nvPr/>
        </p:nvSpPr>
        <p:spPr>
          <a:xfrm>
            <a:off x="-1295400" y="6157913"/>
            <a:ext cx="11963400" cy="381000"/>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652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7" presetClass="emph" presetSubtype="0" repeatCount="3000" fill="remove" grpId="1" nodeType="clickEffect">
                                  <p:stCondLst>
                                    <p:cond delay="0"/>
                                  </p:stCondLst>
                                  <p:childTnLst>
                                    <p:animClr clrSpc="rgb" dir="cw">
                                      <p:cBhvr override="childStyle">
                                        <p:cTn id="16" dur="500" autoRev="1" fill="remove"/>
                                        <p:tgtEl>
                                          <p:spTgt spid="4"/>
                                        </p:tgtEl>
                                        <p:attrNameLst>
                                          <p:attrName>style.color</p:attrName>
                                        </p:attrNameLst>
                                      </p:cBhvr>
                                      <p:to>
                                        <a:schemeClr val="bg1"/>
                                      </p:to>
                                    </p:animClr>
                                    <p:animClr clrSpc="rgb" dir="cw">
                                      <p:cBhvr>
                                        <p:cTn id="17" dur="500" autoRev="1" fill="remove"/>
                                        <p:tgtEl>
                                          <p:spTgt spid="4"/>
                                        </p:tgtEl>
                                        <p:attrNameLst>
                                          <p:attrName>fillcolor</p:attrName>
                                        </p:attrNameLst>
                                      </p:cBhvr>
                                      <p:to>
                                        <a:schemeClr val="bg1"/>
                                      </p:to>
                                    </p:animClr>
                                    <p:set>
                                      <p:cBhvr>
                                        <p:cTn id="18" dur="500" autoRev="1" fill="remove"/>
                                        <p:tgtEl>
                                          <p:spTgt spid="4"/>
                                        </p:tgtEl>
                                        <p:attrNameLst>
                                          <p:attrName>fill.type</p:attrName>
                                        </p:attrNameLst>
                                      </p:cBhvr>
                                      <p:to>
                                        <p:strVal val="solid"/>
                                      </p:to>
                                    </p:set>
                                    <p:set>
                                      <p:cBhvr>
                                        <p:cTn id="19" dur="500" autoRev="1" fill="remove"/>
                                        <p:tgtEl>
                                          <p:spTgt spid="4"/>
                                        </p:tgtEl>
                                        <p:attrNameLst>
                                          <p:attrName>fill.on</p:attrName>
                                        </p:attrNameLst>
                                      </p:cBhvr>
                                      <p:to>
                                        <p:strVal val="true"/>
                                      </p:to>
                                    </p:set>
                                  </p:childTnLst>
                                </p:cTn>
                              </p:par>
                              <p:par>
                                <p:cTn id="20" presetID="27" presetClass="emph" presetSubtype="0" repeatCount="3000" fill="remove" grpId="1" nodeType="withEffect">
                                  <p:stCondLst>
                                    <p:cond delay="0"/>
                                  </p:stCondLst>
                                  <p:childTnLst>
                                    <p:animClr clrSpc="rgb" dir="cw">
                                      <p:cBhvr override="childStyle">
                                        <p:cTn id="21" dur="500" autoRev="1" fill="remove"/>
                                        <p:tgtEl>
                                          <p:spTgt spid="6"/>
                                        </p:tgtEl>
                                        <p:attrNameLst>
                                          <p:attrName>style.color</p:attrName>
                                        </p:attrNameLst>
                                      </p:cBhvr>
                                      <p:to>
                                        <a:schemeClr val="bg1"/>
                                      </p:to>
                                    </p:animClr>
                                    <p:animClr clrSpc="rgb" dir="cw">
                                      <p:cBhvr>
                                        <p:cTn id="22" dur="500" autoRev="1" fill="remove"/>
                                        <p:tgtEl>
                                          <p:spTgt spid="6"/>
                                        </p:tgtEl>
                                        <p:attrNameLst>
                                          <p:attrName>fillcolor</p:attrName>
                                        </p:attrNameLst>
                                      </p:cBhvr>
                                      <p:to>
                                        <a:schemeClr val="bg1"/>
                                      </p:to>
                                    </p:animClr>
                                    <p:set>
                                      <p:cBhvr>
                                        <p:cTn id="23" dur="500" autoRev="1" fill="remove"/>
                                        <p:tgtEl>
                                          <p:spTgt spid="6"/>
                                        </p:tgtEl>
                                        <p:attrNameLst>
                                          <p:attrName>fill.type</p:attrName>
                                        </p:attrNameLst>
                                      </p:cBhvr>
                                      <p:to>
                                        <p:strVal val="solid"/>
                                      </p:to>
                                    </p:set>
                                    <p:set>
                                      <p:cBhvr>
                                        <p:cTn id="24" dur="500" autoRev="1" fill="remove"/>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6"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4714" b="5294"/>
          <a:stretch/>
        </p:blipFill>
        <p:spPr bwMode="auto">
          <a:xfrm>
            <a:off x="0" y="1371600"/>
            <a:ext cx="91440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603863" y="3428999"/>
            <a:ext cx="1295400" cy="1569660"/>
          </a:xfrm>
          <a:prstGeom prst="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wrap="square" rtlCol="0">
            <a:spAutoFit/>
          </a:bodyPr>
          <a:lstStyle/>
          <a:p>
            <a:endParaRPr lang="sr-Cyrl-RS" sz="1200" b="1" dirty="0" smtClean="0"/>
          </a:p>
          <a:p>
            <a:r>
              <a:rPr lang="sr-Latn-RS" sz="1400" b="1" dirty="0" smtClean="0"/>
              <a:t>K</a:t>
            </a:r>
            <a:r>
              <a:rPr lang="sr-Cyrl-BA" sz="1400" b="1" dirty="0" smtClean="0"/>
              <a:t>ључна веза између Стратешког плана и регистра ризика</a:t>
            </a:r>
            <a:endParaRPr lang="sr-Latn-RS" sz="1400" b="1" dirty="0"/>
          </a:p>
        </p:txBody>
      </p:sp>
      <p:sp>
        <p:nvSpPr>
          <p:cNvPr id="7" name="Down Arrow 6"/>
          <p:cNvSpPr/>
          <p:nvPr/>
        </p:nvSpPr>
        <p:spPr>
          <a:xfrm>
            <a:off x="3787804" y="5013527"/>
            <a:ext cx="152400" cy="628471"/>
          </a:xfrm>
          <a:prstGeom prst="downArrow">
            <a:avLst/>
          </a:prstGeom>
          <a:effectLst>
            <a:glow rad="228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sr-Latn-RS"/>
          </a:p>
        </p:txBody>
      </p:sp>
    </p:spTree>
    <p:extLst>
      <p:ext uri="{BB962C8B-B14F-4D97-AF65-F5344CB8AC3E}">
        <p14:creationId xmlns:p14="http://schemas.microsoft.com/office/powerpoint/2010/main" val="25366931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838200"/>
            <a:ext cx="7886700" cy="1325563"/>
          </a:xfrm>
        </p:spPr>
        <p:txBody>
          <a:bodyPr>
            <a:normAutofit/>
          </a:bodyPr>
          <a:lstStyle/>
          <a:p>
            <a:pPr algn="ctr"/>
            <a:r>
              <a:rPr lang="sr-Cyrl-RS" sz="3200" b="1" dirty="0">
                <a:solidFill>
                  <a:schemeClr val="accent4">
                    <a:lumMod val="50000"/>
                  </a:schemeClr>
                </a:solidFill>
                <a:effectLst>
                  <a:outerShdw blurRad="38100" dist="38100" dir="2700000" algn="tl">
                    <a:srgbClr val="000000">
                      <a:alpha val="43137"/>
                    </a:srgbClr>
                  </a:outerShdw>
                </a:effectLst>
              </a:rPr>
              <a:t>Веза између Стратешког плана и регистра ризика</a:t>
            </a:r>
            <a:endParaRPr lang="sr-Latn-RS" sz="3200" b="1" dirty="0">
              <a:solidFill>
                <a:schemeClr val="accent4">
                  <a:lumMod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04800" y="1905000"/>
            <a:ext cx="8019288" cy="4800600"/>
          </a:xfrm>
        </p:spPr>
        <p:txBody>
          <a:bodyPr>
            <a:normAutofit/>
          </a:bodyPr>
          <a:lstStyle/>
          <a:p>
            <a:pPr>
              <a:buFont typeface="Wingdings" panose="05000000000000000000" pitchFamily="2" charset="2"/>
              <a:buChar char="v"/>
            </a:pPr>
            <a:r>
              <a:rPr lang="sr-Cyrl-RS" sz="2600" dirty="0"/>
              <a:t>Апликативна забрана у пољу „Ризици“                јасна  веза између стратешког плана утемељеног на процјени ризика и ажуриране копије Регистра ризика. </a:t>
            </a:r>
            <a:endParaRPr lang="sr-Latn-RS" sz="2600" dirty="0" smtClean="0"/>
          </a:p>
          <a:p>
            <a:pPr marL="82296" indent="0">
              <a:buNone/>
            </a:pPr>
            <a:endParaRPr lang="sr-Cyrl-RS" sz="2600" dirty="0"/>
          </a:p>
          <a:p>
            <a:pPr>
              <a:buFont typeface="Wingdings" panose="05000000000000000000" pitchFamily="2" charset="2"/>
              <a:buChar char="v"/>
            </a:pPr>
            <a:r>
              <a:rPr lang="sr-Cyrl-RS" sz="2600" dirty="0"/>
              <a:t>Ограничење у апликацији на нивоу стратешког планирања: Један ризик за једну ревизију</a:t>
            </a:r>
            <a:r>
              <a:rPr lang="sr-Cyrl-RS" sz="2600" dirty="0" smtClean="0"/>
              <a:t>.</a:t>
            </a:r>
            <a:endParaRPr lang="sr-Latn-RS" sz="2600" dirty="0" smtClean="0"/>
          </a:p>
          <a:p>
            <a:pPr marL="82296" indent="0">
              <a:buNone/>
            </a:pPr>
            <a:endParaRPr lang="sr-Cyrl-BA" sz="2600" dirty="0"/>
          </a:p>
          <a:p>
            <a:pPr>
              <a:buFont typeface="Wingdings" panose="05000000000000000000" pitchFamily="2" charset="2"/>
              <a:buChar char="v"/>
            </a:pPr>
            <a:r>
              <a:rPr lang="sr-Cyrl-BA" sz="2600" dirty="0"/>
              <a:t>Детаљнији ризици процеса </a:t>
            </a:r>
            <a:r>
              <a:rPr lang="bs-Latn-BA" sz="2600" dirty="0"/>
              <a:t> </a:t>
            </a:r>
            <a:r>
              <a:rPr lang="sr-Cyrl-RS" sz="2600" dirty="0"/>
              <a:t>- у фази прелиминарне процјене контрола у процесу обављања појединачне ревизије </a:t>
            </a:r>
            <a:endParaRPr lang="en-US" sz="2600" dirty="0"/>
          </a:p>
          <a:p>
            <a:pPr>
              <a:buFont typeface="Arial" panose="020B0604020202020204" pitchFamily="34" charset="0"/>
              <a:buChar char="•"/>
            </a:pPr>
            <a:endParaRPr lang="en-US" dirty="0"/>
          </a:p>
          <a:p>
            <a:endParaRPr lang="sr-Latn-RS" dirty="0"/>
          </a:p>
        </p:txBody>
      </p:sp>
      <p:sp>
        <p:nvSpPr>
          <p:cNvPr id="4" name="Right Arrow 3"/>
          <p:cNvSpPr/>
          <p:nvPr/>
        </p:nvSpPr>
        <p:spPr>
          <a:xfrm>
            <a:off x="6248400" y="2016084"/>
            <a:ext cx="914400" cy="198437"/>
          </a:xfrm>
          <a:prstGeom prst="rightArrow">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srgbClr val="FF0000"/>
              </a:solidFill>
            </a:endParaRPr>
          </a:p>
        </p:txBody>
      </p:sp>
    </p:spTree>
    <p:extLst>
      <p:ext uri="{BB962C8B-B14F-4D97-AF65-F5344CB8AC3E}">
        <p14:creationId xmlns:p14="http://schemas.microsoft.com/office/powerpoint/2010/main" val="21685878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sr-Cyrl-RS" sz="3200" b="1" dirty="0">
                <a:solidFill>
                  <a:schemeClr val="accent4">
                    <a:lumMod val="50000"/>
                  </a:schemeClr>
                </a:solidFill>
                <a:effectLst>
                  <a:outerShdw blurRad="38100" dist="38100" dir="2700000" algn="tl">
                    <a:srgbClr val="000000">
                      <a:alpha val="43137"/>
                    </a:srgbClr>
                  </a:outerShdw>
                </a:effectLst>
              </a:rPr>
              <a:t>Избор ревизија у стратешком плану</a:t>
            </a:r>
            <a:endParaRPr lang="en-US" sz="3200" b="1" dirty="0">
              <a:solidFill>
                <a:schemeClr val="accent4">
                  <a:lumMod val="50000"/>
                </a:schemeClr>
              </a:solidFill>
              <a:effectLst>
                <a:outerShdw blurRad="38100" dist="38100" dir="2700000" algn="tl">
                  <a:srgbClr val="000000">
                    <a:alpha val="43137"/>
                  </a:srgbClr>
                </a:outerShdw>
              </a:effectLst>
            </a:endParaRPr>
          </a:p>
        </p:txBody>
      </p:sp>
      <p:pic>
        <p:nvPicPr>
          <p:cNvPr id="4" name="Content Placeholder 3"/>
          <p:cNvPicPr>
            <a:picLocks noGrp="1"/>
          </p:cNvPicPr>
          <p:nvPr>
            <p:ph idx="1"/>
          </p:nvPr>
        </p:nvPicPr>
        <p:blipFill rotWithShape="1">
          <a:blip r:embed="rId2"/>
          <a:srcRect l="4661" t="55217" r="2878" b="25627"/>
          <a:stretch/>
        </p:blipFill>
        <p:spPr bwMode="auto">
          <a:xfrm>
            <a:off x="228600" y="2763838"/>
            <a:ext cx="8915400" cy="2209800"/>
          </a:xfrm>
          <a:prstGeom prst="rect">
            <a:avLst/>
          </a:prstGeom>
          <a:ln>
            <a:solidFill>
              <a:srgbClr val="FF0000"/>
            </a:solidFill>
          </a:ln>
          <a:extLst>
            <a:ext uri="{53640926-AAD7-44D8-BBD7-CCE9431645EC}">
              <a14:shadowObscured xmlns:a14="http://schemas.microsoft.com/office/drawing/2010/main"/>
            </a:ext>
          </a:extLst>
        </p:spPr>
      </p:pic>
      <p:pic>
        <p:nvPicPr>
          <p:cNvPr id="5" name="Picture 4"/>
          <p:cNvPicPr/>
          <p:nvPr/>
        </p:nvPicPr>
        <p:blipFill rotWithShape="1">
          <a:blip r:embed="rId3"/>
          <a:srcRect l="25485" t="52230" r="58033" b="19684"/>
          <a:stretch/>
        </p:blipFill>
        <p:spPr bwMode="auto">
          <a:xfrm>
            <a:off x="2340500" y="3534447"/>
            <a:ext cx="1600200" cy="3081020"/>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4"/>
          <a:srcRect l="42799" t="9608" r="20913" b="37668"/>
          <a:stretch/>
        </p:blipFill>
        <p:spPr bwMode="auto">
          <a:xfrm>
            <a:off x="3843619" y="1066800"/>
            <a:ext cx="4025152" cy="3124200"/>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5"/>
          <a:srcRect l="24792" t="43361" r="55678" b="38654"/>
          <a:stretch/>
        </p:blipFill>
        <p:spPr bwMode="auto">
          <a:xfrm>
            <a:off x="2133600" y="4232274"/>
            <a:ext cx="2743200" cy="2084294"/>
          </a:xfrm>
          <a:prstGeom prst="rect">
            <a:avLst/>
          </a:prstGeom>
          <a:ln>
            <a:noFill/>
          </a:ln>
          <a:extLst>
            <a:ext uri="{53640926-AAD7-44D8-BBD7-CCE9431645EC}">
              <a14:shadowObscured xmlns:a14="http://schemas.microsoft.com/office/drawing/2010/main"/>
            </a:ext>
          </a:extLst>
        </p:spPr>
      </p:pic>
      <p:pic>
        <p:nvPicPr>
          <p:cNvPr id="8" name="Picture 7"/>
          <p:cNvPicPr/>
          <p:nvPr/>
        </p:nvPicPr>
        <p:blipFill rotWithShape="1">
          <a:blip r:embed="rId6"/>
          <a:srcRect l="40028" t="44100" r="41274" b="13524"/>
          <a:stretch/>
        </p:blipFill>
        <p:spPr bwMode="auto">
          <a:xfrm>
            <a:off x="3505200" y="4370295"/>
            <a:ext cx="3429000" cy="2487705"/>
          </a:xfrm>
          <a:prstGeom prst="rect">
            <a:avLst/>
          </a:prstGeom>
          <a:ln>
            <a:noFill/>
          </a:ln>
          <a:extLst>
            <a:ext uri="{53640926-AAD7-44D8-BBD7-CCE9431645EC}">
              <a14:shadowObscured xmlns:a14="http://schemas.microsoft.com/office/drawing/2010/main"/>
            </a:ext>
          </a:extLst>
        </p:spPr>
      </p:pic>
      <p:sp>
        <p:nvSpPr>
          <p:cNvPr id="3" name="TextBox 2"/>
          <p:cNvSpPr txBox="1"/>
          <p:nvPr/>
        </p:nvSpPr>
        <p:spPr>
          <a:xfrm>
            <a:off x="6685428" y="1371600"/>
            <a:ext cx="1904999" cy="1600438"/>
          </a:xfrm>
          <a:prstGeom prst="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sr-Cyrl-RS" sz="1600" dirty="0"/>
              <a:t>Избором ризика аутоматски се попуњава поље пословног процеса како су повезани у регистру ризика</a:t>
            </a:r>
            <a:r>
              <a:rPr lang="sr-Cyrl-RS" dirty="0"/>
              <a:t>. </a:t>
            </a:r>
            <a:endParaRPr lang="sr-Latn-RS" dirty="0"/>
          </a:p>
        </p:txBody>
      </p:sp>
      <p:sp>
        <p:nvSpPr>
          <p:cNvPr id="10" name="Down Arrow 9"/>
          <p:cNvSpPr/>
          <p:nvPr/>
        </p:nvSpPr>
        <p:spPr>
          <a:xfrm>
            <a:off x="7391400" y="2972038"/>
            <a:ext cx="381000" cy="685562"/>
          </a:xfrm>
          <a:prstGeom prst="down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12" name="TextBox 11"/>
          <p:cNvSpPr txBox="1"/>
          <p:nvPr/>
        </p:nvSpPr>
        <p:spPr>
          <a:xfrm>
            <a:off x="5715000" y="2662519"/>
            <a:ext cx="1676400" cy="861774"/>
          </a:xfrm>
          <a:prstGeom prst="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sr-Cyrl-BA" sz="1600" dirty="0" smtClean="0"/>
              <a:t>Ревидиране организационе јединиц</a:t>
            </a:r>
            <a:r>
              <a:rPr lang="sr-Cyrl-BA" dirty="0" smtClean="0"/>
              <a:t>е</a:t>
            </a:r>
            <a:endParaRPr lang="sr-Latn-RS" dirty="0"/>
          </a:p>
        </p:txBody>
      </p:sp>
      <p:sp>
        <p:nvSpPr>
          <p:cNvPr id="13" name="Down Arrow 12"/>
          <p:cNvSpPr/>
          <p:nvPr/>
        </p:nvSpPr>
        <p:spPr>
          <a:xfrm>
            <a:off x="6362700" y="3543419"/>
            <a:ext cx="381000" cy="342781"/>
          </a:xfrm>
          <a:prstGeom prst="down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14" name="TextBox 13"/>
          <p:cNvSpPr txBox="1"/>
          <p:nvPr/>
        </p:nvSpPr>
        <p:spPr>
          <a:xfrm>
            <a:off x="276234" y="5414092"/>
            <a:ext cx="1542410" cy="338554"/>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sr-Cyrl-BA" sz="1600" dirty="0" smtClean="0"/>
              <a:t>Назив ревизије</a:t>
            </a:r>
            <a:endParaRPr lang="sr-Latn-RS" sz="1600" dirty="0"/>
          </a:p>
        </p:txBody>
      </p:sp>
      <p:sp>
        <p:nvSpPr>
          <p:cNvPr id="15" name="Up Arrow 14"/>
          <p:cNvSpPr/>
          <p:nvPr/>
        </p:nvSpPr>
        <p:spPr>
          <a:xfrm>
            <a:off x="805123" y="4876799"/>
            <a:ext cx="484632" cy="537293"/>
          </a:xfrm>
          <a:prstGeom prst="up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ln>
                <a:solidFill>
                  <a:srgbClr val="FF0000"/>
                </a:solidFill>
              </a:ln>
            </a:endParaRPr>
          </a:p>
        </p:txBody>
      </p:sp>
      <p:sp>
        <p:nvSpPr>
          <p:cNvPr id="16" name="TextBox 15"/>
          <p:cNvSpPr txBox="1"/>
          <p:nvPr/>
        </p:nvSpPr>
        <p:spPr>
          <a:xfrm>
            <a:off x="7003677" y="5217221"/>
            <a:ext cx="2064122" cy="1169551"/>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sr-Cyrl-BA" sz="1400" dirty="0" smtClean="0"/>
              <a:t>Планирани број дана</a:t>
            </a:r>
          </a:p>
          <a:p>
            <a:r>
              <a:rPr lang="sr-Cyrl-BA" sz="1400" dirty="0" smtClean="0"/>
              <a:t>за сваку појединачну годину/аутоматско рачунање укупних дана за трогодишњи период</a:t>
            </a:r>
            <a:endParaRPr lang="sr-Cyrl-BA" sz="1400" dirty="0"/>
          </a:p>
        </p:txBody>
      </p:sp>
      <p:sp>
        <p:nvSpPr>
          <p:cNvPr id="17" name="Up Arrow 16"/>
          <p:cNvSpPr/>
          <p:nvPr/>
        </p:nvSpPr>
        <p:spPr>
          <a:xfrm>
            <a:off x="6906768" y="4687415"/>
            <a:ext cx="484632" cy="537293"/>
          </a:xfrm>
          <a:prstGeom prst="up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ln>
                <a:solidFill>
                  <a:srgbClr val="FF0000"/>
                </a:solidFill>
              </a:ln>
            </a:endParaRPr>
          </a:p>
        </p:txBody>
      </p:sp>
      <p:sp>
        <p:nvSpPr>
          <p:cNvPr id="18" name="TextBox 17"/>
          <p:cNvSpPr txBox="1"/>
          <p:nvPr/>
        </p:nvSpPr>
        <p:spPr>
          <a:xfrm>
            <a:off x="640978" y="2483224"/>
            <a:ext cx="1577787" cy="58477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sr-Cyrl-BA" sz="1600" dirty="0" smtClean="0"/>
              <a:t>Избор субјекта/</a:t>
            </a:r>
          </a:p>
          <a:p>
            <a:r>
              <a:rPr lang="sr-Cyrl-BA" sz="1600" dirty="0" smtClean="0"/>
              <a:t>институције</a:t>
            </a:r>
            <a:endParaRPr lang="sr-Latn-RS" sz="1600" dirty="0"/>
          </a:p>
        </p:txBody>
      </p:sp>
      <p:sp>
        <p:nvSpPr>
          <p:cNvPr id="19" name="Down Arrow 18"/>
          <p:cNvSpPr/>
          <p:nvPr/>
        </p:nvSpPr>
        <p:spPr>
          <a:xfrm>
            <a:off x="1099255" y="3067999"/>
            <a:ext cx="381000" cy="685562"/>
          </a:xfrm>
          <a:prstGeom prst="down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Tree>
    <p:extLst>
      <p:ext uri="{BB962C8B-B14F-4D97-AF65-F5344CB8AC3E}">
        <p14:creationId xmlns:p14="http://schemas.microsoft.com/office/powerpoint/2010/main" val="861063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grpId="1" nodeType="clickEffect">
                                  <p:stCondLst>
                                    <p:cond delay="0"/>
                                  </p:stCondLst>
                                  <p:childTnLst>
                                    <p:anim calcmode="lin" valueType="num">
                                      <p:cBhvr additive="base">
                                        <p:cTn id="16" dur="500"/>
                                        <p:tgtEl>
                                          <p:spTgt spid="18"/>
                                        </p:tgtEl>
                                        <p:attrNameLst>
                                          <p:attrName>ppt_x</p:attrName>
                                        </p:attrNameLst>
                                      </p:cBhvr>
                                      <p:tavLst>
                                        <p:tav tm="0">
                                          <p:val>
                                            <p:strVal val="ppt_x"/>
                                          </p:val>
                                        </p:tav>
                                        <p:tav tm="100000">
                                          <p:val>
                                            <p:strVal val="ppt_x"/>
                                          </p:val>
                                        </p:tav>
                                      </p:tavLst>
                                    </p:anim>
                                    <p:anim calcmode="lin" valueType="num">
                                      <p:cBhvr additive="base">
                                        <p:cTn id="17" dur="500"/>
                                        <p:tgtEl>
                                          <p:spTgt spid="18"/>
                                        </p:tgtEl>
                                        <p:attrNameLst>
                                          <p:attrName>ppt_y</p:attrName>
                                        </p:attrNameLst>
                                      </p:cBhvr>
                                      <p:tavLst>
                                        <p:tav tm="0">
                                          <p:val>
                                            <p:strVal val="ppt_y"/>
                                          </p:val>
                                        </p:tav>
                                        <p:tav tm="100000">
                                          <p:val>
                                            <p:strVal val="1+ppt_h/2"/>
                                          </p:val>
                                        </p:tav>
                                      </p:tavLst>
                                    </p:anim>
                                    <p:set>
                                      <p:cBhvr>
                                        <p:cTn id="18" dur="1" fill="hold">
                                          <p:stCondLst>
                                            <p:cond delay="499"/>
                                          </p:stCondLst>
                                        </p:cTn>
                                        <p:tgtEl>
                                          <p:spTgt spid="18"/>
                                        </p:tgtEl>
                                        <p:attrNameLst>
                                          <p:attrName>style.visibility</p:attrName>
                                        </p:attrNameLst>
                                      </p:cBhvr>
                                      <p:to>
                                        <p:strVal val="hidden"/>
                                      </p:to>
                                    </p:set>
                                  </p:childTnLst>
                                </p:cTn>
                              </p:par>
                              <p:par>
                                <p:cTn id="19" presetID="2" presetClass="exit" presetSubtype="4" fill="hold" grpId="1" nodeType="withEffect">
                                  <p:stCondLst>
                                    <p:cond delay="0"/>
                                  </p:stCondLst>
                                  <p:childTnLst>
                                    <p:anim calcmode="lin" valueType="num">
                                      <p:cBhvr additive="base">
                                        <p:cTn id="20" dur="500"/>
                                        <p:tgtEl>
                                          <p:spTgt spid="19"/>
                                        </p:tgtEl>
                                        <p:attrNameLst>
                                          <p:attrName>ppt_x</p:attrName>
                                        </p:attrNameLst>
                                      </p:cBhvr>
                                      <p:tavLst>
                                        <p:tav tm="0">
                                          <p:val>
                                            <p:strVal val="ppt_x"/>
                                          </p:val>
                                        </p:tav>
                                        <p:tav tm="100000">
                                          <p:val>
                                            <p:strVal val="ppt_x"/>
                                          </p:val>
                                        </p:tav>
                                      </p:tavLst>
                                    </p:anim>
                                    <p:anim calcmode="lin" valueType="num">
                                      <p:cBhvr additive="base">
                                        <p:cTn id="21" dur="500"/>
                                        <p:tgtEl>
                                          <p:spTgt spid="19"/>
                                        </p:tgtEl>
                                        <p:attrNameLst>
                                          <p:attrName>ppt_y</p:attrName>
                                        </p:attrNameLst>
                                      </p:cBhvr>
                                      <p:tavLst>
                                        <p:tav tm="0">
                                          <p:val>
                                            <p:strVal val="ppt_y"/>
                                          </p:val>
                                        </p:tav>
                                        <p:tav tm="100000">
                                          <p:val>
                                            <p:strVal val="1+ppt_h/2"/>
                                          </p:val>
                                        </p:tav>
                                      </p:tavLst>
                                    </p:anim>
                                    <p:set>
                                      <p:cBhvr>
                                        <p:cTn id="22" dur="1" fill="hold">
                                          <p:stCondLst>
                                            <p:cond delay="499"/>
                                          </p:stCondLst>
                                        </p:cTn>
                                        <p:tgtEl>
                                          <p:spTgt spid="1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xit" presetSubtype="4" fill="hold" nodeType="clickEffect">
                                  <p:stCondLst>
                                    <p:cond delay="0"/>
                                  </p:stCondLst>
                                  <p:childTnLst>
                                    <p:anim calcmode="lin" valueType="num">
                                      <p:cBhvr additive="base">
                                        <p:cTn id="32" dur="500"/>
                                        <p:tgtEl>
                                          <p:spTgt spid="5"/>
                                        </p:tgtEl>
                                        <p:attrNameLst>
                                          <p:attrName>ppt_x</p:attrName>
                                        </p:attrNameLst>
                                      </p:cBhvr>
                                      <p:tavLst>
                                        <p:tav tm="0">
                                          <p:val>
                                            <p:strVal val="ppt_x"/>
                                          </p:val>
                                        </p:tav>
                                        <p:tav tm="100000">
                                          <p:val>
                                            <p:strVal val="ppt_x"/>
                                          </p:val>
                                        </p:tav>
                                      </p:tavLst>
                                    </p:anim>
                                    <p:anim calcmode="lin" valueType="num">
                                      <p:cBhvr additive="base">
                                        <p:cTn id="33" dur="500"/>
                                        <p:tgtEl>
                                          <p:spTgt spid="5"/>
                                        </p:tgtEl>
                                        <p:attrNameLst>
                                          <p:attrName>ppt_y</p:attrName>
                                        </p:attrNameLst>
                                      </p:cBhvr>
                                      <p:tavLst>
                                        <p:tav tm="0">
                                          <p:val>
                                            <p:strVal val="ppt_y"/>
                                          </p:val>
                                        </p:tav>
                                        <p:tav tm="100000">
                                          <p:val>
                                            <p:strVal val="1+ppt_h/2"/>
                                          </p:val>
                                        </p:tav>
                                      </p:tavLst>
                                    </p:anim>
                                    <p:set>
                                      <p:cBhvr>
                                        <p:cTn id="34" dur="1" fill="hold">
                                          <p:stCondLst>
                                            <p:cond delay="499"/>
                                          </p:stCondLst>
                                        </p:cTn>
                                        <p:tgtEl>
                                          <p:spTgt spid="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xit" presetSubtype="4" fill="hold" nodeType="clickEffect">
                                  <p:stCondLst>
                                    <p:cond delay="0"/>
                                  </p:stCondLst>
                                  <p:childTnLst>
                                    <p:anim calcmode="lin" valueType="num">
                                      <p:cBhvr additive="base">
                                        <p:cTn id="44" dur="500"/>
                                        <p:tgtEl>
                                          <p:spTgt spid="6"/>
                                        </p:tgtEl>
                                        <p:attrNameLst>
                                          <p:attrName>ppt_x</p:attrName>
                                        </p:attrNameLst>
                                      </p:cBhvr>
                                      <p:tavLst>
                                        <p:tav tm="0">
                                          <p:val>
                                            <p:strVal val="ppt_x"/>
                                          </p:val>
                                        </p:tav>
                                        <p:tav tm="100000">
                                          <p:val>
                                            <p:strVal val="ppt_x"/>
                                          </p:val>
                                        </p:tav>
                                      </p:tavLst>
                                    </p:anim>
                                    <p:anim calcmode="lin" valueType="num">
                                      <p:cBhvr additive="base">
                                        <p:cTn id="45" dur="500"/>
                                        <p:tgtEl>
                                          <p:spTgt spid="6"/>
                                        </p:tgtEl>
                                        <p:attrNameLst>
                                          <p:attrName>ppt_y</p:attrName>
                                        </p:attrNameLst>
                                      </p:cBhvr>
                                      <p:tavLst>
                                        <p:tav tm="0">
                                          <p:val>
                                            <p:strVal val="ppt_y"/>
                                          </p:val>
                                        </p:tav>
                                        <p:tav tm="100000">
                                          <p:val>
                                            <p:strVal val="1+ppt_h/2"/>
                                          </p:val>
                                        </p:tav>
                                      </p:tavLst>
                                    </p:anim>
                                    <p:set>
                                      <p:cBhvr>
                                        <p:cTn id="46" dur="1" fill="hold">
                                          <p:stCondLst>
                                            <p:cond delay="499"/>
                                          </p:stCondLst>
                                        </p:cTn>
                                        <p:tgtEl>
                                          <p:spTgt spid="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anim calcmode="lin" valueType="num">
                                      <p:cBhvr additive="base">
                                        <p:cTn id="51" dur="500" fill="hold"/>
                                        <p:tgtEl>
                                          <p:spTgt spid="3"/>
                                        </p:tgtEl>
                                        <p:attrNameLst>
                                          <p:attrName>ppt_x</p:attrName>
                                        </p:attrNameLst>
                                      </p:cBhvr>
                                      <p:tavLst>
                                        <p:tav tm="0">
                                          <p:val>
                                            <p:strVal val="#ppt_x"/>
                                          </p:val>
                                        </p:tav>
                                        <p:tav tm="100000">
                                          <p:val>
                                            <p:strVal val="#ppt_x"/>
                                          </p:val>
                                        </p:tav>
                                      </p:tavLst>
                                    </p:anim>
                                    <p:anim calcmode="lin" valueType="num">
                                      <p:cBhvr additive="base">
                                        <p:cTn id="52" dur="500" fill="hold"/>
                                        <p:tgtEl>
                                          <p:spTgt spid="3"/>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500" fill="hold"/>
                                        <p:tgtEl>
                                          <p:spTgt spid="10"/>
                                        </p:tgtEl>
                                        <p:attrNameLst>
                                          <p:attrName>ppt_x</p:attrName>
                                        </p:attrNameLst>
                                      </p:cBhvr>
                                      <p:tavLst>
                                        <p:tav tm="0">
                                          <p:val>
                                            <p:strVal val="#ppt_x"/>
                                          </p:val>
                                        </p:tav>
                                        <p:tav tm="100000">
                                          <p:val>
                                            <p:strVal val="#ppt_x"/>
                                          </p:val>
                                        </p:tav>
                                      </p:tavLst>
                                    </p:anim>
                                    <p:anim calcmode="lin" valueType="num">
                                      <p:cBhvr additive="base">
                                        <p:cTn id="5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xit" presetSubtype="4" fill="hold" grpId="1" nodeType="clickEffect">
                                  <p:stCondLst>
                                    <p:cond delay="0"/>
                                  </p:stCondLst>
                                  <p:childTnLst>
                                    <p:anim calcmode="lin" valueType="num">
                                      <p:cBhvr additive="base">
                                        <p:cTn id="60" dur="500"/>
                                        <p:tgtEl>
                                          <p:spTgt spid="3"/>
                                        </p:tgtEl>
                                        <p:attrNameLst>
                                          <p:attrName>ppt_x</p:attrName>
                                        </p:attrNameLst>
                                      </p:cBhvr>
                                      <p:tavLst>
                                        <p:tav tm="0">
                                          <p:val>
                                            <p:strVal val="ppt_x"/>
                                          </p:val>
                                        </p:tav>
                                        <p:tav tm="100000">
                                          <p:val>
                                            <p:strVal val="ppt_x"/>
                                          </p:val>
                                        </p:tav>
                                      </p:tavLst>
                                    </p:anim>
                                    <p:anim calcmode="lin" valueType="num">
                                      <p:cBhvr additive="base">
                                        <p:cTn id="61" dur="500"/>
                                        <p:tgtEl>
                                          <p:spTgt spid="3"/>
                                        </p:tgtEl>
                                        <p:attrNameLst>
                                          <p:attrName>ppt_y</p:attrName>
                                        </p:attrNameLst>
                                      </p:cBhvr>
                                      <p:tavLst>
                                        <p:tav tm="0">
                                          <p:val>
                                            <p:strVal val="ppt_y"/>
                                          </p:val>
                                        </p:tav>
                                        <p:tav tm="100000">
                                          <p:val>
                                            <p:strVal val="1+ppt_h/2"/>
                                          </p:val>
                                        </p:tav>
                                      </p:tavLst>
                                    </p:anim>
                                    <p:set>
                                      <p:cBhvr>
                                        <p:cTn id="62" dur="1" fill="hold">
                                          <p:stCondLst>
                                            <p:cond delay="499"/>
                                          </p:stCondLst>
                                        </p:cTn>
                                        <p:tgtEl>
                                          <p:spTgt spid="3"/>
                                        </p:tgtEl>
                                        <p:attrNameLst>
                                          <p:attrName>style.visibility</p:attrName>
                                        </p:attrNameLst>
                                      </p:cBhvr>
                                      <p:to>
                                        <p:strVal val="hidden"/>
                                      </p:to>
                                    </p:set>
                                  </p:childTnLst>
                                </p:cTn>
                              </p:par>
                              <p:par>
                                <p:cTn id="63" presetID="2" presetClass="exit" presetSubtype="4" fill="hold" grpId="1" nodeType="withEffect">
                                  <p:stCondLst>
                                    <p:cond delay="0"/>
                                  </p:stCondLst>
                                  <p:childTnLst>
                                    <p:anim calcmode="lin" valueType="num">
                                      <p:cBhvr additive="base">
                                        <p:cTn id="64" dur="500"/>
                                        <p:tgtEl>
                                          <p:spTgt spid="10"/>
                                        </p:tgtEl>
                                        <p:attrNameLst>
                                          <p:attrName>ppt_x</p:attrName>
                                        </p:attrNameLst>
                                      </p:cBhvr>
                                      <p:tavLst>
                                        <p:tav tm="0">
                                          <p:val>
                                            <p:strVal val="ppt_x"/>
                                          </p:val>
                                        </p:tav>
                                        <p:tav tm="100000">
                                          <p:val>
                                            <p:strVal val="ppt_x"/>
                                          </p:val>
                                        </p:tav>
                                      </p:tavLst>
                                    </p:anim>
                                    <p:anim calcmode="lin" valueType="num">
                                      <p:cBhvr additive="base">
                                        <p:cTn id="65" dur="500"/>
                                        <p:tgtEl>
                                          <p:spTgt spid="10"/>
                                        </p:tgtEl>
                                        <p:attrNameLst>
                                          <p:attrName>ppt_y</p:attrName>
                                        </p:attrNameLst>
                                      </p:cBhvr>
                                      <p:tavLst>
                                        <p:tav tm="0">
                                          <p:val>
                                            <p:strVal val="ppt_y"/>
                                          </p:val>
                                        </p:tav>
                                        <p:tav tm="100000">
                                          <p:val>
                                            <p:strVal val="1+ppt_h/2"/>
                                          </p:val>
                                        </p:tav>
                                      </p:tavLst>
                                    </p:anim>
                                    <p:set>
                                      <p:cBhvr>
                                        <p:cTn id="66" dur="1" fill="hold">
                                          <p:stCondLst>
                                            <p:cond delay="499"/>
                                          </p:stCondLst>
                                        </p:cTn>
                                        <p:tgtEl>
                                          <p:spTgt spid="1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13"/>
                                        </p:tgtEl>
                                        <p:attrNameLst>
                                          <p:attrName>style.visibility</p:attrName>
                                        </p:attrNameLst>
                                      </p:cBhvr>
                                      <p:to>
                                        <p:strVal val="visible"/>
                                      </p:to>
                                    </p:set>
                                    <p:anim calcmode="lin" valueType="num">
                                      <p:cBhvr additive="base">
                                        <p:cTn id="71" dur="500" fill="hold"/>
                                        <p:tgtEl>
                                          <p:spTgt spid="13"/>
                                        </p:tgtEl>
                                        <p:attrNameLst>
                                          <p:attrName>ppt_x</p:attrName>
                                        </p:attrNameLst>
                                      </p:cBhvr>
                                      <p:tavLst>
                                        <p:tav tm="0">
                                          <p:val>
                                            <p:strVal val="#ppt_x"/>
                                          </p:val>
                                        </p:tav>
                                        <p:tav tm="100000">
                                          <p:val>
                                            <p:strVal val="#ppt_x"/>
                                          </p:val>
                                        </p:tav>
                                      </p:tavLst>
                                    </p:anim>
                                    <p:anim calcmode="lin" valueType="num">
                                      <p:cBhvr additive="base">
                                        <p:cTn id="72" dur="500" fill="hold"/>
                                        <p:tgtEl>
                                          <p:spTgt spid="13"/>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12"/>
                                        </p:tgtEl>
                                        <p:attrNameLst>
                                          <p:attrName>style.visibility</p:attrName>
                                        </p:attrNameLst>
                                      </p:cBhvr>
                                      <p:to>
                                        <p:strVal val="visible"/>
                                      </p:to>
                                    </p:set>
                                    <p:anim calcmode="lin" valueType="num">
                                      <p:cBhvr additive="base">
                                        <p:cTn id="75" dur="500" fill="hold"/>
                                        <p:tgtEl>
                                          <p:spTgt spid="12"/>
                                        </p:tgtEl>
                                        <p:attrNameLst>
                                          <p:attrName>ppt_x</p:attrName>
                                        </p:attrNameLst>
                                      </p:cBhvr>
                                      <p:tavLst>
                                        <p:tav tm="0">
                                          <p:val>
                                            <p:strVal val="#ppt_x"/>
                                          </p:val>
                                        </p:tav>
                                        <p:tav tm="100000">
                                          <p:val>
                                            <p:strVal val="#ppt_x"/>
                                          </p:val>
                                        </p:tav>
                                      </p:tavLst>
                                    </p:anim>
                                    <p:anim calcmode="lin" valueType="num">
                                      <p:cBhvr additive="base">
                                        <p:cTn id="7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xit" presetSubtype="4" fill="hold" grpId="1" nodeType="clickEffect">
                                  <p:stCondLst>
                                    <p:cond delay="0"/>
                                  </p:stCondLst>
                                  <p:childTnLst>
                                    <p:anim calcmode="lin" valueType="num">
                                      <p:cBhvr additive="base">
                                        <p:cTn id="80" dur="500"/>
                                        <p:tgtEl>
                                          <p:spTgt spid="13"/>
                                        </p:tgtEl>
                                        <p:attrNameLst>
                                          <p:attrName>ppt_x</p:attrName>
                                        </p:attrNameLst>
                                      </p:cBhvr>
                                      <p:tavLst>
                                        <p:tav tm="0">
                                          <p:val>
                                            <p:strVal val="ppt_x"/>
                                          </p:val>
                                        </p:tav>
                                        <p:tav tm="100000">
                                          <p:val>
                                            <p:strVal val="ppt_x"/>
                                          </p:val>
                                        </p:tav>
                                      </p:tavLst>
                                    </p:anim>
                                    <p:anim calcmode="lin" valueType="num">
                                      <p:cBhvr additive="base">
                                        <p:cTn id="81" dur="500"/>
                                        <p:tgtEl>
                                          <p:spTgt spid="13"/>
                                        </p:tgtEl>
                                        <p:attrNameLst>
                                          <p:attrName>ppt_y</p:attrName>
                                        </p:attrNameLst>
                                      </p:cBhvr>
                                      <p:tavLst>
                                        <p:tav tm="0">
                                          <p:val>
                                            <p:strVal val="ppt_y"/>
                                          </p:val>
                                        </p:tav>
                                        <p:tav tm="100000">
                                          <p:val>
                                            <p:strVal val="1+ppt_h/2"/>
                                          </p:val>
                                        </p:tav>
                                      </p:tavLst>
                                    </p:anim>
                                    <p:set>
                                      <p:cBhvr>
                                        <p:cTn id="82" dur="1" fill="hold">
                                          <p:stCondLst>
                                            <p:cond delay="499"/>
                                          </p:stCondLst>
                                        </p:cTn>
                                        <p:tgtEl>
                                          <p:spTgt spid="13"/>
                                        </p:tgtEl>
                                        <p:attrNameLst>
                                          <p:attrName>style.visibility</p:attrName>
                                        </p:attrNameLst>
                                      </p:cBhvr>
                                      <p:to>
                                        <p:strVal val="hidden"/>
                                      </p:to>
                                    </p:set>
                                  </p:childTnLst>
                                </p:cTn>
                              </p:par>
                              <p:par>
                                <p:cTn id="83" presetID="2" presetClass="exit" presetSubtype="4" fill="hold" grpId="1" nodeType="withEffect">
                                  <p:stCondLst>
                                    <p:cond delay="0"/>
                                  </p:stCondLst>
                                  <p:childTnLst>
                                    <p:anim calcmode="lin" valueType="num">
                                      <p:cBhvr additive="base">
                                        <p:cTn id="84" dur="500"/>
                                        <p:tgtEl>
                                          <p:spTgt spid="12"/>
                                        </p:tgtEl>
                                        <p:attrNameLst>
                                          <p:attrName>ppt_x</p:attrName>
                                        </p:attrNameLst>
                                      </p:cBhvr>
                                      <p:tavLst>
                                        <p:tav tm="0">
                                          <p:val>
                                            <p:strVal val="ppt_x"/>
                                          </p:val>
                                        </p:tav>
                                        <p:tav tm="100000">
                                          <p:val>
                                            <p:strVal val="ppt_x"/>
                                          </p:val>
                                        </p:tav>
                                      </p:tavLst>
                                    </p:anim>
                                    <p:anim calcmode="lin" valueType="num">
                                      <p:cBhvr additive="base">
                                        <p:cTn id="85" dur="500"/>
                                        <p:tgtEl>
                                          <p:spTgt spid="12"/>
                                        </p:tgtEl>
                                        <p:attrNameLst>
                                          <p:attrName>ppt_y</p:attrName>
                                        </p:attrNameLst>
                                      </p:cBhvr>
                                      <p:tavLst>
                                        <p:tav tm="0">
                                          <p:val>
                                            <p:strVal val="ppt_y"/>
                                          </p:val>
                                        </p:tav>
                                        <p:tav tm="100000">
                                          <p:val>
                                            <p:strVal val="1+ppt_h/2"/>
                                          </p:val>
                                        </p:tav>
                                      </p:tavLst>
                                    </p:anim>
                                    <p:set>
                                      <p:cBhvr>
                                        <p:cTn id="86" dur="1" fill="hold">
                                          <p:stCondLst>
                                            <p:cond delay="499"/>
                                          </p:stCondLst>
                                        </p:cTn>
                                        <p:tgtEl>
                                          <p:spTgt spid="12"/>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15"/>
                                        </p:tgtEl>
                                        <p:attrNameLst>
                                          <p:attrName>style.visibility</p:attrName>
                                        </p:attrNameLst>
                                      </p:cBhvr>
                                      <p:to>
                                        <p:strVal val="visible"/>
                                      </p:to>
                                    </p:set>
                                    <p:anim calcmode="lin" valueType="num">
                                      <p:cBhvr additive="base">
                                        <p:cTn id="91" dur="500" fill="hold"/>
                                        <p:tgtEl>
                                          <p:spTgt spid="15"/>
                                        </p:tgtEl>
                                        <p:attrNameLst>
                                          <p:attrName>ppt_x</p:attrName>
                                        </p:attrNameLst>
                                      </p:cBhvr>
                                      <p:tavLst>
                                        <p:tav tm="0">
                                          <p:val>
                                            <p:strVal val="#ppt_x"/>
                                          </p:val>
                                        </p:tav>
                                        <p:tav tm="100000">
                                          <p:val>
                                            <p:strVal val="#ppt_x"/>
                                          </p:val>
                                        </p:tav>
                                      </p:tavLst>
                                    </p:anim>
                                    <p:anim calcmode="lin" valueType="num">
                                      <p:cBhvr additive="base">
                                        <p:cTn id="92" dur="500" fill="hold"/>
                                        <p:tgtEl>
                                          <p:spTgt spid="15"/>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14"/>
                                        </p:tgtEl>
                                        <p:attrNameLst>
                                          <p:attrName>style.visibility</p:attrName>
                                        </p:attrNameLst>
                                      </p:cBhvr>
                                      <p:to>
                                        <p:strVal val="visible"/>
                                      </p:to>
                                    </p:set>
                                    <p:anim calcmode="lin" valueType="num">
                                      <p:cBhvr additive="base">
                                        <p:cTn id="95" dur="500" fill="hold"/>
                                        <p:tgtEl>
                                          <p:spTgt spid="14"/>
                                        </p:tgtEl>
                                        <p:attrNameLst>
                                          <p:attrName>ppt_x</p:attrName>
                                        </p:attrNameLst>
                                      </p:cBhvr>
                                      <p:tavLst>
                                        <p:tav tm="0">
                                          <p:val>
                                            <p:strVal val="#ppt_x"/>
                                          </p:val>
                                        </p:tav>
                                        <p:tav tm="100000">
                                          <p:val>
                                            <p:strVal val="#ppt_x"/>
                                          </p:val>
                                        </p:tav>
                                      </p:tavLst>
                                    </p:anim>
                                    <p:anim calcmode="lin" valueType="num">
                                      <p:cBhvr additive="base">
                                        <p:cTn id="9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xit" presetSubtype="4" fill="hold" grpId="1" nodeType="clickEffect">
                                  <p:stCondLst>
                                    <p:cond delay="0"/>
                                  </p:stCondLst>
                                  <p:childTnLst>
                                    <p:anim calcmode="lin" valueType="num">
                                      <p:cBhvr additive="base">
                                        <p:cTn id="100" dur="500"/>
                                        <p:tgtEl>
                                          <p:spTgt spid="15"/>
                                        </p:tgtEl>
                                        <p:attrNameLst>
                                          <p:attrName>ppt_x</p:attrName>
                                        </p:attrNameLst>
                                      </p:cBhvr>
                                      <p:tavLst>
                                        <p:tav tm="0">
                                          <p:val>
                                            <p:strVal val="ppt_x"/>
                                          </p:val>
                                        </p:tav>
                                        <p:tav tm="100000">
                                          <p:val>
                                            <p:strVal val="ppt_x"/>
                                          </p:val>
                                        </p:tav>
                                      </p:tavLst>
                                    </p:anim>
                                    <p:anim calcmode="lin" valueType="num">
                                      <p:cBhvr additive="base">
                                        <p:cTn id="101" dur="500"/>
                                        <p:tgtEl>
                                          <p:spTgt spid="15"/>
                                        </p:tgtEl>
                                        <p:attrNameLst>
                                          <p:attrName>ppt_y</p:attrName>
                                        </p:attrNameLst>
                                      </p:cBhvr>
                                      <p:tavLst>
                                        <p:tav tm="0">
                                          <p:val>
                                            <p:strVal val="ppt_y"/>
                                          </p:val>
                                        </p:tav>
                                        <p:tav tm="100000">
                                          <p:val>
                                            <p:strVal val="1+ppt_h/2"/>
                                          </p:val>
                                        </p:tav>
                                      </p:tavLst>
                                    </p:anim>
                                    <p:set>
                                      <p:cBhvr>
                                        <p:cTn id="102" dur="1" fill="hold">
                                          <p:stCondLst>
                                            <p:cond delay="499"/>
                                          </p:stCondLst>
                                        </p:cTn>
                                        <p:tgtEl>
                                          <p:spTgt spid="15"/>
                                        </p:tgtEl>
                                        <p:attrNameLst>
                                          <p:attrName>style.visibility</p:attrName>
                                        </p:attrNameLst>
                                      </p:cBhvr>
                                      <p:to>
                                        <p:strVal val="hidden"/>
                                      </p:to>
                                    </p:set>
                                  </p:childTnLst>
                                </p:cTn>
                              </p:par>
                              <p:par>
                                <p:cTn id="103" presetID="2" presetClass="exit" presetSubtype="4" fill="hold" grpId="1" nodeType="withEffect">
                                  <p:stCondLst>
                                    <p:cond delay="0"/>
                                  </p:stCondLst>
                                  <p:childTnLst>
                                    <p:anim calcmode="lin" valueType="num">
                                      <p:cBhvr additive="base">
                                        <p:cTn id="104" dur="500"/>
                                        <p:tgtEl>
                                          <p:spTgt spid="14"/>
                                        </p:tgtEl>
                                        <p:attrNameLst>
                                          <p:attrName>ppt_x</p:attrName>
                                        </p:attrNameLst>
                                      </p:cBhvr>
                                      <p:tavLst>
                                        <p:tav tm="0">
                                          <p:val>
                                            <p:strVal val="ppt_x"/>
                                          </p:val>
                                        </p:tav>
                                        <p:tav tm="100000">
                                          <p:val>
                                            <p:strVal val="ppt_x"/>
                                          </p:val>
                                        </p:tav>
                                      </p:tavLst>
                                    </p:anim>
                                    <p:anim calcmode="lin" valueType="num">
                                      <p:cBhvr additive="base">
                                        <p:cTn id="105" dur="500"/>
                                        <p:tgtEl>
                                          <p:spTgt spid="14"/>
                                        </p:tgtEl>
                                        <p:attrNameLst>
                                          <p:attrName>ppt_y</p:attrName>
                                        </p:attrNameLst>
                                      </p:cBhvr>
                                      <p:tavLst>
                                        <p:tav tm="0">
                                          <p:val>
                                            <p:strVal val="ppt_y"/>
                                          </p:val>
                                        </p:tav>
                                        <p:tav tm="100000">
                                          <p:val>
                                            <p:strVal val="1+ppt_h/2"/>
                                          </p:val>
                                        </p:tav>
                                      </p:tavLst>
                                    </p:anim>
                                    <p:set>
                                      <p:cBhvr>
                                        <p:cTn id="106" dur="1" fill="hold">
                                          <p:stCondLst>
                                            <p:cond delay="499"/>
                                          </p:stCondLst>
                                        </p:cTn>
                                        <p:tgtEl>
                                          <p:spTgt spid="14"/>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2" presetClass="entr" presetSubtype="4" fill="hold" nodeType="clickEffect">
                                  <p:stCondLst>
                                    <p:cond delay="0"/>
                                  </p:stCondLst>
                                  <p:childTnLst>
                                    <p:set>
                                      <p:cBhvr>
                                        <p:cTn id="110" dur="1" fill="hold">
                                          <p:stCondLst>
                                            <p:cond delay="0"/>
                                          </p:stCondLst>
                                        </p:cTn>
                                        <p:tgtEl>
                                          <p:spTgt spid="7"/>
                                        </p:tgtEl>
                                        <p:attrNameLst>
                                          <p:attrName>style.visibility</p:attrName>
                                        </p:attrNameLst>
                                      </p:cBhvr>
                                      <p:to>
                                        <p:strVal val="visible"/>
                                      </p:to>
                                    </p:set>
                                    <p:anim calcmode="lin" valueType="num">
                                      <p:cBhvr additive="base">
                                        <p:cTn id="111" dur="500" fill="hold"/>
                                        <p:tgtEl>
                                          <p:spTgt spid="7"/>
                                        </p:tgtEl>
                                        <p:attrNameLst>
                                          <p:attrName>ppt_x</p:attrName>
                                        </p:attrNameLst>
                                      </p:cBhvr>
                                      <p:tavLst>
                                        <p:tav tm="0">
                                          <p:val>
                                            <p:strVal val="#ppt_x"/>
                                          </p:val>
                                        </p:tav>
                                        <p:tav tm="100000">
                                          <p:val>
                                            <p:strVal val="#ppt_x"/>
                                          </p:val>
                                        </p:tav>
                                      </p:tavLst>
                                    </p:anim>
                                    <p:anim calcmode="lin" valueType="num">
                                      <p:cBhvr additive="base">
                                        <p:cTn id="1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xit" presetSubtype="4" fill="hold" nodeType="clickEffect">
                                  <p:stCondLst>
                                    <p:cond delay="0"/>
                                  </p:stCondLst>
                                  <p:childTnLst>
                                    <p:anim calcmode="lin" valueType="num">
                                      <p:cBhvr additive="base">
                                        <p:cTn id="116" dur="500"/>
                                        <p:tgtEl>
                                          <p:spTgt spid="7"/>
                                        </p:tgtEl>
                                        <p:attrNameLst>
                                          <p:attrName>ppt_x</p:attrName>
                                        </p:attrNameLst>
                                      </p:cBhvr>
                                      <p:tavLst>
                                        <p:tav tm="0">
                                          <p:val>
                                            <p:strVal val="ppt_x"/>
                                          </p:val>
                                        </p:tav>
                                        <p:tav tm="100000">
                                          <p:val>
                                            <p:strVal val="ppt_x"/>
                                          </p:val>
                                        </p:tav>
                                      </p:tavLst>
                                    </p:anim>
                                    <p:anim calcmode="lin" valueType="num">
                                      <p:cBhvr additive="base">
                                        <p:cTn id="117" dur="500"/>
                                        <p:tgtEl>
                                          <p:spTgt spid="7"/>
                                        </p:tgtEl>
                                        <p:attrNameLst>
                                          <p:attrName>ppt_y</p:attrName>
                                        </p:attrNameLst>
                                      </p:cBhvr>
                                      <p:tavLst>
                                        <p:tav tm="0">
                                          <p:val>
                                            <p:strVal val="ppt_y"/>
                                          </p:val>
                                        </p:tav>
                                        <p:tav tm="100000">
                                          <p:val>
                                            <p:strVal val="1+ppt_h/2"/>
                                          </p:val>
                                        </p:tav>
                                      </p:tavLst>
                                    </p:anim>
                                    <p:set>
                                      <p:cBhvr>
                                        <p:cTn id="118" dur="1" fill="hold">
                                          <p:stCondLst>
                                            <p:cond delay="499"/>
                                          </p:stCondLst>
                                        </p:cTn>
                                        <p:tgtEl>
                                          <p:spTgt spid="7"/>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2" presetClass="entr" presetSubtype="4" fill="hold" nodeType="clickEffect">
                                  <p:stCondLst>
                                    <p:cond delay="0"/>
                                  </p:stCondLst>
                                  <p:childTnLst>
                                    <p:set>
                                      <p:cBhvr>
                                        <p:cTn id="122" dur="1" fill="hold">
                                          <p:stCondLst>
                                            <p:cond delay="0"/>
                                          </p:stCondLst>
                                        </p:cTn>
                                        <p:tgtEl>
                                          <p:spTgt spid="8"/>
                                        </p:tgtEl>
                                        <p:attrNameLst>
                                          <p:attrName>style.visibility</p:attrName>
                                        </p:attrNameLst>
                                      </p:cBhvr>
                                      <p:to>
                                        <p:strVal val="visible"/>
                                      </p:to>
                                    </p:set>
                                    <p:anim calcmode="lin" valueType="num">
                                      <p:cBhvr additive="base">
                                        <p:cTn id="123" dur="500" fill="hold"/>
                                        <p:tgtEl>
                                          <p:spTgt spid="8"/>
                                        </p:tgtEl>
                                        <p:attrNameLst>
                                          <p:attrName>ppt_x</p:attrName>
                                        </p:attrNameLst>
                                      </p:cBhvr>
                                      <p:tavLst>
                                        <p:tav tm="0">
                                          <p:val>
                                            <p:strVal val="#ppt_x"/>
                                          </p:val>
                                        </p:tav>
                                        <p:tav tm="100000">
                                          <p:val>
                                            <p:strVal val="#ppt_x"/>
                                          </p:val>
                                        </p:tav>
                                      </p:tavLst>
                                    </p:anim>
                                    <p:anim calcmode="lin" valueType="num">
                                      <p:cBhvr additive="base">
                                        <p:cTn id="1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2" presetClass="exit" presetSubtype="4" fill="hold" nodeType="clickEffect">
                                  <p:stCondLst>
                                    <p:cond delay="0"/>
                                  </p:stCondLst>
                                  <p:childTnLst>
                                    <p:anim calcmode="lin" valueType="num">
                                      <p:cBhvr additive="base">
                                        <p:cTn id="128" dur="500"/>
                                        <p:tgtEl>
                                          <p:spTgt spid="8"/>
                                        </p:tgtEl>
                                        <p:attrNameLst>
                                          <p:attrName>ppt_x</p:attrName>
                                        </p:attrNameLst>
                                      </p:cBhvr>
                                      <p:tavLst>
                                        <p:tav tm="0">
                                          <p:val>
                                            <p:strVal val="ppt_x"/>
                                          </p:val>
                                        </p:tav>
                                        <p:tav tm="100000">
                                          <p:val>
                                            <p:strVal val="ppt_x"/>
                                          </p:val>
                                        </p:tav>
                                      </p:tavLst>
                                    </p:anim>
                                    <p:anim calcmode="lin" valueType="num">
                                      <p:cBhvr additive="base">
                                        <p:cTn id="129" dur="500"/>
                                        <p:tgtEl>
                                          <p:spTgt spid="8"/>
                                        </p:tgtEl>
                                        <p:attrNameLst>
                                          <p:attrName>ppt_y</p:attrName>
                                        </p:attrNameLst>
                                      </p:cBhvr>
                                      <p:tavLst>
                                        <p:tav tm="0">
                                          <p:val>
                                            <p:strVal val="ppt_y"/>
                                          </p:val>
                                        </p:tav>
                                        <p:tav tm="100000">
                                          <p:val>
                                            <p:strVal val="1+ppt_h/2"/>
                                          </p:val>
                                        </p:tav>
                                      </p:tavLst>
                                    </p:anim>
                                    <p:set>
                                      <p:cBhvr>
                                        <p:cTn id="130" dur="1" fill="hold">
                                          <p:stCondLst>
                                            <p:cond delay="499"/>
                                          </p:stCondLst>
                                        </p:cTn>
                                        <p:tgtEl>
                                          <p:spTgt spid="8"/>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2" presetClass="entr" presetSubtype="4" fill="hold" grpId="0" nodeType="clickEffect">
                                  <p:stCondLst>
                                    <p:cond delay="0"/>
                                  </p:stCondLst>
                                  <p:childTnLst>
                                    <p:set>
                                      <p:cBhvr>
                                        <p:cTn id="134" dur="1" fill="hold">
                                          <p:stCondLst>
                                            <p:cond delay="0"/>
                                          </p:stCondLst>
                                        </p:cTn>
                                        <p:tgtEl>
                                          <p:spTgt spid="17"/>
                                        </p:tgtEl>
                                        <p:attrNameLst>
                                          <p:attrName>style.visibility</p:attrName>
                                        </p:attrNameLst>
                                      </p:cBhvr>
                                      <p:to>
                                        <p:strVal val="visible"/>
                                      </p:to>
                                    </p:set>
                                    <p:anim calcmode="lin" valueType="num">
                                      <p:cBhvr additive="base">
                                        <p:cTn id="135" dur="500" fill="hold"/>
                                        <p:tgtEl>
                                          <p:spTgt spid="17"/>
                                        </p:tgtEl>
                                        <p:attrNameLst>
                                          <p:attrName>ppt_x</p:attrName>
                                        </p:attrNameLst>
                                      </p:cBhvr>
                                      <p:tavLst>
                                        <p:tav tm="0">
                                          <p:val>
                                            <p:strVal val="#ppt_x"/>
                                          </p:val>
                                        </p:tav>
                                        <p:tav tm="100000">
                                          <p:val>
                                            <p:strVal val="#ppt_x"/>
                                          </p:val>
                                        </p:tav>
                                      </p:tavLst>
                                    </p:anim>
                                    <p:anim calcmode="lin" valueType="num">
                                      <p:cBhvr additive="base">
                                        <p:cTn id="136" dur="500" fill="hold"/>
                                        <p:tgtEl>
                                          <p:spTgt spid="17"/>
                                        </p:tgtEl>
                                        <p:attrNameLst>
                                          <p:attrName>ppt_y</p:attrName>
                                        </p:attrNameLst>
                                      </p:cBhvr>
                                      <p:tavLst>
                                        <p:tav tm="0">
                                          <p:val>
                                            <p:strVal val="1+#ppt_h/2"/>
                                          </p:val>
                                        </p:tav>
                                        <p:tav tm="100000">
                                          <p:val>
                                            <p:strVal val="#ppt_y"/>
                                          </p:val>
                                        </p:tav>
                                      </p:tavLst>
                                    </p:anim>
                                  </p:childTnLst>
                                </p:cTn>
                              </p:par>
                              <p:par>
                                <p:cTn id="137" presetID="2" presetClass="entr" presetSubtype="4" fill="hold" grpId="0" nodeType="withEffect">
                                  <p:stCondLst>
                                    <p:cond delay="0"/>
                                  </p:stCondLst>
                                  <p:childTnLst>
                                    <p:set>
                                      <p:cBhvr>
                                        <p:cTn id="138" dur="1" fill="hold">
                                          <p:stCondLst>
                                            <p:cond delay="0"/>
                                          </p:stCondLst>
                                        </p:cTn>
                                        <p:tgtEl>
                                          <p:spTgt spid="16"/>
                                        </p:tgtEl>
                                        <p:attrNameLst>
                                          <p:attrName>style.visibility</p:attrName>
                                        </p:attrNameLst>
                                      </p:cBhvr>
                                      <p:to>
                                        <p:strVal val="visible"/>
                                      </p:to>
                                    </p:set>
                                    <p:anim calcmode="lin" valueType="num">
                                      <p:cBhvr additive="base">
                                        <p:cTn id="139" dur="500" fill="hold"/>
                                        <p:tgtEl>
                                          <p:spTgt spid="16"/>
                                        </p:tgtEl>
                                        <p:attrNameLst>
                                          <p:attrName>ppt_x</p:attrName>
                                        </p:attrNameLst>
                                      </p:cBhvr>
                                      <p:tavLst>
                                        <p:tav tm="0">
                                          <p:val>
                                            <p:strVal val="#ppt_x"/>
                                          </p:val>
                                        </p:tav>
                                        <p:tav tm="100000">
                                          <p:val>
                                            <p:strVal val="#ppt_x"/>
                                          </p:val>
                                        </p:tav>
                                      </p:tavLst>
                                    </p:anim>
                                    <p:anim calcmode="lin" valueType="num">
                                      <p:cBhvr additive="base">
                                        <p:cTn id="14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2" presetClass="exit" presetSubtype="4" fill="hold" grpId="1" nodeType="clickEffect">
                                  <p:stCondLst>
                                    <p:cond delay="0"/>
                                  </p:stCondLst>
                                  <p:childTnLst>
                                    <p:anim calcmode="lin" valueType="num">
                                      <p:cBhvr additive="base">
                                        <p:cTn id="144" dur="500"/>
                                        <p:tgtEl>
                                          <p:spTgt spid="17"/>
                                        </p:tgtEl>
                                        <p:attrNameLst>
                                          <p:attrName>ppt_x</p:attrName>
                                        </p:attrNameLst>
                                      </p:cBhvr>
                                      <p:tavLst>
                                        <p:tav tm="0">
                                          <p:val>
                                            <p:strVal val="ppt_x"/>
                                          </p:val>
                                        </p:tav>
                                        <p:tav tm="100000">
                                          <p:val>
                                            <p:strVal val="ppt_x"/>
                                          </p:val>
                                        </p:tav>
                                      </p:tavLst>
                                    </p:anim>
                                    <p:anim calcmode="lin" valueType="num">
                                      <p:cBhvr additive="base">
                                        <p:cTn id="145" dur="500"/>
                                        <p:tgtEl>
                                          <p:spTgt spid="17"/>
                                        </p:tgtEl>
                                        <p:attrNameLst>
                                          <p:attrName>ppt_y</p:attrName>
                                        </p:attrNameLst>
                                      </p:cBhvr>
                                      <p:tavLst>
                                        <p:tav tm="0">
                                          <p:val>
                                            <p:strVal val="ppt_y"/>
                                          </p:val>
                                        </p:tav>
                                        <p:tav tm="100000">
                                          <p:val>
                                            <p:strVal val="1+ppt_h/2"/>
                                          </p:val>
                                        </p:tav>
                                      </p:tavLst>
                                    </p:anim>
                                    <p:set>
                                      <p:cBhvr>
                                        <p:cTn id="146" dur="1" fill="hold">
                                          <p:stCondLst>
                                            <p:cond delay="499"/>
                                          </p:stCondLst>
                                        </p:cTn>
                                        <p:tgtEl>
                                          <p:spTgt spid="17"/>
                                        </p:tgtEl>
                                        <p:attrNameLst>
                                          <p:attrName>style.visibility</p:attrName>
                                        </p:attrNameLst>
                                      </p:cBhvr>
                                      <p:to>
                                        <p:strVal val="hidden"/>
                                      </p:to>
                                    </p:set>
                                  </p:childTnLst>
                                </p:cTn>
                              </p:par>
                              <p:par>
                                <p:cTn id="147" presetID="2" presetClass="exit" presetSubtype="4" fill="hold" grpId="1" nodeType="withEffect">
                                  <p:stCondLst>
                                    <p:cond delay="0"/>
                                  </p:stCondLst>
                                  <p:childTnLst>
                                    <p:anim calcmode="lin" valueType="num">
                                      <p:cBhvr additive="base">
                                        <p:cTn id="148" dur="500"/>
                                        <p:tgtEl>
                                          <p:spTgt spid="16"/>
                                        </p:tgtEl>
                                        <p:attrNameLst>
                                          <p:attrName>ppt_x</p:attrName>
                                        </p:attrNameLst>
                                      </p:cBhvr>
                                      <p:tavLst>
                                        <p:tav tm="0">
                                          <p:val>
                                            <p:strVal val="ppt_x"/>
                                          </p:val>
                                        </p:tav>
                                        <p:tav tm="100000">
                                          <p:val>
                                            <p:strVal val="ppt_x"/>
                                          </p:val>
                                        </p:tav>
                                      </p:tavLst>
                                    </p:anim>
                                    <p:anim calcmode="lin" valueType="num">
                                      <p:cBhvr additive="base">
                                        <p:cTn id="149" dur="500"/>
                                        <p:tgtEl>
                                          <p:spTgt spid="16"/>
                                        </p:tgtEl>
                                        <p:attrNameLst>
                                          <p:attrName>ppt_y</p:attrName>
                                        </p:attrNameLst>
                                      </p:cBhvr>
                                      <p:tavLst>
                                        <p:tav tm="0">
                                          <p:val>
                                            <p:strVal val="ppt_y"/>
                                          </p:val>
                                        </p:tav>
                                        <p:tav tm="100000">
                                          <p:val>
                                            <p:strVal val="1+ppt_h/2"/>
                                          </p:val>
                                        </p:tav>
                                      </p:tavLst>
                                    </p:anim>
                                    <p:set>
                                      <p:cBhvr>
                                        <p:cTn id="150"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0" grpId="0" animBg="1"/>
      <p:bldP spid="10"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4740" y="685404"/>
            <a:ext cx="7467600" cy="838200"/>
          </a:xfrm>
        </p:spPr>
        <p:txBody>
          <a:bodyPr>
            <a:normAutofit/>
          </a:bodyPr>
          <a:lstStyle/>
          <a:p>
            <a:r>
              <a:rPr lang="sr-Cyrl-RS" sz="3600" b="1" dirty="0">
                <a:solidFill>
                  <a:schemeClr val="accent4">
                    <a:lumMod val="50000"/>
                  </a:schemeClr>
                </a:solidFill>
                <a:effectLst>
                  <a:outerShdw blurRad="38100" dist="38100" dir="2700000" algn="tl">
                    <a:srgbClr val="000000">
                      <a:alpha val="43137"/>
                    </a:srgbClr>
                  </a:outerShdw>
                </a:effectLst>
              </a:rPr>
              <a:t>Образац Годишњег плана</a:t>
            </a:r>
            <a:endParaRPr lang="en-US" sz="3600" b="1" dirty="0">
              <a:solidFill>
                <a:schemeClr val="accent4">
                  <a:lumMod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endParaRPr lang="sr-Latn-RS"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3318" b="5794"/>
          <a:stretch/>
        </p:blipFill>
        <p:spPr bwMode="auto">
          <a:xfrm>
            <a:off x="0" y="1382770"/>
            <a:ext cx="9144000" cy="5475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859280" y="1391262"/>
            <a:ext cx="3337560" cy="954107"/>
          </a:xfrm>
          <a:prstGeom prst="rect">
            <a:avLst/>
          </a:prstGeom>
          <a:effectLst>
            <a:glow rad="1397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wrap="square" rtlCol="0">
            <a:spAutoFit/>
          </a:bodyPr>
          <a:lstStyle/>
          <a:p>
            <a:r>
              <a:rPr lang="sr-Cyrl-RS" sz="1400" b="1" dirty="0" smtClean="0"/>
              <a:t>Аутоматско отварање обрасца Годишњег плана након уноса броја дана за обављање ревизије за прву годину стратешког плана</a:t>
            </a:r>
            <a:endParaRPr lang="en-US" sz="1400" b="1" dirty="0"/>
          </a:p>
        </p:txBody>
      </p:sp>
      <p:cxnSp>
        <p:nvCxnSpPr>
          <p:cNvPr id="7" name="Straight Connector 6"/>
          <p:cNvCxnSpPr/>
          <p:nvPr/>
        </p:nvCxnSpPr>
        <p:spPr>
          <a:xfrm>
            <a:off x="609600" y="2438400"/>
            <a:ext cx="8305800" cy="0"/>
          </a:xfrm>
          <a:prstGeom prst="line">
            <a:avLst/>
          </a:prstGeom>
          <a:effectLst>
            <a:glow rad="139700">
              <a:schemeClr val="accent2">
                <a:satMod val="175000"/>
                <a:alpha val="40000"/>
              </a:schemeClr>
            </a:glow>
            <a:outerShdw blurRad="40000" dist="23000" dir="5400000" rotWithShape="0">
              <a:srgbClr val="000000">
                <a:alpha val="35000"/>
              </a:srgbClr>
            </a:outerShdw>
          </a:effectLst>
        </p:spPr>
        <p:style>
          <a:lnRef idx="3">
            <a:schemeClr val="accent2"/>
          </a:lnRef>
          <a:fillRef idx="0">
            <a:schemeClr val="accent2"/>
          </a:fillRef>
          <a:effectRef idx="2">
            <a:schemeClr val="accent2"/>
          </a:effectRef>
          <a:fontRef idx="minor">
            <a:schemeClr val="tx1"/>
          </a:fontRef>
        </p:style>
      </p:cxnSp>
      <p:cxnSp>
        <p:nvCxnSpPr>
          <p:cNvPr id="9" name="Straight Connector 8"/>
          <p:cNvCxnSpPr/>
          <p:nvPr/>
        </p:nvCxnSpPr>
        <p:spPr>
          <a:xfrm>
            <a:off x="609600" y="2438400"/>
            <a:ext cx="19050" cy="4181417"/>
          </a:xfrm>
          <a:prstGeom prst="line">
            <a:avLst/>
          </a:prstGeom>
          <a:effectLst>
            <a:glow rad="139700">
              <a:schemeClr val="accent2">
                <a:satMod val="175000"/>
                <a:alpha val="40000"/>
              </a:schemeClr>
            </a:glow>
            <a:outerShdw blurRad="40000" dist="23000" dir="5400000" rotWithShape="0">
              <a:srgbClr val="000000">
                <a:alpha val="35000"/>
              </a:srgbClr>
            </a:outerShdw>
          </a:effectLst>
        </p:spPr>
        <p:style>
          <a:lnRef idx="3">
            <a:schemeClr val="accent2"/>
          </a:lnRef>
          <a:fillRef idx="0">
            <a:schemeClr val="accent2"/>
          </a:fillRef>
          <a:effectRef idx="2">
            <a:schemeClr val="accent2"/>
          </a:effectRef>
          <a:fontRef idx="minor">
            <a:schemeClr val="tx1"/>
          </a:fontRef>
        </p:style>
      </p:cxnSp>
      <p:cxnSp>
        <p:nvCxnSpPr>
          <p:cNvPr id="11" name="Straight Connector 10"/>
          <p:cNvCxnSpPr/>
          <p:nvPr/>
        </p:nvCxnSpPr>
        <p:spPr>
          <a:xfrm>
            <a:off x="619125" y="6615698"/>
            <a:ext cx="8305800" cy="0"/>
          </a:xfrm>
          <a:prstGeom prst="line">
            <a:avLst/>
          </a:prstGeom>
          <a:effectLst>
            <a:glow rad="139700">
              <a:schemeClr val="accent2">
                <a:satMod val="175000"/>
                <a:alpha val="40000"/>
              </a:schemeClr>
            </a:glow>
            <a:outerShdw blurRad="40000" dist="23000" dir="5400000" rotWithShape="0">
              <a:srgbClr val="000000">
                <a:alpha val="35000"/>
              </a:srgbClr>
            </a:outerShdw>
          </a:effectLst>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p:nvCxnSpPr>
        <p:spPr>
          <a:xfrm>
            <a:off x="8915400" y="2438400"/>
            <a:ext cx="9525" cy="4177298"/>
          </a:xfrm>
          <a:prstGeom prst="line">
            <a:avLst/>
          </a:prstGeom>
          <a:effectLst>
            <a:glow rad="139700">
              <a:schemeClr val="accent2">
                <a:satMod val="175000"/>
                <a:alpha val="40000"/>
              </a:schemeClr>
            </a:glow>
            <a:outerShdw blurRad="40000" dist="23000" dir="5400000" rotWithShape="0">
              <a:srgbClr val="000000">
                <a:alpha val="35000"/>
              </a:srgbClr>
            </a:outerShdw>
          </a:effectLst>
        </p:spPr>
        <p:style>
          <a:lnRef idx="3">
            <a:schemeClr val="accent2"/>
          </a:lnRef>
          <a:fillRef idx="0">
            <a:schemeClr val="accent2"/>
          </a:fillRef>
          <a:effectRef idx="2">
            <a:schemeClr val="accent2"/>
          </a:effectRef>
          <a:fontRef idx="minor">
            <a:schemeClr val="tx1"/>
          </a:fontRef>
        </p:style>
      </p:cxnSp>
      <p:sp>
        <p:nvSpPr>
          <p:cNvPr id="6" name="TextBox 5"/>
          <p:cNvSpPr txBox="1"/>
          <p:nvPr/>
        </p:nvSpPr>
        <p:spPr>
          <a:xfrm>
            <a:off x="990600" y="3488142"/>
            <a:ext cx="1066800" cy="101566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sr-Cyrl-RS" sz="1200" dirty="0" smtClean="0"/>
              <a:t>Интерни ревизори из јединице за интерну ревизију </a:t>
            </a:r>
            <a:endParaRPr lang="en-US" dirty="0"/>
          </a:p>
        </p:txBody>
      </p:sp>
      <p:sp>
        <p:nvSpPr>
          <p:cNvPr id="15" name="TextBox 14"/>
          <p:cNvSpPr txBox="1"/>
          <p:nvPr/>
        </p:nvSpPr>
        <p:spPr>
          <a:xfrm>
            <a:off x="2362200" y="4112567"/>
            <a:ext cx="1447799" cy="175432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sr-Cyrl-RS" sz="1200" dirty="0" smtClean="0"/>
              <a:t>Превлачењем – формира се ревизорски тим и за сваког ревизора се планира број дана за ангажовање на конкретној ревизији</a:t>
            </a:r>
            <a:endParaRPr lang="en-US" dirty="0"/>
          </a:p>
        </p:txBody>
      </p:sp>
      <p:sp>
        <p:nvSpPr>
          <p:cNvPr id="10" name="TextBox 9"/>
          <p:cNvSpPr txBox="1"/>
          <p:nvPr/>
        </p:nvSpPr>
        <p:spPr>
          <a:xfrm>
            <a:off x="2342867" y="3361071"/>
            <a:ext cx="1467132" cy="430887"/>
          </a:xfrm>
          <a:prstGeom prst="rect">
            <a:avLst/>
          </a:prstGeom>
          <a:solidFill>
            <a:srgbClr val="00B0F0"/>
          </a:solidFill>
        </p:spPr>
        <p:txBody>
          <a:bodyPr wrap="square" rtlCol="0">
            <a:spAutoFit/>
          </a:bodyPr>
          <a:lstStyle/>
          <a:p>
            <a:r>
              <a:rPr lang="sr-Cyrl-RS" sz="1100" dirty="0" smtClean="0"/>
              <a:t>Име и презиме ревизора</a:t>
            </a:r>
            <a:endParaRPr lang="en-US" sz="1100" dirty="0"/>
          </a:p>
        </p:txBody>
      </p:sp>
      <p:sp>
        <p:nvSpPr>
          <p:cNvPr id="8" name="Right Arrow 7"/>
          <p:cNvSpPr/>
          <p:nvPr/>
        </p:nvSpPr>
        <p:spPr>
          <a:xfrm>
            <a:off x="5196840" y="1844410"/>
            <a:ext cx="594360" cy="280644"/>
          </a:xfrm>
          <a:prstGeom prst="rightArrow">
            <a:avLst/>
          </a:prstGeom>
          <a:solidFill>
            <a:srgbClr val="40F6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U-Turn Arrow 4"/>
          <p:cNvSpPr/>
          <p:nvPr/>
        </p:nvSpPr>
        <p:spPr>
          <a:xfrm>
            <a:off x="1028700" y="2644926"/>
            <a:ext cx="1986914" cy="595096"/>
          </a:xfrm>
          <a:prstGeom prst="uturn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sr-Latn-RS">
              <a:solidFill>
                <a:schemeClr val="tx1"/>
              </a:solidFill>
            </a:endParaRPr>
          </a:p>
        </p:txBody>
      </p:sp>
      <p:sp>
        <p:nvSpPr>
          <p:cNvPr id="12" name="TextBox 11"/>
          <p:cNvSpPr txBox="1"/>
          <p:nvPr/>
        </p:nvSpPr>
        <p:spPr>
          <a:xfrm>
            <a:off x="4693920" y="4164070"/>
            <a:ext cx="2103120" cy="203132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sr-Cyrl-BA" sz="1400" dirty="0" smtClean="0"/>
              <a:t>Збир  = планираних дана за сваког ревизора из ревизорског тима  (+) дана планираних за надзор квалитета мора бити једнак =  броју укупно планираних дана одређених на нивоу стратешког плана  </a:t>
            </a:r>
            <a:endParaRPr lang="sr-Latn-RS" sz="1400" dirty="0"/>
          </a:p>
        </p:txBody>
      </p:sp>
      <p:cxnSp>
        <p:nvCxnSpPr>
          <p:cNvPr id="16" name="Straight Arrow Connector 15"/>
          <p:cNvCxnSpPr/>
          <p:nvPr/>
        </p:nvCxnSpPr>
        <p:spPr>
          <a:xfrm>
            <a:off x="3015615" y="3606907"/>
            <a:ext cx="2270760" cy="77813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6356985" y="3505994"/>
            <a:ext cx="502920" cy="1219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6356985" y="5816093"/>
            <a:ext cx="685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Right Arrow 24"/>
          <p:cNvSpPr/>
          <p:nvPr/>
        </p:nvSpPr>
        <p:spPr>
          <a:xfrm>
            <a:off x="394446" y="5486400"/>
            <a:ext cx="533400" cy="15240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pic>
        <p:nvPicPr>
          <p:cNvPr id="27" name="Picture 26"/>
          <p:cNvPicPr/>
          <p:nvPr/>
        </p:nvPicPr>
        <p:blipFill rotWithShape="1">
          <a:blip r:embed="rId3"/>
          <a:srcRect l="83103" t="43854" r="4293" b="48509"/>
          <a:stretch/>
        </p:blipFill>
        <p:spPr bwMode="auto">
          <a:xfrm>
            <a:off x="7814421" y="1692293"/>
            <a:ext cx="900954" cy="881821"/>
          </a:xfrm>
          <a:prstGeom prst="rect">
            <a:avLst/>
          </a:prstGeom>
          <a:ln>
            <a:noFill/>
          </a:ln>
          <a:extLst>
            <a:ext uri="{53640926-AAD7-44D8-BBD7-CCE9431645EC}">
              <a14:shadowObscured xmlns:a14="http://schemas.microsoft.com/office/drawing/2010/main"/>
            </a:ext>
          </a:extLst>
        </p:spPr>
      </p:pic>
      <p:sp>
        <p:nvSpPr>
          <p:cNvPr id="14" name="TextBox 13"/>
          <p:cNvSpPr txBox="1"/>
          <p:nvPr/>
        </p:nvSpPr>
        <p:spPr>
          <a:xfrm>
            <a:off x="394446" y="2133600"/>
            <a:ext cx="8520954" cy="439472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en-US" dirty="0"/>
          </a:p>
        </p:txBody>
      </p:sp>
    </p:spTree>
    <p:extLst>
      <p:ext uri="{BB962C8B-B14F-4D97-AF65-F5344CB8AC3E}">
        <p14:creationId xmlns:p14="http://schemas.microsoft.com/office/powerpoint/2010/main" val="3576162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xit" presetSubtype="0" fill="hold" grpId="1" nodeType="clickEffect">
                                  <p:stCondLst>
                                    <p:cond delay="0"/>
                                  </p:stCondLst>
                                  <p:childTnLst>
                                    <p:animEffect transition="out" filter="fade">
                                      <p:cBhvr>
                                        <p:cTn id="16" dur="1000"/>
                                        <p:tgtEl>
                                          <p:spTgt spid="4"/>
                                        </p:tgtEl>
                                      </p:cBhvr>
                                    </p:animEffect>
                                    <p:anim calcmode="lin" valueType="num">
                                      <p:cBhvr>
                                        <p:cTn id="17" dur="1000"/>
                                        <p:tgtEl>
                                          <p:spTgt spid="4"/>
                                        </p:tgtEl>
                                        <p:attrNameLst>
                                          <p:attrName>ppt_x</p:attrName>
                                        </p:attrNameLst>
                                      </p:cBhvr>
                                      <p:tavLst>
                                        <p:tav tm="0">
                                          <p:val>
                                            <p:strVal val="ppt_x"/>
                                          </p:val>
                                        </p:tav>
                                        <p:tav tm="100000">
                                          <p:val>
                                            <p:strVal val="ppt_x"/>
                                          </p:val>
                                        </p:tav>
                                      </p:tavLst>
                                    </p:anim>
                                    <p:anim calcmode="lin" valueType="num">
                                      <p:cBhvr>
                                        <p:cTn id="18" dur="1000"/>
                                        <p:tgtEl>
                                          <p:spTgt spid="4"/>
                                        </p:tgtEl>
                                        <p:attrNameLst>
                                          <p:attrName>ppt_y</p:attrName>
                                        </p:attrNameLst>
                                      </p:cBhvr>
                                      <p:tavLst>
                                        <p:tav tm="0">
                                          <p:val>
                                            <p:strVal val="ppt_y"/>
                                          </p:val>
                                        </p:tav>
                                        <p:tav tm="100000">
                                          <p:val>
                                            <p:strVal val="ppt_y+.1"/>
                                          </p:val>
                                        </p:tav>
                                      </p:tavLst>
                                    </p:anim>
                                    <p:set>
                                      <p:cBhvr>
                                        <p:cTn id="19" dur="1" fill="hold">
                                          <p:stCondLst>
                                            <p:cond delay="999"/>
                                          </p:stCondLst>
                                        </p:cTn>
                                        <p:tgtEl>
                                          <p:spTgt spid="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additive="base">
                                        <p:cTn id="24" dur="2000" fill="hold"/>
                                        <p:tgtEl>
                                          <p:spTgt spid="27"/>
                                        </p:tgtEl>
                                        <p:attrNameLst>
                                          <p:attrName>ppt_x</p:attrName>
                                        </p:attrNameLst>
                                      </p:cBhvr>
                                      <p:tavLst>
                                        <p:tav tm="0">
                                          <p:val>
                                            <p:strVal val="0-#ppt_w/2"/>
                                          </p:val>
                                        </p:tav>
                                        <p:tav tm="100000">
                                          <p:val>
                                            <p:strVal val="#ppt_x"/>
                                          </p:val>
                                        </p:tav>
                                      </p:tavLst>
                                    </p:anim>
                                    <p:anim calcmode="lin" valueType="num">
                                      <p:cBhvr additive="base">
                                        <p:cTn id="25" dur="20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 calcmode="lin" valueType="num">
                                      <p:cBhvr>
                                        <p:cTn id="30" dur="500" fill="hold"/>
                                        <p:tgtEl>
                                          <p:spTgt spid="27"/>
                                        </p:tgtEl>
                                        <p:attrNameLst>
                                          <p:attrName>ppt_w</p:attrName>
                                        </p:attrNameLst>
                                      </p:cBhvr>
                                      <p:tavLst>
                                        <p:tav tm="0">
                                          <p:val>
                                            <p:fltVal val="0"/>
                                          </p:val>
                                        </p:tav>
                                        <p:tav tm="100000">
                                          <p:val>
                                            <p:strVal val="#ppt_w"/>
                                          </p:val>
                                        </p:tav>
                                      </p:tavLst>
                                    </p:anim>
                                    <p:anim calcmode="lin" valueType="num">
                                      <p:cBhvr>
                                        <p:cTn id="31" dur="500" fill="hold"/>
                                        <p:tgtEl>
                                          <p:spTgt spid="27"/>
                                        </p:tgtEl>
                                        <p:attrNameLst>
                                          <p:attrName>ppt_h</p:attrName>
                                        </p:attrNameLst>
                                      </p:cBhvr>
                                      <p:tavLst>
                                        <p:tav tm="0">
                                          <p:val>
                                            <p:fltVal val="0"/>
                                          </p:val>
                                        </p:tav>
                                        <p:tav tm="100000">
                                          <p:val>
                                            <p:strVal val="#ppt_h"/>
                                          </p:val>
                                        </p:tav>
                                      </p:tavLst>
                                    </p:anim>
                                    <p:animEffect transition="in" filter="fade">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27"/>
                                        </p:tgtEl>
                                        <p:attrNameLst>
                                          <p:attrName>ppt_x</p:attrName>
                                        </p:attrNameLst>
                                      </p:cBhvr>
                                      <p:tavLst>
                                        <p:tav tm="0">
                                          <p:val>
                                            <p:strVal val="ppt_x"/>
                                          </p:val>
                                        </p:tav>
                                        <p:tav tm="100000">
                                          <p:val>
                                            <p:strVal val="ppt_x"/>
                                          </p:val>
                                        </p:tav>
                                      </p:tavLst>
                                    </p:anim>
                                    <p:anim calcmode="lin" valueType="num">
                                      <p:cBhvr additive="base">
                                        <p:cTn id="37" dur="500"/>
                                        <p:tgtEl>
                                          <p:spTgt spid="27"/>
                                        </p:tgtEl>
                                        <p:attrNameLst>
                                          <p:attrName>ppt_y</p:attrName>
                                        </p:attrNameLst>
                                      </p:cBhvr>
                                      <p:tavLst>
                                        <p:tav tm="0">
                                          <p:val>
                                            <p:strVal val="ppt_y"/>
                                          </p:val>
                                        </p:tav>
                                        <p:tav tm="100000">
                                          <p:val>
                                            <p:strVal val="1+ppt_h/2"/>
                                          </p:val>
                                        </p:tav>
                                      </p:tavLst>
                                    </p:anim>
                                    <p:set>
                                      <p:cBhvr>
                                        <p:cTn id="38" dur="1" fill="hold">
                                          <p:stCondLst>
                                            <p:cond delay="499"/>
                                          </p:stCondLst>
                                        </p:cTn>
                                        <p:tgtEl>
                                          <p:spTgt spid="2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6" presetClass="exit" presetSubtype="32" fill="hold" grpId="0" nodeType="clickEffect">
                                  <p:stCondLst>
                                    <p:cond delay="0"/>
                                  </p:stCondLst>
                                  <p:childTnLst>
                                    <p:animEffect transition="out" filter="circle(out)">
                                      <p:cBhvr>
                                        <p:cTn id="42" dur="2000"/>
                                        <p:tgtEl>
                                          <p:spTgt spid="14"/>
                                        </p:tgtEl>
                                      </p:cBhvr>
                                    </p:animEffect>
                                    <p:set>
                                      <p:cBhvr>
                                        <p:cTn id="43" dur="1" fill="hold">
                                          <p:stCondLst>
                                            <p:cond delay="1999"/>
                                          </p:stCondLst>
                                        </p:cTn>
                                        <p:tgtEl>
                                          <p:spTgt spid="14"/>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9"/>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7"/>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1000"/>
                                        <p:tgtEl>
                                          <p:spTgt spid="6"/>
                                        </p:tgtEl>
                                      </p:cBhvr>
                                    </p:animEffect>
                                    <p:anim calcmode="lin" valueType="num">
                                      <p:cBhvr>
                                        <p:cTn id="61" dur="1000" fill="hold"/>
                                        <p:tgtEl>
                                          <p:spTgt spid="6"/>
                                        </p:tgtEl>
                                        <p:attrNameLst>
                                          <p:attrName>ppt_x</p:attrName>
                                        </p:attrNameLst>
                                      </p:cBhvr>
                                      <p:tavLst>
                                        <p:tav tm="0">
                                          <p:val>
                                            <p:strVal val="#ppt_x"/>
                                          </p:val>
                                        </p:tav>
                                        <p:tav tm="100000">
                                          <p:val>
                                            <p:strVal val="#ppt_x"/>
                                          </p:val>
                                        </p:tav>
                                      </p:tavLst>
                                    </p:anim>
                                    <p:anim calcmode="lin" valueType="num">
                                      <p:cBhvr>
                                        <p:cTn id="6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grpId="0" nodeType="click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circle(in)">
                                      <p:cBhvr>
                                        <p:cTn id="67" dur="2000"/>
                                        <p:tgtEl>
                                          <p:spTgt spid="5"/>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additive="base">
                                        <p:cTn id="72" dur="500" fill="hold"/>
                                        <p:tgtEl>
                                          <p:spTgt spid="15"/>
                                        </p:tgtEl>
                                        <p:attrNameLst>
                                          <p:attrName>ppt_x</p:attrName>
                                        </p:attrNameLst>
                                      </p:cBhvr>
                                      <p:tavLst>
                                        <p:tav tm="0">
                                          <p:val>
                                            <p:strVal val="#ppt_x"/>
                                          </p:val>
                                        </p:tav>
                                        <p:tav tm="100000">
                                          <p:val>
                                            <p:strVal val="#ppt_x"/>
                                          </p:val>
                                        </p:tav>
                                      </p:tavLst>
                                    </p:anim>
                                    <p:anim calcmode="lin" valueType="num">
                                      <p:cBhvr additive="base">
                                        <p:cTn id="7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xit" presetSubtype="4" fill="hold" grpId="1" nodeType="clickEffect">
                                  <p:stCondLst>
                                    <p:cond delay="0"/>
                                  </p:stCondLst>
                                  <p:childTnLst>
                                    <p:anim calcmode="lin" valueType="num">
                                      <p:cBhvr additive="base">
                                        <p:cTn id="77" dur="500"/>
                                        <p:tgtEl>
                                          <p:spTgt spid="15"/>
                                        </p:tgtEl>
                                        <p:attrNameLst>
                                          <p:attrName>ppt_x</p:attrName>
                                        </p:attrNameLst>
                                      </p:cBhvr>
                                      <p:tavLst>
                                        <p:tav tm="0">
                                          <p:val>
                                            <p:strVal val="ppt_x"/>
                                          </p:val>
                                        </p:tav>
                                        <p:tav tm="100000">
                                          <p:val>
                                            <p:strVal val="ppt_x"/>
                                          </p:val>
                                        </p:tav>
                                      </p:tavLst>
                                    </p:anim>
                                    <p:anim calcmode="lin" valueType="num">
                                      <p:cBhvr additive="base">
                                        <p:cTn id="78" dur="500"/>
                                        <p:tgtEl>
                                          <p:spTgt spid="15"/>
                                        </p:tgtEl>
                                        <p:attrNameLst>
                                          <p:attrName>ppt_y</p:attrName>
                                        </p:attrNameLst>
                                      </p:cBhvr>
                                      <p:tavLst>
                                        <p:tav tm="0">
                                          <p:val>
                                            <p:strVal val="ppt_y"/>
                                          </p:val>
                                        </p:tav>
                                        <p:tav tm="100000">
                                          <p:val>
                                            <p:strVal val="1+ppt_h/2"/>
                                          </p:val>
                                        </p:tav>
                                      </p:tavLst>
                                    </p:anim>
                                    <p:set>
                                      <p:cBhvr>
                                        <p:cTn id="79" dur="1" fill="hold">
                                          <p:stCondLst>
                                            <p:cond delay="499"/>
                                          </p:stCondLst>
                                        </p:cTn>
                                        <p:tgtEl>
                                          <p:spTgt spid="15"/>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grpId="2" nodeType="clickEffect">
                                  <p:stCondLst>
                                    <p:cond delay="0"/>
                                  </p:stCondLst>
                                  <p:childTnLst>
                                    <p:set>
                                      <p:cBhvr>
                                        <p:cTn id="83" dur="1" fill="hold">
                                          <p:stCondLst>
                                            <p:cond delay="0"/>
                                          </p:stCondLst>
                                        </p:cTn>
                                        <p:tgtEl>
                                          <p:spTgt spid="25"/>
                                        </p:tgtEl>
                                        <p:attrNameLst>
                                          <p:attrName>style.visibility</p:attrName>
                                        </p:attrNameLst>
                                      </p:cBhvr>
                                      <p:to>
                                        <p:strVal val="visible"/>
                                      </p:to>
                                    </p:set>
                                    <p:anim calcmode="lin" valueType="num">
                                      <p:cBhvr additive="base">
                                        <p:cTn id="84" dur="500" fill="hold"/>
                                        <p:tgtEl>
                                          <p:spTgt spid="25"/>
                                        </p:tgtEl>
                                        <p:attrNameLst>
                                          <p:attrName>ppt_x</p:attrName>
                                        </p:attrNameLst>
                                      </p:cBhvr>
                                      <p:tavLst>
                                        <p:tav tm="0">
                                          <p:val>
                                            <p:strVal val="#ppt_x"/>
                                          </p:val>
                                        </p:tav>
                                        <p:tav tm="100000">
                                          <p:val>
                                            <p:strVal val="#ppt_x"/>
                                          </p:val>
                                        </p:tav>
                                      </p:tavLst>
                                    </p:anim>
                                    <p:anim calcmode="lin" valueType="num">
                                      <p:cBhvr additive="base">
                                        <p:cTn id="85"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xit" presetSubtype="4" fill="hold" grpId="0" nodeType="clickEffect">
                                  <p:stCondLst>
                                    <p:cond delay="0"/>
                                  </p:stCondLst>
                                  <p:childTnLst>
                                    <p:anim calcmode="lin" valueType="num">
                                      <p:cBhvr additive="base">
                                        <p:cTn id="89" dur="500"/>
                                        <p:tgtEl>
                                          <p:spTgt spid="25"/>
                                        </p:tgtEl>
                                        <p:attrNameLst>
                                          <p:attrName>ppt_x</p:attrName>
                                        </p:attrNameLst>
                                      </p:cBhvr>
                                      <p:tavLst>
                                        <p:tav tm="0">
                                          <p:val>
                                            <p:strVal val="ppt_x"/>
                                          </p:val>
                                        </p:tav>
                                        <p:tav tm="100000">
                                          <p:val>
                                            <p:strVal val="ppt_x"/>
                                          </p:val>
                                        </p:tav>
                                      </p:tavLst>
                                    </p:anim>
                                    <p:anim calcmode="lin" valueType="num">
                                      <p:cBhvr additive="base">
                                        <p:cTn id="90" dur="500"/>
                                        <p:tgtEl>
                                          <p:spTgt spid="25"/>
                                        </p:tgtEl>
                                        <p:attrNameLst>
                                          <p:attrName>ppt_y</p:attrName>
                                        </p:attrNameLst>
                                      </p:cBhvr>
                                      <p:tavLst>
                                        <p:tav tm="0">
                                          <p:val>
                                            <p:strVal val="ppt_y"/>
                                          </p:val>
                                        </p:tav>
                                        <p:tav tm="100000">
                                          <p:val>
                                            <p:strVal val="1+ppt_h/2"/>
                                          </p:val>
                                        </p:tav>
                                      </p:tavLst>
                                    </p:anim>
                                    <p:set>
                                      <p:cBhvr>
                                        <p:cTn id="91" dur="1" fill="hold">
                                          <p:stCondLst>
                                            <p:cond delay="499"/>
                                          </p:stCondLst>
                                        </p:cTn>
                                        <p:tgtEl>
                                          <p:spTgt spid="25"/>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grpId="0" nodeType="clickEffect">
                                  <p:stCondLst>
                                    <p:cond delay="0"/>
                                  </p:stCondLst>
                                  <p:childTnLst>
                                    <p:set>
                                      <p:cBhvr>
                                        <p:cTn id="95" dur="1" fill="hold">
                                          <p:stCondLst>
                                            <p:cond delay="0"/>
                                          </p:stCondLst>
                                        </p:cTn>
                                        <p:tgtEl>
                                          <p:spTgt spid="12"/>
                                        </p:tgtEl>
                                        <p:attrNameLst>
                                          <p:attrName>style.visibility</p:attrName>
                                        </p:attrNameLst>
                                      </p:cBhvr>
                                      <p:to>
                                        <p:strVal val="visible"/>
                                      </p:to>
                                    </p:set>
                                    <p:anim calcmode="lin" valueType="num">
                                      <p:cBhvr additive="base">
                                        <p:cTn id="96" dur="500" fill="hold"/>
                                        <p:tgtEl>
                                          <p:spTgt spid="12"/>
                                        </p:tgtEl>
                                        <p:attrNameLst>
                                          <p:attrName>ppt_x</p:attrName>
                                        </p:attrNameLst>
                                      </p:cBhvr>
                                      <p:tavLst>
                                        <p:tav tm="0">
                                          <p:val>
                                            <p:strVal val="#ppt_x"/>
                                          </p:val>
                                        </p:tav>
                                        <p:tav tm="100000">
                                          <p:val>
                                            <p:strVal val="#ppt_x"/>
                                          </p:val>
                                        </p:tav>
                                      </p:tavLst>
                                    </p:anim>
                                    <p:anim calcmode="lin" valueType="num">
                                      <p:cBhvr additive="base">
                                        <p:cTn id="9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2" presetClass="entr" presetSubtype="4" fill="hold" nodeType="clickEffect">
                                  <p:stCondLst>
                                    <p:cond delay="0"/>
                                  </p:stCondLst>
                                  <p:childTnLst>
                                    <p:set>
                                      <p:cBhvr>
                                        <p:cTn id="101" dur="1" fill="hold">
                                          <p:stCondLst>
                                            <p:cond delay="0"/>
                                          </p:stCondLst>
                                        </p:cTn>
                                        <p:tgtEl>
                                          <p:spTgt spid="16"/>
                                        </p:tgtEl>
                                        <p:attrNameLst>
                                          <p:attrName>style.visibility</p:attrName>
                                        </p:attrNameLst>
                                      </p:cBhvr>
                                      <p:to>
                                        <p:strVal val="visible"/>
                                      </p:to>
                                    </p:set>
                                    <p:anim calcmode="lin" valueType="num">
                                      <p:cBhvr additive="base">
                                        <p:cTn id="102" dur="500" fill="hold"/>
                                        <p:tgtEl>
                                          <p:spTgt spid="16"/>
                                        </p:tgtEl>
                                        <p:attrNameLst>
                                          <p:attrName>ppt_x</p:attrName>
                                        </p:attrNameLst>
                                      </p:cBhvr>
                                      <p:tavLst>
                                        <p:tav tm="0">
                                          <p:val>
                                            <p:strVal val="#ppt_x"/>
                                          </p:val>
                                        </p:tav>
                                        <p:tav tm="100000">
                                          <p:val>
                                            <p:strVal val="#ppt_x"/>
                                          </p:val>
                                        </p:tav>
                                      </p:tavLst>
                                    </p:anim>
                                    <p:anim calcmode="lin" valueType="num">
                                      <p:cBhvr additive="base">
                                        <p:cTn id="10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2" presetClass="entr" presetSubtype="4" fill="hold" nodeType="clickEffect">
                                  <p:stCondLst>
                                    <p:cond delay="0"/>
                                  </p:stCondLst>
                                  <p:childTnLst>
                                    <p:set>
                                      <p:cBhvr>
                                        <p:cTn id="107" dur="1" fill="hold">
                                          <p:stCondLst>
                                            <p:cond delay="0"/>
                                          </p:stCondLst>
                                        </p:cTn>
                                        <p:tgtEl>
                                          <p:spTgt spid="19"/>
                                        </p:tgtEl>
                                        <p:attrNameLst>
                                          <p:attrName>style.visibility</p:attrName>
                                        </p:attrNameLst>
                                      </p:cBhvr>
                                      <p:to>
                                        <p:strVal val="visible"/>
                                      </p:to>
                                    </p:set>
                                    <p:anim calcmode="lin" valueType="num">
                                      <p:cBhvr additive="base">
                                        <p:cTn id="108" dur="500" fill="hold"/>
                                        <p:tgtEl>
                                          <p:spTgt spid="19"/>
                                        </p:tgtEl>
                                        <p:attrNameLst>
                                          <p:attrName>ppt_x</p:attrName>
                                        </p:attrNameLst>
                                      </p:cBhvr>
                                      <p:tavLst>
                                        <p:tav tm="0">
                                          <p:val>
                                            <p:strVal val="#ppt_x"/>
                                          </p:val>
                                        </p:tav>
                                        <p:tav tm="100000">
                                          <p:val>
                                            <p:strVal val="#ppt_x"/>
                                          </p:val>
                                        </p:tav>
                                      </p:tavLst>
                                    </p:anim>
                                    <p:anim calcmode="lin" valueType="num">
                                      <p:cBhvr additive="base">
                                        <p:cTn id="10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2" presetClass="entr" presetSubtype="4" fill="hold" nodeType="clickEffect">
                                  <p:stCondLst>
                                    <p:cond delay="0"/>
                                  </p:stCondLst>
                                  <p:childTnLst>
                                    <p:set>
                                      <p:cBhvr>
                                        <p:cTn id="113" dur="1" fill="hold">
                                          <p:stCondLst>
                                            <p:cond delay="0"/>
                                          </p:stCondLst>
                                        </p:cTn>
                                        <p:tgtEl>
                                          <p:spTgt spid="24"/>
                                        </p:tgtEl>
                                        <p:attrNameLst>
                                          <p:attrName>style.visibility</p:attrName>
                                        </p:attrNameLst>
                                      </p:cBhvr>
                                      <p:to>
                                        <p:strVal val="visible"/>
                                      </p:to>
                                    </p:set>
                                    <p:anim calcmode="lin" valueType="num">
                                      <p:cBhvr additive="base">
                                        <p:cTn id="114" dur="500" fill="hold"/>
                                        <p:tgtEl>
                                          <p:spTgt spid="24"/>
                                        </p:tgtEl>
                                        <p:attrNameLst>
                                          <p:attrName>ppt_x</p:attrName>
                                        </p:attrNameLst>
                                      </p:cBhvr>
                                      <p:tavLst>
                                        <p:tav tm="0">
                                          <p:val>
                                            <p:strVal val="#ppt_x"/>
                                          </p:val>
                                        </p:tav>
                                        <p:tav tm="100000">
                                          <p:val>
                                            <p:strVal val="#ppt_x"/>
                                          </p:val>
                                        </p:tav>
                                      </p:tavLst>
                                    </p:anim>
                                    <p:anim calcmode="lin" valueType="num">
                                      <p:cBhvr additive="base">
                                        <p:cTn id="11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2" presetClass="exit" presetSubtype="4" fill="hold" grpId="1" nodeType="clickEffect">
                                  <p:stCondLst>
                                    <p:cond delay="0"/>
                                  </p:stCondLst>
                                  <p:childTnLst>
                                    <p:anim calcmode="lin" valueType="num">
                                      <p:cBhvr additive="base">
                                        <p:cTn id="119" dur="500"/>
                                        <p:tgtEl>
                                          <p:spTgt spid="12"/>
                                        </p:tgtEl>
                                        <p:attrNameLst>
                                          <p:attrName>ppt_x</p:attrName>
                                        </p:attrNameLst>
                                      </p:cBhvr>
                                      <p:tavLst>
                                        <p:tav tm="0">
                                          <p:val>
                                            <p:strVal val="ppt_x"/>
                                          </p:val>
                                        </p:tav>
                                        <p:tav tm="100000">
                                          <p:val>
                                            <p:strVal val="ppt_x"/>
                                          </p:val>
                                        </p:tav>
                                      </p:tavLst>
                                    </p:anim>
                                    <p:anim calcmode="lin" valueType="num">
                                      <p:cBhvr additive="base">
                                        <p:cTn id="120" dur="500"/>
                                        <p:tgtEl>
                                          <p:spTgt spid="12"/>
                                        </p:tgtEl>
                                        <p:attrNameLst>
                                          <p:attrName>ppt_y</p:attrName>
                                        </p:attrNameLst>
                                      </p:cBhvr>
                                      <p:tavLst>
                                        <p:tav tm="0">
                                          <p:val>
                                            <p:strVal val="ppt_y"/>
                                          </p:val>
                                        </p:tav>
                                        <p:tav tm="100000">
                                          <p:val>
                                            <p:strVal val="1+ppt_h/2"/>
                                          </p:val>
                                        </p:tav>
                                      </p:tavLst>
                                    </p:anim>
                                    <p:set>
                                      <p:cBhvr>
                                        <p:cTn id="121" dur="1" fill="hold">
                                          <p:stCondLst>
                                            <p:cond delay="499"/>
                                          </p:stCondLst>
                                        </p:cTn>
                                        <p:tgtEl>
                                          <p:spTgt spid="12"/>
                                        </p:tgtEl>
                                        <p:attrNameLst>
                                          <p:attrName>style.visibility</p:attrName>
                                        </p:attrNameLst>
                                      </p:cBhvr>
                                      <p:to>
                                        <p:strVal val="hidden"/>
                                      </p:to>
                                    </p:set>
                                  </p:childTnLst>
                                </p:cTn>
                              </p:par>
                              <p:par>
                                <p:cTn id="122" presetID="2" presetClass="exit" presetSubtype="4" fill="hold" nodeType="withEffect">
                                  <p:stCondLst>
                                    <p:cond delay="0"/>
                                  </p:stCondLst>
                                  <p:childTnLst>
                                    <p:anim calcmode="lin" valueType="num">
                                      <p:cBhvr additive="base">
                                        <p:cTn id="123" dur="500"/>
                                        <p:tgtEl>
                                          <p:spTgt spid="16"/>
                                        </p:tgtEl>
                                        <p:attrNameLst>
                                          <p:attrName>ppt_x</p:attrName>
                                        </p:attrNameLst>
                                      </p:cBhvr>
                                      <p:tavLst>
                                        <p:tav tm="0">
                                          <p:val>
                                            <p:strVal val="ppt_x"/>
                                          </p:val>
                                        </p:tav>
                                        <p:tav tm="100000">
                                          <p:val>
                                            <p:strVal val="ppt_x"/>
                                          </p:val>
                                        </p:tav>
                                      </p:tavLst>
                                    </p:anim>
                                    <p:anim calcmode="lin" valueType="num">
                                      <p:cBhvr additive="base">
                                        <p:cTn id="124" dur="500"/>
                                        <p:tgtEl>
                                          <p:spTgt spid="16"/>
                                        </p:tgtEl>
                                        <p:attrNameLst>
                                          <p:attrName>ppt_y</p:attrName>
                                        </p:attrNameLst>
                                      </p:cBhvr>
                                      <p:tavLst>
                                        <p:tav tm="0">
                                          <p:val>
                                            <p:strVal val="ppt_y"/>
                                          </p:val>
                                        </p:tav>
                                        <p:tav tm="100000">
                                          <p:val>
                                            <p:strVal val="1+ppt_h/2"/>
                                          </p:val>
                                        </p:tav>
                                      </p:tavLst>
                                    </p:anim>
                                    <p:set>
                                      <p:cBhvr>
                                        <p:cTn id="125" dur="1" fill="hold">
                                          <p:stCondLst>
                                            <p:cond delay="499"/>
                                          </p:stCondLst>
                                        </p:cTn>
                                        <p:tgtEl>
                                          <p:spTgt spid="16"/>
                                        </p:tgtEl>
                                        <p:attrNameLst>
                                          <p:attrName>style.visibility</p:attrName>
                                        </p:attrNameLst>
                                      </p:cBhvr>
                                      <p:to>
                                        <p:strVal val="hidden"/>
                                      </p:to>
                                    </p:set>
                                  </p:childTnLst>
                                </p:cTn>
                              </p:par>
                              <p:par>
                                <p:cTn id="126" presetID="2" presetClass="exit" presetSubtype="4" fill="hold" nodeType="withEffect">
                                  <p:stCondLst>
                                    <p:cond delay="0"/>
                                  </p:stCondLst>
                                  <p:childTnLst>
                                    <p:anim calcmode="lin" valueType="num">
                                      <p:cBhvr additive="base">
                                        <p:cTn id="127" dur="500"/>
                                        <p:tgtEl>
                                          <p:spTgt spid="19"/>
                                        </p:tgtEl>
                                        <p:attrNameLst>
                                          <p:attrName>ppt_x</p:attrName>
                                        </p:attrNameLst>
                                      </p:cBhvr>
                                      <p:tavLst>
                                        <p:tav tm="0">
                                          <p:val>
                                            <p:strVal val="ppt_x"/>
                                          </p:val>
                                        </p:tav>
                                        <p:tav tm="100000">
                                          <p:val>
                                            <p:strVal val="ppt_x"/>
                                          </p:val>
                                        </p:tav>
                                      </p:tavLst>
                                    </p:anim>
                                    <p:anim calcmode="lin" valueType="num">
                                      <p:cBhvr additive="base">
                                        <p:cTn id="128" dur="500"/>
                                        <p:tgtEl>
                                          <p:spTgt spid="19"/>
                                        </p:tgtEl>
                                        <p:attrNameLst>
                                          <p:attrName>ppt_y</p:attrName>
                                        </p:attrNameLst>
                                      </p:cBhvr>
                                      <p:tavLst>
                                        <p:tav tm="0">
                                          <p:val>
                                            <p:strVal val="ppt_y"/>
                                          </p:val>
                                        </p:tav>
                                        <p:tav tm="100000">
                                          <p:val>
                                            <p:strVal val="1+ppt_h/2"/>
                                          </p:val>
                                        </p:tav>
                                      </p:tavLst>
                                    </p:anim>
                                    <p:set>
                                      <p:cBhvr>
                                        <p:cTn id="129" dur="1" fill="hold">
                                          <p:stCondLst>
                                            <p:cond delay="499"/>
                                          </p:stCondLst>
                                        </p:cTn>
                                        <p:tgtEl>
                                          <p:spTgt spid="19"/>
                                        </p:tgtEl>
                                        <p:attrNameLst>
                                          <p:attrName>style.visibility</p:attrName>
                                        </p:attrNameLst>
                                      </p:cBhvr>
                                      <p:to>
                                        <p:strVal val="hidden"/>
                                      </p:to>
                                    </p:set>
                                  </p:childTnLst>
                                </p:cTn>
                              </p:par>
                              <p:par>
                                <p:cTn id="130" presetID="2" presetClass="exit" presetSubtype="4" fill="hold" nodeType="withEffect">
                                  <p:stCondLst>
                                    <p:cond delay="0"/>
                                  </p:stCondLst>
                                  <p:childTnLst>
                                    <p:anim calcmode="lin" valueType="num">
                                      <p:cBhvr additive="base">
                                        <p:cTn id="131" dur="500"/>
                                        <p:tgtEl>
                                          <p:spTgt spid="24"/>
                                        </p:tgtEl>
                                        <p:attrNameLst>
                                          <p:attrName>ppt_x</p:attrName>
                                        </p:attrNameLst>
                                      </p:cBhvr>
                                      <p:tavLst>
                                        <p:tav tm="0">
                                          <p:val>
                                            <p:strVal val="ppt_x"/>
                                          </p:val>
                                        </p:tav>
                                        <p:tav tm="100000">
                                          <p:val>
                                            <p:strVal val="ppt_x"/>
                                          </p:val>
                                        </p:tav>
                                      </p:tavLst>
                                    </p:anim>
                                    <p:anim calcmode="lin" valueType="num">
                                      <p:cBhvr additive="base">
                                        <p:cTn id="132" dur="500"/>
                                        <p:tgtEl>
                                          <p:spTgt spid="24"/>
                                        </p:tgtEl>
                                        <p:attrNameLst>
                                          <p:attrName>ppt_y</p:attrName>
                                        </p:attrNameLst>
                                      </p:cBhvr>
                                      <p:tavLst>
                                        <p:tav tm="0">
                                          <p:val>
                                            <p:strVal val="ppt_y"/>
                                          </p:val>
                                        </p:tav>
                                        <p:tav tm="100000">
                                          <p:val>
                                            <p:strVal val="1+ppt_h/2"/>
                                          </p:val>
                                        </p:tav>
                                      </p:tavLst>
                                    </p:anim>
                                    <p:set>
                                      <p:cBhvr>
                                        <p:cTn id="133" dur="1" fill="hold">
                                          <p:stCondLst>
                                            <p:cond delay="499"/>
                                          </p:stCondLst>
                                        </p:cTn>
                                        <p:tgtEl>
                                          <p:spTgt spid="24"/>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2" presetClass="exit" presetSubtype="4" fill="hold" grpId="1" nodeType="clickEffect">
                                  <p:stCondLst>
                                    <p:cond delay="0"/>
                                  </p:stCondLst>
                                  <p:childTnLst>
                                    <p:anim calcmode="lin" valueType="num">
                                      <p:cBhvr additive="base">
                                        <p:cTn id="137" dur="500"/>
                                        <p:tgtEl>
                                          <p:spTgt spid="25"/>
                                        </p:tgtEl>
                                        <p:attrNameLst>
                                          <p:attrName>ppt_x</p:attrName>
                                        </p:attrNameLst>
                                      </p:cBhvr>
                                      <p:tavLst>
                                        <p:tav tm="0">
                                          <p:val>
                                            <p:strVal val="ppt_x"/>
                                          </p:val>
                                        </p:tav>
                                        <p:tav tm="100000">
                                          <p:val>
                                            <p:strVal val="ppt_x"/>
                                          </p:val>
                                        </p:tav>
                                      </p:tavLst>
                                    </p:anim>
                                    <p:anim calcmode="lin" valueType="num">
                                      <p:cBhvr additive="base">
                                        <p:cTn id="138" dur="500"/>
                                        <p:tgtEl>
                                          <p:spTgt spid="25"/>
                                        </p:tgtEl>
                                        <p:attrNameLst>
                                          <p:attrName>ppt_y</p:attrName>
                                        </p:attrNameLst>
                                      </p:cBhvr>
                                      <p:tavLst>
                                        <p:tav tm="0">
                                          <p:val>
                                            <p:strVal val="ppt_y"/>
                                          </p:val>
                                        </p:tav>
                                        <p:tav tm="100000">
                                          <p:val>
                                            <p:strVal val="1+ppt_h/2"/>
                                          </p:val>
                                        </p:tav>
                                      </p:tavLst>
                                    </p:anim>
                                    <p:set>
                                      <p:cBhvr>
                                        <p:cTn id="139"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15" grpId="0" animBg="1"/>
      <p:bldP spid="15" grpId="1" animBg="1"/>
      <p:bldP spid="8" grpId="0" animBg="1"/>
      <p:bldP spid="5" grpId="0" animBg="1"/>
      <p:bldP spid="12" grpId="0" animBg="1"/>
      <p:bldP spid="12" grpId="1" animBg="1"/>
      <p:bldP spid="25" grpId="0" animBg="1"/>
      <p:bldP spid="25" grpId="1" animBg="1"/>
      <p:bldP spid="25" grpId="2" animBg="1"/>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533400"/>
            <a:ext cx="6347713" cy="1320800"/>
          </a:xfrm>
        </p:spPr>
        <p:txBody>
          <a:bodyPr>
            <a:normAutofit/>
          </a:bodyPr>
          <a:lstStyle/>
          <a:p>
            <a:r>
              <a:rPr lang="sr-Cyrl-RS" sz="3200" b="1" dirty="0">
                <a:solidFill>
                  <a:schemeClr val="accent4">
                    <a:lumMod val="50000"/>
                  </a:schemeClr>
                </a:solidFill>
                <a:effectLst>
                  <a:outerShdw blurRad="38100" dist="38100" dir="2700000" algn="tl">
                    <a:srgbClr val="000000">
                      <a:alpha val="43137"/>
                    </a:srgbClr>
                  </a:outerShdw>
                </a:effectLst>
              </a:rPr>
              <a:t>Образац годишњег плана </a:t>
            </a:r>
            <a:endParaRPr lang="en-US" sz="3200" b="1" dirty="0">
              <a:solidFill>
                <a:schemeClr val="accent4">
                  <a:lumMod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33400" y="1656492"/>
            <a:ext cx="8229600" cy="3579849"/>
          </a:xfrm>
        </p:spPr>
        <p:txBody>
          <a:bodyPr>
            <a:noAutofit/>
          </a:bodyPr>
          <a:lstStyle/>
          <a:p>
            <a:pPr>
              <a:buFont typeface="Wingdings" panose="05000000000000000000" pitchFamily="2" charset="2"/>
              <a:buChar char="q"/>
            </a:pPr>
            <a:r>
              <a:rPr lang="bs-Latn-BA" sz="1500" b="0" dirty="0"/>
              <a:t>Руководилац ЈИР припрема годишњи план интерне ревизије на бази прве године стратешког плана. </a:t>
            </a:r>
            <a:endParaRPr lang="en-US" sz="1500" b="0" dirty="0"/>
          </a:p>
          <a:p>
            <a:pPr>
              <a:buFont typeface="Wingdings" panose="05000000000000000000" pitchFamily="2" charset="2"/>
              <a:buChar char="q"/>
            </a:pPr>
            <a:r>
              <a:rPr lang="sr-Cyrl-RS" sz="1500" b="0" dirty="0" smtClean="0"/>
              <a:t>Уносом планираног броја дана потребног за обављање ревизије у првој години стратешког плана, апликација отвара образац  Годишњег плана који </a:t>
            </a:r>
            <a:r>
              <a:rPr lang="bs-Latn-BA" sz="1500" b="0" dirty="0" smtClean="0"/>
              <a:t>садржи </a:t>
            </a:r>
            <a:r>
              <a:rPr lang="bs-Latn-BA" sz="1500" b="0" dirty="0"/>
              <a:t>податке о:</a:t>
            </a:r>
            <a:endParaRPr lang="en-US" sz="1500" b="0" dirty="0"/>
          </a:p>
          <a:p>
            <a:pPr lvl="0">
              <a:buFont typeface="+mj-lt"/>
              <a:buAutoNum type="arabicPeriod"/>
            </a:pPr>
            <a:r>
              <a:rPr lang="bs-Latn-BA" sz="1500" b="0" dirty="0"/>
              <a:t>називу</a:t>
            </a:r>
            <a:r>
              <a:rPr lang="sr-Cyrl-RS" sz="1500" b="0" dirty="0"/>
              <a:t> </a:t>
            </a:r>
            <a:r>
              <a:rPr lang="sr-Cyrl-RS" sz="1500" b="0" dirty="0" smtClean="0"/>
              <a:t> ревизије (преноси </a:t>
            </a:r>
            <a:r>
              <a:rPr lang="sr-Cyrl-RS" sz="1500" b="0" dirty="0"/>
              <a:t>се а</a:t>
            </a:r>
            <a:r>
              <a:rPr lang="sr-Cyrl-RS" sz="1500" b="0" dirty="0" smtClean="0"/>
              <a:t>утоматски из </a:t>
            </a:r>
            <a:r>
              <a:rPr lang="sr-Cyrl-RS" sz="1500" b="0" dirty="0"/>
              <a:t>стратешког плана)</a:t>
            </a:r>
            <a:r>
              <a:rPr lang="bs-Latn-BA" sz="1500" b="0" dirty="0"/>
              <a:t>, циљевима и </a:t>
            </a:r>
            <a:r>
              <a:rPr lang="sr-Cyrl-RS" sz="1500" b="0" dirty="0" smtClean="0"/>
              <a:t>обиму</a:t>
            </a:r>
          </a:p>
          <a:p>
            <a:pPr lvl="0">
              <a:buFont typeface="+mj-lt"/>
              <a:buAutoNum type="arabicPeriod"/>
            </a:pPr>
            <a:r>
              <a:rPr lang="sr-Cyrl-RS" sz="1500" b="0" dirty="0"/>
              <a:t>г</a:t>
            </a:r>
            <a:r>
              <a:rPr lang="sr-Cyrl-RS" sz="1500" b="0" dirty="0" smtClean="0"/>
              <a:t>лавним питањима којима ће се ревизија бавити и ревизорске методе које ће се користити </a:t>
            </a:r>
            <a:endParaRPr lang="en-US" sz="1500" b="0" dirty="0"/>
          </a:p>
          <a:p>
            <a:pPr lvl="0">
              <a:buFont typeface="+mj-lt"/>
              <a:buAutoNum type="arabicPeriod"/>
            </a:pPr>
            <a:r>
              <a:rPr lang="bs-Latn-BA" sz="1500" b="0" dirty="0"/>
              <a:t>периоду обављања </a:t>
            </a:r>
            <a:r>
              <a:rPr lang="bs-Latn-BA" sz="1500" b="0" dirty="0" smtClean="0"/>
              <a:t>појединачн</a:t>
            </a:r>
            <a:r>
              <a:rPr lang="sr-Cyrl-RS" sz="1500" b="0" dirty="0" smtClean="0"/>
              <a:t>е </a:t>
            </a:r>
            <a:r>
              <a:rPr lang="bs-Latn-BA" sz="1500" b="0" dirty="0" smtClean="0"/>
              <a:t>ревизиј</a:t>
            </a:r>
            <a:r>
              <a:rPr lang="sr-Cyrl-RS" sz="1500" b="0" dirty="0" smtClean="0"/>
              <a:t>е (избор периода са календара)</a:t>
            </a:r>
            <a:r>
              <a:rPr lang="bs-Latn-BA" sz="1500" b="0" dirty="0" smtClean="0"/>
              <a:t>,</a:t>
            </a:r>
            <a:endParaRPr lang="en-US" sz="1500" b="0" dirty="0"/>
          </a:p>
          <a:p>
            <a:pPr lvl="0">
              <a:buFont typeface="+mj-lt"/>
              <a:buAutoNum type="arabicPeriod"/>
            </a:pPr>
            <a:r>
              <a:rPr lang="bs-Latn-BA" sz="1500" b="0" dirty="0" smtClean="0"/>
              <a:t>ревизорск</a:t>
            </a:r>
            <a:r>
              <a:rPr lang="sr-Cyrl-RS" sz="1500" b="0" dirty="0" smtClean="0"/>
              <a:t>ом</a:t>
            </a:r>
            <a:r>
              <a:rPr lang="bs-Latn-BA" sz="1500" b="0" dirty="0" smtClean="0"/>
              <a:t> тим</a:t>
            </a:r>
            <a:r>
              <a:rPr lang="sr-Cyrl-RS" sz="1500" b="0" dirty="0" smtClean="0"/>
              <a:t>у</a:t>
            </a:r>
            <a:r>
              <a:rPr lang="bs-Latn-BA" sz="1500" b="0" dirty="0" smtClean="0"/>
              <a:t> </a:t>
            </a:r>
            <a:r>
              <a:rPr lang="bs-Latn-BA" sz="1500" b="0" dirty="0"/>
              <a:t>за </a:t>
            </a:r>
            <a:r>
              <a:rPr lang="sr-Cyrl-RS" sz="1500" b="0" dirty="0" smtClean="0"/>
              <a:t>конкретну </a:t>
            </a:r>
            <a:r>
              <a:rPr lang="bs-Latn-BA" sz="1500" b="0" dirty="0" smtClean="0"/>
              <a:t>ревизиј</a:t>
            </a:r>
            <a:r>
              <a:rPr lang="sr-Cyrl-RS" sz="1500" b="0" dirty="0" smtClean="0"/>
              <a:t>у</a:t>
            </a:r>
            <a:r>
              <a:rPr lang="bs-Latn-BA" sz="1500" b="0" dirty="0" smtClean="0"/>
              <a:t>,</a:t>
            </a:r>
            <a:r>
              <a:rPr lang="sr-Cyrl-RS" sz="1500" b="0" dirty="0" smtClean="0"/>
              <a:t> (доступни ревизори већ приказни на екрану – превлачењем у сусједни екран формира се ревизорски тим)</a:t>
            </a:r>
            <a:endParaRPr lang="en-US" sz="1500" b="0" dirty="0"/>
          </a:p>
          <a:p>
            <a:pPr lvl="0">
              <a:buFont typeface="+mj-lt"/>
              <a:buAutoNum type="arabicPeriod"/>
            </a:pPr>
            <a:r>
              <a:rPr lang="sr-Cyrl-RS" sz="1500" b="0" dirty="0" smtClean="0"/>
              <a:t>избором</a:t>
            </a:r>
            <a:r>
              <a:rPr lang="bs-Latn-BA" sz="1500" b="0" dirty="0" smtClean="0"/>
              <a:t> </a:t>
            </a:r>
            <a:r>
              <a:rPr lang="bs-Latn-BA" sz="1500" b="0" dirty="0"/>
              <a:t>лица задуженог за надзор и обезбјеђење квалитета појединачних ревизија,</a:t>
            </a:r>
            <a:endParaRPr lang="en-US" sz="1500" b="0" dirty="0"/>
          </a:p>
          <a:p>
            <a:pPr lvl="0">
              <a:buFont typeface="+mj-lt"/>
              <a:buAutoNum type="arabicPeriod"/>
            </a:pPr>
            <a:r>
              <a:rPr lang="bs-Latn-BA" sz="1500" b="0" dirty="0"/>
              <a:t>року за подношење </a:t>
            </a:r>
            <a:r>
              <a:rPr lang="bs-Latn-BA" sz="1500" b="0" dirty="0" smtClean="0"/>
              <a:t>извјештаја</a:t>
            </a:r>
            <a:r>
              <a:rPr lang="sr-Cyrl-RS" sz="1500" b="0" dirty="0" smtClean="0"/>
              <a:t> (избор са календара)</a:t>
            </a:r>
            <a:endParaRPr lang="en-US" sz="1500" b="0" dirty="0"/>
          </a:p>
          <a:p>
            <a:pPr lvl="0">
              <a:buFont typeface="+mj-lt"/>
              <a:buAutoNum type="arabicPeriod"/>
            </a:pPr>
            <a:r>
              <a:rPr lang="bs-Latn-BA" sz="1500" b="0" dirty="0" smtClean="0"/>
              <a:t>назнаку </a:t>
            </a:r>
            <a:r>
              <a:rPr lang="bs-Latn-BA" sz="1500" b="0" dirty="0"/>
              <a:t>ревизија пренесених из протеклог </a:t>
            </a:r>
            <a:r>
              <a:rPr lang="bs-Latn-BA" sz="1500" b="0" dirty="0" smtClean="0"/>
              <a:t>периода</a:t>
            </a:r>
            <a:r>
              <a:rPr lang="sr-Cyrl-BA" sz="1500" b="0" dirty="0" smtClean="0"/>
              <a:t> (поље није обавезно)</a:t>
            </a:r>
            <a:endParaRPr lang="en-US" sz="1500" b="0" dirty="0"/>
          </a:p>
          <a:p>
            <a:pPr lvl="0">
              <a:buFont typeface="+mj-lt"/>
              <a:buAutoNum type="arabicPeriod"/>
            </a:pPr>
            <a:r>
              <a:rPr lang="bs-Latn-BA" sz="1500" b="0" dirty="0" smtClean="0"/>
              <a:t>распореду </a:t>
            </a:r>
            <a:r>
              <a:rPr lang="bs-Latn-BA" sz="1500" b="0" dirty="0"/>
              <a:t>ревизорских ресурса </a:t>
            </a:r>
            <a:r>
              <a:rPr lang="bs-Latn-BA" sz="1500" b="0" dirty="0" smtClean="0"/>
              <a:t>(</a:t>
            </a:r>
            <a:r>
              <a:rPr lang="sr-Cyrl-RS" sz="1500" b="0" dirty="0" smtClean="0"/>
              <a:t>пресликава се аутоматски број дана планиран за извршење ове ревизије за прву годину стратешког плана</a:t>
            </a:r>
            <a:r>
              <a:rPr lang="bs-Latn-BA" sz="1500" b="0" dirty="0" smtClean="0"/>
              <a:t>) </a:t>
            </a:r>
            <a:r>
              <a:rPr lang="bs-Latn-BA" sz="1500" b="0" dirty="0"/>
              <a:t>и повезаним трошковима </a:t>
            </a:r>
            <a:r>
              <a:rPr lang="bs-Latn-BA" sz="1500" b="0" dirty="0" smtClean="0"/>
              <a:t>(</a:t>
            </a:r>
            <a:r>
              <a:rPr lang="bs-Latn-BA" sz="1500" b="0" dirty="0"/>
              <a:t>путовање и слично),</a:t>
            </a:r>
            <a:endParaRPr lang="en-US" sz="1500" b="0" dirty="0"/>
          </a:p>
          <a:p>
            <a:pPr lvl="0">
              <a:buFont typeface="+mj-lt"/>
              <a:buAutoNum type="arabicPeriod"/>
            </a:pPr>
            <a:r>
              <a:rPr lang="sr-Cyrl-RS" sz="1500" b="0" dirty="0" smtClean="0"/>
              <a:t>Планирање задатака који не произлазе из регистра ризика</a:t>
            </a:r>
            <a:endParaRPr lang="en-US" dirty="0"/>
          </a:p>
        </p:txBody>
      </p:sp>
    </p:spTree>
    <p:extLst>
      <p:ext uri="{BB962C8B-B14F-4D97-AF65-F5344CB8AC3E}">
        <p14:creationId xmlns:p14="http://schemas.microsoft.com/office/powerpoint/2010/main" val="221724603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85800"/>
            <a:ext cx="7886700" cy="1325563"/>
          </a:xfrm>
        </p:spPr>
        <p:txBody>
          <a:bodyPr>
            <a:normAutofit/>
          </a:bodyPr>
          <a:lstStyle/>
          <a:p>
            <a:pPr algn="ctr"/>
            <a:r>
              <a:rPr lang="sr-Cyrl-RS" sz="3200" b="1" dirty="0">
                <a:solidFill>
                  <a:schemeClr val="accent4">
                    <a:lumMod val="50000"/>
                  </a:schemeClr>
                </a:solidFill>
                <a:effectLst>
                  <a:outerShdw blurRad="38100" dist="38100" dir="2700000" algn="tl">
                    <a:srgbClr val="000000">
                      <a:alpha val="43137"/>
                    </a:srgbClr>
                  </a:outerShdw>
                </a:effectLst>
              </a:rPr>
              <a:t>Одобрење стратешког </a:t>
            </a:r>
            <a:r>
              <a:rPr lang="sr-Cyrl-RS" sz="3200" b="1" dirty="0" smtClean="0">
                <a:solidFill>
                  <a:schemeClr val="accent4">
                    <a:lumMod val="50000"/>
                  </a:schemeClr>
                </a:solidFill>
                <a:effectLst>
                  <a:outerShdw blurRad="38100" dist="38100" dir="2700000" algn="tl">
                    <a:srgbClr val="000000">
                      <a:alpha val="43137"/>
                    </a:srgbClr>
                  </a:outerShdw>
                </a:effectLst>
              </a:rPr>
              <a:t>плана у апликацији </a:t>
            </a:r>
            <a:endParaRPr lang="sr-Latn-RS" sz="3200" b="1" dirty="0">
              <a:solidFill>
                <a:schemeClr val="accent4">
                  <a:lumMod val="50000"/>
                </a:schemeClr>
              </a:solidFill>
              <a:effectLst>
                <a:outerShdw blurRad="38100" dist="38100" dir="2700000" algn="tl">
                  <a:srgbClr val="000000">
                    <a:alpha val="43137"/>
                  </a:srgbClr>
                </a:outerShdw>
              </a:effectLst>
            </a:endParaRPr>
          </a:p>
        </p:txBody>
      </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9460" b="5406"/>
          <a:stretch/>
        </p:blipFill>
        <p:spPr bwMode="auto">
          <a:xfrm>
            <a:off x="0" y="1752600"/>
            <a:ext cx="91440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ight Arrow 3"/>
          <p:cNvSpPr/>
          <p:nvPr/>
        </p:nvSpPr>
        <p:spPr>
          <a:xfrm>
            <a:off x="6705600" y="2969741"/>
            <a:ext cx="609600" cy="2286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 name="Left Arrow 4"/>
          <p:cNvSpPr/>
          <p:nvPr/>
        </p:nvSpPr>
        <p:spPr>
          <a:xfrm>
            <a:off x="7924800" y="2933700"/>
            <a:ext cx="838200" cy="228600"/>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8009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repeatCount="5000" fill="remove" grpId="0" nodeType="clickEffect">
                                  <p:stCondLst>
                                    <p:cond delay="0"/>
                                  </p:stCondLst>
                                  <p:childTnLst>
                                    <p:animClr clrSpc="rgb" dir="cw">
                                      <p:cBhvr override="childStyle">
                                        <p:cTn id="6" dur="250" autoRev="1" fill="remove"/>
                                        <p:tgtEl>
                                          <p:spTgt spid="4"/>
                                        </p:tgtEl>
                                        <p:attrNameLst>
                                          <p:attrName>style.color</p:attrName>
                                        </p:attrNameLst>
                                      </p:cBhvr>
                                      <p:to>
                                        <a:schemeClr val="bg1"/>
                                      </p:to>
                                    </p:animClr>
                                    <p:animClr clrSpc="rgb" dir="cw">
                                      <p:cBhvr>
                                        <p:cTn id="7" dur="250" autoRev="1" fill="remove"/>
                                        <p:tgtEl>
                                          <p:spTgt spid="4"/>
                                        </p:tgtEl>
                                        <p:attrNameLst>
                                          <p:attrName>fillcolor</p:attrName>
                                        </p:attrNameLst>
                                      </p:cBhvr>
                                      <p:to>
                                        <a:schemeClr val="bg1"/>
                                      </p:to>
                                    </p:animClr>
                                    <p:set>
                                      <p:cBhvr>
                                        <p:cTn id="8" dur="250" autoRev="1" fill="remove"/>
                                        <p:tgtEl>
                                          <p:spTgt spid="4"/>
                                        </p:tgtEl>
                                        <p:attrNameLst>
                                          <p:attrName>fill.type</p:attrName>
                                        </p:attrNameLst>
                                      </p:cBhvr>
                                      <p:to>
                                        <p:strVal val="solid"/>
                                      </p:to>
                                    </p:set>
                                    <p:set>
                                      <p:cBhvr>
                                        <p:cTn id="9" dur="250" autoRev="1" fill="remove"/>
                                        <p:tgtEl>
                                          <p:spTgt spid="4"/>
                                        </p:tgtEl>
                                        <p:attrNameLst>
                                          <p:attrName>fill.on</p:attrName>
                                        </p:attrNameLst>
                                      </p:cBhvr>
                                      <p:to>
                                        <p:strVal val="true"/>
                                      </p:to>
                                    </p:set>
                                  </p:childTnLst>
                                </p:cTn>
                              </p:par>
                              <p:par>
                                <p:cTn id="10" presetID="27" presetClass="emph" presetSubtype="0" repeatCount="5000" fill="remove" grpId="0" nodeType="withEffect">
                                  <p:stCondLst>
                                    <p:cond delay="0"/>
                                  </p:stCondLst>
                                  <p:childTnLst>
                                    <p:animClr clrSpc="rgb" dir="cw">
                                      <p:cBhvr override="childStyle">
                                        <p:cTn id="11" dur="250" autoRev="1" fill="remove"/>
                                        <p:tgtEl>
                                          <p:spTgt spid="5"/>
                                        </p:tgtEl>
                                        <p:attrNameLst>
                                          <p:attrName>style.color</p:attrName>
                                        </p:attrNameLst>
                                      </p:cBhvr>
                                      <p:to>
                                        <a:schemeClr val="bg1"/>
                                      </p:to>
                                    </p:animClr>
                                    <p:animClr clrSpc="rgb" dir="cw">
                                      <p:cBhvr>
                                        <p:cTn id="12" dur="250" autoRev="1" fill="remove"/>
                                        <p:tgtEl>
                                          <p:spTgt spid="5"/>
                                        </p:tgtEl>
                                        <p:attrNameLst>
                                          <p:attrName>fillcolor</p:attrName>
                                        </p:attrNameLst>
                                      </p:cBhvr>
                                      <p:to>
                                        <a:schemeClr val="bg1"/>
                                      </p:to>
                                    </p:animClr>
                                    <p:set>
                                      <p:cBhvr>
                                        <p:cTn id="13" dur="250" autoRev="1" fill="remove"/>
                                        <p:tgtEl>
                                          <p:spTgt spid="5"/>
                                        </p:tgtEl>
                                        <p:attrNameLst>
                                          <p:attrName>fill.type</p:attrName>
                                        </p:attrNameLst>
                                      </p:cBhvr>
                                      <p:to>
                                        <p:strVal val="solid"/>
                                      </p:to>
                                    </p:set>
                                    <p:set>
                                      <p:cBhvr>
                                        <p:cTn id="14" dur="250" autoRev="1" fill="remove"/>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479030" cy="1320800"/>
          </a:xfrm>
        </p:spPr>
        <p:txBody>
          <a:bodyPr>
            <a:normAutofit/>
          </a:bodyPr>
          <a:lstStyle/>
          <a:p>
            <a:endParaRPr lang="sr-Latn-RS" sz="3200" b="1" dirty="0">
              <a:solidFill>
                <a:schemeClr val="accent2">
                  <a:lumMod val="75000"/>
                </a:schemeClr>
              </a:solidFill>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9509" b="6308"/>
          <a:stretch/>
        </p:blipFill>
        <p:spPr bwMode="auto">
          <a:xfrm>
            <a:off x="0" y="1219200"/>
            <a:ext cx="9144000"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ight Arrow 3"/>
          <p:cNvSpPr/>
          <p:nvPr/>
        </p:nvSpPr>
        <p:spPr>
          <a:xfrm>
            <a:off x="2286000" y="3848100"/>
            <a:ext cx="838200" cy="304800"/>
          </a:xfrm>
          <a:prstGeom prst="rightArrow">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3" name="Right Arrow 2"/>
          <p:cNvSpPr/>
          <p:nvPr/>
        </p:nvSpPr>
        <p:spPr>
          <a:xfrm>
            <a:off x="4583430" y="3826727"/>
            <a:ext cx="609600" cy="304800"/>
          </a:xfrm>
          <a:prstGeom prst="rightArrow">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193030" y="3531362"/>
            <a:ext cx="2743200" cy="1754326"/>
          </a:xfrm>
          <a:prstGeom prst="rect">
            <a:avLst/>
          </a:prstGeom>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50000" t="50000" r="50000" b="50000"/>
            </a:path>
            <a:tileRect/>
          </a:gradFill>
          <a:effectLst>
            <a:outerShdw blurRad="76200" dist="12700" dir="8100000" sy="-23000" kx="800400" algn="br" rotWithShape="0">
              <a:prstClr val="black">
                <a:alpha val="20000"/>
              </a:prstClr>
            </a:outerShdw>
            <a:softEdge rad="431800"/>
          </a:effectLst>
          <a:scene3d>
            <a:camera prst="orthographicFront"/>
            <a:lightRig rig="threePt" dir="t"/>
          </a:scene3d>
          <a:sp3d extrusionH="76200" contourW="12700">
            <a:bevelB prst="relaxedInset"/>
            <a:extrusionClr>
              <a:srgbClr val="FF0000"/>
            </a:extrusionClr>
            <a:contourClr>
              <a:srgbClr val="FF0000"/>
            </a:contourClr>
          </a:sp3d>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sr-Cyrl-RS" dirty="0">
                <a:solidFill>
                  <a:srgbClr val="FF0000"/>
                </a:solidFill>
              </a:rPr>
              <a:t>Садржи све ревизије одобрене у годишњем </a:t>
            </a:r>
            <a:r>
              <a:rPr lang="sr-Cyrl-RS" dirty="0" smtClean="0">
                <a:solidFill>
                  <a:srgbClr val="FF0000"/>
                </a:solidFill>
              </a:rPr>
              <a:t>плану и одобрене у налогу за покретање ревизије</a:t>
            </a:r>
            <a:endParaRPr lang="sr-Cyrl-RS" dirty="0">
              <a:solidFill>
                <a:srgbClr val="FF0000"/>
              </a:solidFill>
            </a:endParaRPr>
          </a:p>
          <a:p>
            <a:endParaRPr lang="en-US" dirty="0"/>
          </a:p>
        </p:txBody>
      </p:sp>
    </p:spTree>
    <p:extLst>
      <p:ext uri="{BB962C8B-B14F-4D97-AF65-F5344CB8AC3E}">
        <p14:creationId xmlns:p14="http://schemas.microsoft.com/office/powerpoint/2010/main" val="475137950"/>
      </p:ext>
    </p:extLst>
  </p:cSld>
  <p:clrMapOvr>
    <a:masterClrMapping/>
  </p:clrMapOvr>
  <mc:AlternateContent xmlns:mc="http://schemas.openxmlformats.org/markup-compatibility/2006" xmlns:p14="http://schemas.microsoft.com/office/powerpoint/2010/main">
    <mc:Choice Requires="p14">
      <p:transition spd="slow" p14:dur="3400">
        <p14:reveal thruBlk="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randombar(horizontal)">
                                      <p:cBhvr>
                                        <p:cTn id="2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470" y="872490"/>
            <a:ext cx="7498080" cy="762000"/>
          </a:xfrm>
        </p:spPr>
        <p:txBody>
          <a:bodyPr>
            <a:normAutofit/>
          </a:bodyPr>
          <a:lstStyle/>
          <a:p>
            <a:pPr algn="ctr"/>
            <a:r>
              <a:rPr lang="sr-Cyrl-BA" sz="3200" b="1" dirty="0">
                <a:solidFill>
                  <a:schemeClr val="accent4">
                    <a:lumMod val="50000"/>
                  </a:schemeClr>
                </a:solidFill>
                <a:effectLst>
                  <a:outerShdw blurRad="38100" dist="38100" dir="2700000" algn="tl">
                    <a:srgbClr val="000000">
                      <a:alpha val="43137"/>
                    </a:srgbClr>
                  </a:outerShdw>
                </a:effectLst>
              </a:rPr>
              <a:t>Приступ и кориштење модула ИР</a:t>
            </a:r>
            <a:endParaRPr lang="sr-Latn-RS" sz="3200" b="1" dirty="0">
              <a:solidFill>
                <a:schemeClr val="accent4">
                  <a:lumMod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76200" y="1600200"/>
            <a:ext cx="8839200" cy="5681172"/>
          </a:xfrm>
        </p:spPr>
        <p:txBody>
          <a:bodyPr>
            <a:noAutofit/>
          </a:bodyPr>
          <a:lstStyle/>
          <a:p>
            <a:pPr lvl="1">
              <a:buFont typeface="Wingdings" panose="05000000000000000000" pitchFamily="2" charset="2"/>
              <a:buChar char="v"/>
            </a:pPr>
            <a:r>
              <a:rPr lang="sr-Cyrl-RS" sz="1800" b="1" u="sng" dirty="0" smtClean="0"/>
              <a:t>Корисници Модула ИР </a:t>
            </a:r>
            <a:r>
              <a:rPr lang="sr-Cyrl-RS" sz="1800" b="0" dirty="0" smtClean="0"/>
              <a:t>су: </a:t>
            </a:r>
          </a:p>
          <a:p>
            <a:pPr lvl="1"/>
            <a:r>
              <a:rPr lang="sr-Cyrl-RS" sz="1800" b="0" dirty="0" smtClean="0"/>
              <a:t>руководиоци </a:t>
            </a:r>
            <a:r>
              <a:rPr lang="sr-Cyrl-RS" sz="1800" b="0" dirty="0"/>
              <a:t>јединица за интерну </a:t>
            </a:r>
            <a:r>
              <a:rPr lang="sr-Cyrl-RS" sz="1800" b="0" dirty="0" smtClean="0"/>
              <a:t>ревизију/директори одјељења </a:t>
            </a:r>
            <a:r>
              <a:rPr lang="sr-Cyrl-RS" sz="1800" b="0" dirty="0"/>
              <a:t>за интерну ревизију </a:t>
            </a:r>
            <a:r>
              <a:rPr lang="sr-Cyrl-RS" sz="1800" b="0" dirty="0" smtClean="0"/>
              <a:t>и</a:t>
            </a:r>
            <a:r>
              <a:rPr lang="en-US" sz="1800" b="0" dirty="0" smtClean="0"/>
              <a:t> </a:t>
            </a:r>
            <a:r>
              <a:rPr lang="sr-Cyrl-RS" sz="1800" b="0" dirty="0" smtClean="0"/>
              <a:t>интерни ревизори који </a:t>
            </a:r>
            <a:r>
              <a:rPr lang="sr-Cyrl-RS" sz="1800" b="0" dirty="0"/>
              <a:t>врше функцију интерне ревизије у субјектима јавног сектора Републике Српске из члана 2. Закона о систему интерних финансијских контрола у јавном сектору </a:t>
            </a:r>
            <a:r>
              <a:rPr lang="sr-Cyrl-RS" sz="1800" b="0" dirty="0" smtClean="0"/>
              <a:t>Републике Српске. </a:t>
            </a:r>
            <a:endParaRPr lang="en-US" sz="1800" b="0" dirty="0" smtClean="0"/>
          </a:p>
          <a:p>
            <a:pPr lvl="1"/>
            <a:endParaRPr lang="en-US" sz="500" b="0" dirty="0" smtClean="0"/>
          </a:p>
          <a:p>
            <a:pPr lvl="1">
              <a:buFont typeface="Wingdings" panose="05000000000000000000" pitchFamily="2" charset="2"/>
              <a:buChar char="v"/>
            </a:pPr>
            <a:r>
              <a:rPr lang="sr-Cyrl-RS" sz="1800" b="0" dirty="0" smtClean="0"/>
              <a:t>Додјељивање приступних </a:t>
            </a:r>
            <a:r>
              <a:rPr lang="sr-Cyrl-RS" sz="1800" b="0" dirty="0"/>
              <a:t>података (корисничко име и </a:t>
            </a:r>
            <a:r>
              <a:rPr lang="sr-Cyrl-RS" sz="1800" b="0" dirty="0" smtClean="0"/>
              <a:t>шифра) и корисничке улоге у апликацији. </a:t>
            </a:r>
            <a:endParaRPr lang="en-US" sz="1800" dirty="0"/>
          </a:p>
          <a:p>
            <a:pPr marL="402336" lvl="1" indent="0">
              <a:buNone/>
            </a:pPr>
            <a:endParaRPr lang="en-US" sz="1000" b="0" dirty="0" smtClean="0"/>
          </a:p>
          <a:p>
            <a:pPr lvl="1">
              <a:buFont typeface="Wingdings" panose="05000000000000000000" pitchFamily="2" charset="2"/>
              <a:buChar char="v"/>
            </a:pPr>
            <a:r>
              <a:rPr lang="sr-Cyrl-RS" sz="1800" dirty="0" smtClean="0"/>
              <a:t>Диференцирањем </a:t>
            </a:r>
            <a:r>
              <a:rPr lang="sr-Cyrl-RS" sz="1800" dirty="0"/>
              <a:t>корисника по корисничким улогама </a:t>
            </a:r>
            <a:r>
              <a:rPr lang="en-US" sz="1800" dirty="0" smtClean="0"/>
              <a:t>- </a:t>
            </a:r>
            <a:r>
              <a:rPr lang="sr-Cyrl-RS" sz="1800" dirty="0" smtClean="0"/>
              <a:t>јасно </a:t>
            </a:r>
            <a:r>
              <a:rPr lang="sr-Cyrl-RS" sz="1800" dirty="0"/>
              <a:t>раздвајање дужности и одговорности између руководилаца јединице интерне ревизије и интерних ревизора, на начин </a:t>
            </a:r>
            <a:r>
              <a:rPr lang="sr-Cyrl-RS" sz="1800" dirty="0" smtClean="0"/>
              <a:t>дефинисан </a:t>
            </a:r>
            <a:r>
              <a:rPr lang="sr-Cyrl-RS" sz="1800" dirty="0"/>
              <a:t>Законом. </a:t>
            </a:r>
            <a:endParaRPr lang="en-US" sz="1800" dirty="0" smtClean="0"/>
          </a:p>
          <a:p>
            <a:pPr marL="402336" lvl="1" indent="0">
              <a:buNone/>
            </a:pPr>
            <a:endParaRPr lang="sr-Latn-RS" sz="1800" b="0" dirty="0" smtClean="0"/>
          </a:p>
          <a:p>
            <a:pPr lvl="1">
              <a:buFont typeface="Wingdings" panose="05000000000000000000" pitchFamily="2" charset="2"/>
              <a:buChar char="v"/>
            </a:pPr>
            <a:r>
              <a:rPr lang="sr-Cyrl-RS" sz="1800" b="0" dirty="0" smtClean="0"/>
              <a:t>Корисници </a:t>
            </a:r>
            <a:r>
              <a:rPr lang="sr-Cyrl-RS" sz="1800" b="0" dirty="0"/>
              <a:t>апликације имају приступ подацима само и искључиво за субјекат у коме су запослени и за субјекте за које су надлежни да обављају интерне </a:t>
            </a:r>
            <a:r>
              <a:rPr lang="sr-Cyrl-RS" sz="1800" b="0" dirty="0" smtClean="0"/>
              <a:t>ревизије.</a:t>
            </a:r>
            <a:endParaRPr lang="en-US" sz="1800" b="0" dirty="0" smtClean="0"/>
          </a:p>
          <a:p>
            <a:pPr lvl="1">
              <a:buFont typeface="Wingdings" panose="05000000000000000000" pitchFamily="2" charset="2"/>
              <a:buChar char="v"/>
            </a:pPr>
            <a:r>
              <a:rPr lang="sr-Cyrl-RS" sz="1800" dirty="0"/>
              <a:t>ЦЈХ </a:t>
            </a:r>
            <a:r>
              <a:rPr lang="en-US" sz="1800" dirty="0" smtClean="0"/>
              <a:t>- </a:t>
            </a:r>
            <a:r>
              <a:rPr lang="sr-Cyrl-RS" sz="1800" dirty="0" smtClean="0"/>
              <a:t>комплетнији </a:t>
            </a:r>
            <a:r>
              <a:rPr lang="sr-Cyrl-RS" sz="1800" dirty="0"/>
              <a:t>увид у реалном времену у активности које се обављају у области интерне ревизије на нивоу </a:t>
            </a:r>
            <a:r>
              <a:rPr lang="sr-Cyrl-RS" sz="1800" dirty="0" smtClean="0"/>
              <a:t>јавног </a:t>
            </a:r>
            <a:r>
              <a:rPr lang="sr-Cyrl-RS" sz="1800" dirty="0"/>
              <a:t>сектора РС</a:t>
            </a:r>
            <a:r>
              <a:rPr lang="sr-Cyrl-RS" sz="1600" dirty="0"/>
              <a:t>.</a:t>
            </a:r>
            <a:endParaRPr lang="en-US" sz="1600" dirty="0"/>
          </a:p>
          <a:p>
            <a:pPr>
              <a:buFont typeface="Wingdings" panose="05000000000000000000" pitchFamily="2" charset="2"/>
              <a:buChar char="v"/>
            </a:pPr>
            <a:endParaRPr lang="en-US" sz="2000" b="0" dirty="0" smtClean="0"/>
          </a:p>
          <a:p>
            <a:pPr>
              <a:buFont typeface="Wingdings" panose="05000000000000000000" pitchFamily="2" charset="2"/>
              <a:buChar char="v"/>
            </a:pPr>
            <a:endParaRPr lang="sr-Cyrl-RS" sz="2000" b="0" dirty="0" smtClean="0"/>
          </a:p>
          <a:p>
            <a:pPr marL="0" indent="0"/>
            <a:endParaRPr lang="sr-Latn-RS" sz="1800" b="0" dirty="0"/>
          </a:p>
        </p:txBody>
      </p:sp>
    </p:spTree>
    <p:extLst>
      <p:ext uri="{BB962C8B-B14F-4D97-AF65-F5344CB8AC3E}">
        <p14:creationId xmlns:p14="http://schemas.microsoft.com/office/powerpoint/2010/main" val="425475077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6728713" cy="879088"/>
          </a:xfrm>
        </p:spPr>
        <p:txBody>
          <a:bodyPr>
            <a:normAutofit/>
          </a:bodyPr>
          <a:lstStyle/>
          <a:p>
            <a:endParaRPr lang="en-US" sz="3200" b="1" dirty="0">
              <a:solidFill>
                <a:schemeClr val="accent2">
                  <a:lumMod val="75000"/>
                </a:schemeClr>
              </a:solidFill>
              <a:effectLst>
                <a:outerShdw blurRad="38100" dist="38100" dir="2700000" algn="tl">
                  <a:srgbClr val="000000">
                    <a:alpha val="43137"/>
                  </a:srgbClr>
                </a:outerShdw>
              </a:effectLst>
            </a:endParaRPr>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9509" b="6308"/>
          <a:stretch/>
        </p:blipFill>
        <p:spPr bwMode="auto">
          <a:xfrm>
            <a:off x="0" y="990600"/>
            <a:ext cx="914400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ight Arrow 8"/>
          <p:cNvSpPr/>
          <p:nvPr/>
        </p:nvSpPr>
        <p:spPr>
          <a:xfrm>
            <a:off x="2407734" y="4186353"/>
            <a:ext cx="685800" cy="228600"/>
          </a:xfrm>
          <a:prstGeom prst="rightArrow">
            <a:avLst/>
          </a:prstGeom>
          <a:ln>
            <a:solidFill>
              <a:srgbClr val="FF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b="1" dirty="0">
              <a:ln w="12700">
                <a:solidFill>
                  <a:schemeClr val="accent5"/>
                </a:solidFill>
                <a:prstDash val="solid"/>
              </a:ln>
              <a:pattFill prst="ltDnDiag">
                <a:fgClr>
                  <a:schemeClr val="accent5">
                    <a:lumMod val="60000"/>
                    <a:lumOff val="40000"/>
                  </a:schemeClr>
                </a:fgClr>
                <a:bgClr>
                  <a:schemeClr val="bg1"/>
                </a:bgClr>
              </a:pattFill>
            </a:endParaRPr>
          </a:p>
        </p:txBody>
      </p:sp>
    </p:spTree>
    <p:extLst>
      <p:ext uri="{BB962C8B-B14F-4D97-AF65-F5344CB8AC3E}">
        <p14:creationId xmlns:p14="http://schemas.microsoft.com/office/powerpoint/2010/main" val="5569622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fltVal val="0"/>
                                          </p:val>
                                        </p:tav>
                                        <p:tav tm="100000">
                                          <p:val>
                                            <p:strVal val="#ppt_w"/>
                                          </p:val>
                                        </p:tav>
                                      </p:tavLst>
                                    </p:anim>
                                    <p:anim calcmode="lin" valueType="num">
                                      <p:cBhvr>
                                        <p:cTn id="13" dur="1000" fill="hold"/>
                                        <p:tgtEl>
                                          <p:spTgt spid="9"/>
                                        </p:tgtEl>
                                        <p:attrNameLst>
                                          <p:attrName>ppt_h</p:attrName>
                                        </p:attrNameLst>
                                      </p:cBhvr>
                                      <p:tavLst>
                                        <p:tav tm="0">
                                          <p:val>
                                            <p:fltVal val="0"/>
                                          </p:val>
                                        </p:tav>
                                        <p:tav tm="100000">
                                          <p:val>
                                            <p:strVal val="#ppt_h"/>
                                          </p:val>
                                        </p:tav>
                                      </p:tavLst>
                                    </p:anim>
                                    <p:anim calcmode="lin" valueType="num">
                                      <p:cBhvr>
                                        <p:cTn id="14" dur="1000" fill="hold"/>
                                        <p:tgtEl>
                                          <p:spTgt spid="9"/>
                                        </p:tgtEl>
                                        <p:attrNameLst>
                                          <p:attrName>style.rotation</p:attrName>
                                        </p:attrNameLst>
                                      </p:cBhvr>
                                      <p:tavLst>
                                        <p:tav tm="0">
                                          <p:val>
                                            <p:fltVal val="90"/>
                                          </p:val>
                                        </p:tav>
                                        <p:tav tm="100000">
                                          <p:val>
                                            <p:fltVal val="0"/>
                                          </p:val>
                                        </p:tav>
                                      </p:tavLst>
                                    </p:anim>
                                    <p:animEffect transition="in" filter="fade">
                                      <p:cBhvr>
                                        <p:cTn id="1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t="7584" b="5143"/>
          <a:stretch/>
        </p:blipFill>
        <p:spPr>
          <a:xfrm>
            <a:off x="0" y="914400"/>
            <a:ext cx="9144000" cy="5943600"/>
          </a:xfrm>
          <a:prstGeom prst="rect">
            <a:avLst/>
          </a:prstGeom>
        </p:spPr>
      </p:pic>
      <p:sp>
        <p:nvSpPr>
          <p:cNvPr id="5" name="Minus 4"/>
          <p:cNvSpPr/>
          <p:nvPr/>
        </p:nvSpPr>
        <p:spPr>
          <a:xfrm>
            <a:off x="3021330" y="1600200"/>
            <a:ext cx="3124200" cy="304800"/>
          </a:xfrm>
          <a:prstGeom prst="mathMinus">
            <a:avLst/>
          </a:prstGeom>
          <a:ln>
            <a:solidFill>
              <a:srgbClr val="FF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b="1">
              <a:ln w="12700">
                <a:solidFill>
                  <a:schemeClr val="accent5"/>
                </a:solidFill>
                <a:prstDash val="solid"/>
              </a:ln>
              <a:pattFill prst="ltDnDiag">
                <a:fgClr>
                  <a:schemeClr val="accent5">
                    <a:lumMod val="60000"/>
                    <a:lumOff val="40000"/>
                  </a:schemeClr>
                </a:fgClr>
                <a:bgClr>
                  <a:schemeClr val="bg1"/>
                </a:bgClr>
              </a:pattFill>
            </a:endParaRPr>
          </a:p>
        </p:txBody>
      </p:sp>
      <p:sp>
        <p:nvSpPr>
          <p:cNvPr id="6" name="Left Arrow 5"/>
          <p:cNvSpPr/>
          <p:nvPr/>
        </p:nvSpPr>
        <p:spPr>
          <a:xfrm>
            <a:off x="5943600" y="1447800"/>
            <a:ext cx="941070" cy="304800"/>
          </a:xfrm>
          <a:prstGeom prst="leftArrow">
            <a:avLst/>
          </a:prstGeom>
          <a:ln>
            <a:solidFill>
              <a:srgbClr val="FF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b="1">
              <a:ln w="12700">
                <a:solidFill>
                  <a:schemeClr val="accent5"/>
                </a:solidFill>
                <a:prstDash val="solid"/>
              </a:ln>
              <a:pattFill prst="ltDnDiag">
                <a:fgClr>
                  <a:schemeClr val="accent5">
                    <a:lumMod val="60000"/>
                    <a:lumOff val="40000"/>
                  </a:schemeClr>
                </a:fgClr>
                <a:bgClr>
                  <a:schemeClr val="bg1"/>
                </a:bgClr>
              </a:pattFill>
            </a:endParaRPr>
          </a:p>
        </p:txBody>
      </p:sp>
    </p:spTree>
    <p:extLst>
      <p:ext uri="{BB962C8B-B14F-4D97-AF65-F5344CB8AC3E}">
        <p14:creationId xmlns:p14="http://schemas.microsoft.com/office/powerpoint/2010/main" val="2766537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t="3437" b="4024"/>
          <a:stretch/>
        </p:blipFill>
        <p:spPr>
          <a:xfrm>
            <a:off x="0" y="1066800"/>
            <a:ext cx="9144000" cy="5791200"/>
          </a:xfrm>
          <a:prstGeom prst="rect">
            <a:avLst/>
          </a:prstGeom>
        </p:spPr>
      </p:pic>
      <p:sp>
        <p:nvSpPr>
          <p:cNvPr id="5" name="Right Arrow 4"/>
          <p:cNvSpPr/>
          <p:nvPr/>
        </p:nvSpPr>
        <p:spPr>
          <a:xfrm>
            <a:off x="457200" y="3962400"/>
            <a:ext cx="609600" cy="304800"/>
          </a:xfrm>
          <a:prstGeom prst="rightArrow">
            <a:avLst/>
          </a:prstGeom>
          <a:ln>
            <a:solidFill>
              <a:srgbClr val="FF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b="1">
              <a:ln w="12700">
                <a:solidFill>
                  <a:schemeClr val="accent5"/>
                </a:solidFill>
                <a:prstDash val="solid"/>
              </a:ln>
              <a:pattFill prst="ltDnDiag">
                <a:fgClr>
                  <a:schemeClr val="accent5">
                    <a:lumMod val="60000"/>
                    <a:lumOff val="40000"/>
                  </a:schemeClr>
                </a:fgClr>
                <a:bgClr>
                  <a:schemeClr val="bg1"/>
                </a:bgClr>
              </a:pattFill>
            </a:endParaRPr>
          </a:p>
        </p:txBody>
      </p:sp>
      <p:sp>
        <p:nvSpPr>
          <p:cNvPr id="6" name="Right Arrow 5"/>
          <p:cNvSpPr/>
          <p:nvPr/>
        </p:nvSpPr>
        <p:spPr>
          <a:xfrm>
            <a:off x="518160" y="5715000"/>
            <a:ext cx="609600" cy="304800"/>
          </a:xfrm>
          <a:prstGeom prst="rightArrow">
            <a:avLst/>
          </a:prstGeom>
          <a:ln>
            <a:solidFill>
              <a:srgbClr val="FF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b="1">
              <a:ln w="12700">
                <a:solidFill>
                  <a:schemeClr val="accent5"/>
                </a:solidFill>
                <a:prstDash val="solid"/>
              </a:ln>
              <a:pattFill prst="ltDnDiag">
                <a:fgClr>
                  <a:schemeClr val="accent5">
                    <a:lumMod val="60000"/>
                    <a:lumOff val="40000"/>
                  </a:schemeClr>
                </a:fgClr>
                <a:bgClr>
                  <a:schemeClr val="bg1"/>
                </a:bgClr>
              </a:pattFill>
            </a:endParaRPr>
          </a:p>
        </p:txBody>
      </p:sp>
    </p:spTree>
    <p:extLst>
      <p:ext uri="{BB962C8B-B14F-4D97-AF65-F5344CB8AC3E}">
        <p14:creationId xmlns:p14="http://schemas.microsoft.com/office/powerpoint/2010/main" val="6502969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737" y="281741"/>
            <a:ext cx="8062332" cy="548640"/>
          </a:xfrm>
        </p:spPr>
        <p:txBody>
          <a:bodyPr>
            <a:noAutofit/>
          </a:bodyPr>
          <a:lstStyle/>
          <a:p>
            <a:r>
              <a:rPr lang="sr-Cyrl-BA" sz="3200" b="1" dirty="0">
                <a:solidFill>
                  <a:schemeClr val="accent2">
                    <a:lumMod val="75000"/>
                  </a:schemeClr>
                </a:solidFill>
                <a:effectLst>
                  <a:outerShdw blurRad="38100" dist="38100" dir="2700000" algn="tl">
                    <a:srgbClr val="000000">
                      <a:alpha val="43137"/>
                    </a:srgbClr>
                  </a:outerShdw>
                </a:effectLst>
              </a:rPr>
              <a:t>Подаци у прегледу интерне ревизије</a:t>
            </a:r>
            <a:endParaRPr lang="sr-Latn-RS" sz="3200" b="1" dirty="0">
              <a:solidFill>
                <a:schemeClr val="accent2">
                  <a:lumMod val="75000"/>
                </a:schemeClr>
              </a:solidFill>
              <a:effectLst>
                <a:outerShdw blurRad="38100" dist="38100" dir="2700000" algn="tl">
                  <a:srgbClr val="000000">
                    <a:alpha val="43137"/>
                  </a:srgbClr>
                </a:outerShdw>
              </a:effectLst>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9936" r="9178" b="31987"/>
          <a:stretch/>
        </p:blipFill>
        <p:spPr bwMode="auto">
          <a:xfrm>
            <a:off x="63304" y="1059012"/>
            <a:ext cx="8928296" cy="2674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8752" r="5932" b="4684"/>
          <a:stretch/>
        </p:blipFill>
        <p:spPr bwMode="auto">
          <a:xfrm>
            <a:off x="76199" y="3865098"/>
            <a:ext cx="8915401" cy="2968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own Arrow 3"/>
          <p:cNvSpPr/>
          <p:nvPr/>
        </p:nvSpPr>
        <p:spPr>
          <a:xfrm>
            <a:off x="1676400" y="2286000"/>
            <a:ext cx="152400" cy="342900"/>
          </a:xfrm>
          <a:prstGeom prst="down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7" name="Down Arrow 6"/>
          <p:cNvSpPr/>
          <p:nvPr/>
        </p:nvSpPr>
        <p:spPr>
          <a:xfrm>
            <a:off x="5360020" y="2286000"/>
            <a:ext cx="152400" cy="342900"/>
          </a:xfrm>
          <a:prstGeom prst="down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8" name="Down Arrow 7"/>
          <p:cNvSpPr/>
          <p:nvPr/>
        </p:nvSpPr>
        <p:spPr>
          <a:xfrm>
            <a:off x="8138532" y="2286000"/>
            <a:ext cx="152400" cy="342900"/>
          </a:xfrm>
          <a:prstGeom prst="down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9" name="Down Arrow 8"/>
          <p:cNvSpPr/>
          <p:nvPr/>
        </p:nvSpPr>
        <p:spPr>
          <a:xfrm>
            <a:off x="2386171" y="4801065"/>
            <a:ext cx="152400" cy="342900"/>
          </a:xfrm>
          <a:prstGeom prst="down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10" name="Down Arrow 9"/>
          <p:cNvSpPr/>
          <p:nvPr/>
        </p:nvSpPr>
        <p:spPr>
          <a:xfrm>
            <a:off x="3181350" y="4800600"/>
            <a:ext cx="152400" cy="342900"/>
          </a:xfrm>
          <a:prstGeom prst="down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11" name="Down Arrow 10"/>
          <p:cNvSpPr/>
          <p:nvPr/>
        </p:nvSpPr>
        <p:spPr>
          <a:xfrm>
            <a:off x="4596218" y="4800600"/>
            <a:ext cx="152400" cy="342900"/>
          </a:xfrm>
          <a:prstGeom prst="down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12" name="Down Arrow 11"/>
          <p:cNvSpPr/>
          <p:nvPr/>
        </p:nvSpPr>
        <p:spPr>
          <a:xfrm>
            <a:off x="5456664" y="4313925"/>
            <a:ext cx="152400" cy="342900"/>
          </a:xfrm>
          <a:prstGeom prst="down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13" name="Down Arrow 12"/>
          <p:cNvSpPr/>
          <p:nvPr/>
        </p:nvSpPr>
        <p:spPr>
          <a:xfrm>
            <a:off x="6400800" y="4800600"/>
            <a:ext cx="152400" cy="342900"/>
          </a:xfrm>
          <a:prstGeom prst="down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pic>
        <p:nvPicPr>
          <p:cNvPr id="16" name="Picture 15"/>
          <p:cNvPicPr/>
          <p:nvPr/>
        </p:nvPicPr>
        <p:blipFill rotWithShape="1">
          <a:blip r:embed="rId4"/>
          <a:srcRect l="56551" t="32727" r="31875" b="41818"/>
          <a:stretch/>
        </p:blipFill>
        <p:spPr bwMode="auto">
          <a:xfrm>
            <a:off x="5286871" y="4722474"/>
            <a:ext cx="866458" cy="800100"/>
          </a:xfrm>
          <a:prstGeom prst="rect">
            <a:avLst/>
          </a:prstGeom>
          <a:ln>
            <a:noFill/>
          </a:ln>
          <a:extLst>
            <a:ext uri="{53640926-AAD7-44D8-BBD7-CCE9431645EC}">
              <a14:shadowObscured xmlns:a14="http://schemas.microsoft.com/office/drawing/2010/main"/>
            </a:ext>
          </a:extLst>
        </p:spPr>
      </p:pic>
      <p:pic>
        <p:nvPicPr>
          <p:cNvPr id="17" name="Picture 16"/>
          <p:cNvPicPr/>
          <p:nvPr/>
        </p:nvPicPr>
        <p:blipFill rotWithShape="1">
          <a:blip r:embed="rId5"/>
          <a:srcRect l="67463" t="32647" r="22947" b="24706"/>
          <a:stretch/>
        </p:blipFill>
        <p:spPr bwMode="auto">
          <a:xfrm>
            <a:off x="6542190" y="4722474"/>
            <a:ext cx="657225" cy="1381125"/>
          </a:xfrm>
          <a:prstGeom prst="rect">
            <a:avLst/>
          </a:prstGeom>
          <a:ln>
            <a:noFill/>
          </a:ln>
          <a:extLst>
            <a:ext uri="{53640926-AAD7-44D8-BBD7-CCE9431645EC}">
              <a14:shadowObscured xmlns:a14="http://schemas.microsoft.com/office/drawing/2010/main"/>
            </a:ext>
          </a:extLst>
        </p:spPr>
      </p:pic>
      <p:sp>
        <p:nvSpPr>
          <p:cNvPr id="18" name="Down Arrow 17"/>
          <p:cNvSpPr/>
          <p:nvPr/>
        </p:nvSpPr>
        <p:spPr>
          <a:xfrm>
            <a:off x="7458075" y="4322361"/>
            <a:ext cx="152400" cy="342900"/>
          </a:xfrm>
          <a:prstGeom prst="down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pic>
        <p:nvPicPr>
          <p:cNvPr id="19" name="Picture 18"/>
          <p:cNvPicPr/>
          <p:nvPr/>
        </p:nvPicPr>
        <p:blipFill rotWithShape="1">
          <a:blip r:embed="rId6"/>
          <a:srcRect l="78046" t="46178" r="9056" b="41470"/>
          <a:stretch/>
        </p:blipFill>
        <p:spPr bwMode="auto">
          <a:xfrm>
            <a:off x="7086600" y="5122524"/>
            <a:ext cx="742950" cy="400050"/>
          </a:xfrm>
          <a:prstGeom prst="rect">
            <a:avLst/>
          </a:prstGeom>
          <a:ln>
            <a:noFill/>
          </a:ln>
          <a:extLst>
            <a:ext uri="{53640926-AAD7-44D8-BBD7-CCE9431645EC}">
              <a14:shadowObscured xmlns:a14="http://schemas.microsoft.com/office/drawing/2010/main"/>
            </a:ext>
          </a:extLst>
        </p:spPr>
      </p:pic>
      <p:sp>
        <p:nvSpPr>
          <p:cNvPr id="21" name="Down Arrow 20"/>
          <p:cNvSpPr/>
          <p:nvPr/>
        </p:nvSpPr>
        <p:spPr>
          <a:xfrm>
            <a:off x="8264069" y="4789381"/>
            <a:ext cx="152400" cy="342900"/>
          </a:xfrm>
          <a:prstGeom prst="down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22" name="Down Arrow 21"/>
          <p:cNvSpPr/>
          <p:nvPr/>
        </p:nvSpPr>
        <p:spPr>
          <a:xfrm>
            <a:off x="8663940" y="4778433"/>
            <a:ext cx="152400" cy="342900"/>
          </a:xfrm>
          <a:prstGeom prst="down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Tree>
    <p:extLst>
      <p:ext uri="{BB962C8B-B14F-4D97-AF65-F5344CB8AC3E}">
        <p14:creationId xmlns:p14="http://schemas.microsoft.com/office/powerpoint/2010/main" val="20138252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1000"/>
                                        <p:tgtEl>
                                          <p:spTgt spid="16"/>
                                        </p:tgtEl>
                                      </p:cBhvr>
                                    </p:animEffect>
                                    <p:anim calcmode="lin" valueType="num">
                                      <p:cBhvr>
                                        <p:cTn id="50" dur="1000" fill="hold"/>
                                        <p:tgtEl>
                                          <p:spTgt spid="16"/>
                                        </p:tgtEl>
                                        <p:attrNameLst>
                                          <p:attrName>ppt_x</p:attrName>
                                        </p:attrNameLst>
                                      </p:cBhvr>
                                      <p:tavLst>
                                        <p:tav tm="0">
                                          <p:val>
                                            <p:strVal val="#ppt_x"/>
                                          </p:val>
                                        </p:tav>
                                        <p:tav tm="100000">
                                          <p:val>
                                            <p:strVal val="#ppt_x"/>
                                          </p:val>
                                        </p:tav>
                                      </p:tavLst>
                                    </p:anim>
                                    <p:anim calcmode="lin" valueType="num">
                                      <p:cBhvr>
                                        <p:cTn id="5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additive="base">
                                        <p:cTn id="56" dur="500" fill="hold"/>
                                        <p:tgtEl>
                                          <p:spTgt spid="13"/>
                                        </p:tgtEl>
                                        <p:attrNameLst>
                                          <p:attrName>ppt_x</p:attrName>
                                        </p:attrNameLst>
                                      </p:cBhvr>
                                      <p:tavLst>
                                        <p:tav tm="0">
                                          <p:val>
                                            <p:strVal val="#ppt_x"/>
                                          </p:val>
                                        </p:tav>
                                        <p:tav tm="100000">
                                          <p:val>
                                            <p:strVal val="#ppt_x"/>
                                          </p:val>
                                        </p:tav>
                                      </p:tavLst>
                                    </p:anim>
                                    <p:anim calcmode="lin" valueType="num">
                                      <p:cBhvr additive="base">
                                        <p:cTn id="5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xit" presetSubtype="4" fill="hold" grpId="1" nodeType="clickEffect">
                                  <p:stCondLst>
                                    <p:cond delay="0"/>
                                  </p:stCondLst>
                                  <p:childTnLst>
                                    <p:anim calcmode="lin" valueType="num">
                                      <p:cBhvr additive="base">
                                        <p:cTn id="61" dur="500"/>
                                        <p:tgtEl>
                                          <p:spTgt spid="13"/>
                                        </p:tgtEl>
                                        <p:attrNameLst>
                                          <p:attrName>ppt_x</p:attrName>
                                        </p:attrNameLst>
                                      </p:cBhvr>
                                      <p:tavLst>
                                        <p:tav tm="0">
                                          <p:val>
                                            <p:strVal val="ppt_x"/>
                                          </p:val>
                                        </p:tav>
                                        <p:tav tm="100000">
                                          <p:val>
                                            <p:strVal val="ppt_x"/>
                                          </p:val>
                                        </p:tav>
                                      </p:tavLst>
                                    </p:anim>
                                    <p:anim calcmode="lin" valueType="num">
                                      <p:cBhvr additive="base">
                                        <p:cTn id="62" dur="500"/>
                                        <p:tgtEl>
                                          <p:spTgt spid="13"/>
                                        </p:tgtEl>
                                        <p:attrNameLst>
                                          <p:attrName>ppt_y</p:attrName>
                                        </p:attrNameLst>
                                      </p:cBhvr>
                                      <p:tavLst>
                                        <p:tav tm="0">
                                          <p:val>
                                            <p:strVal val="ppt_y"/>
                                          </p:val>
                                        </p:tav>
                                        <p:tav tm="100000">
                                          <p:val>
                                            <p:strVal val="1+ppt_h/2"/>
                                          </p:val>
                                        </p:tav>
                                      </p:tavLst>
                                    </p:anim>
                                    <p:set>
                                      <p:cBhvr>
                                        <p:cTn id="63" dur="1" fill="hold">
                                          <p:stCondLst>
                                            <p:cond delay="499"/>
                                          </p:stCondLst>
                                        </p:cTn>
                                        <p:tgtEl>
                                          <p:spTgt spid="13"/>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1000"/>
                                        <p:tgtEl>
                                          <p:spTgt spid="17"/>
                                        </p:tgtEl>
                                      </p:cBhvr>
                                    </p:animEffect>
                                    <p:anim calcmode="lin" valueType="num">
                                      <p:cBhvr>
                                        <p:cTn id="69" dur="1000" fill="hold"/>
                                        <p:tgtEl>
                                          <p:spTgt spid="17"/>
                                        </p:tgtEl>
                                        <p:attrNameLst>
                                          <p:attrName>ppt_x</p:attrName>
                                        </p:attrNameLst>
                                      </p:cBhvr>
                                      <p:tavLst>
                                        <p:tav tm="0">
                                          <p:val>
                                            <p:strVal val="#ppt_x"/>
                                          </p:val>
                                        </p:tav>
                                        <p:tav tm="100000">
                                          <p:val>
                                            <p:strVal val="#ppt_x"/>
                                          </p:val>
                                        </p:tav>
                                      </p:tavLst>
                                    </p:anim>
                                    <p:anim calcmode="lin" valueType="num">
                                      <p:cBhvr>
                                        <p:cTn id="7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xit" presetSubtype="4" fill="hold" nodeType="clickEffect">
                                  <p:stCondLst>
                                    <p:cond delay="0"/>
                                  </p:stCondLst>
                                  <p:childTnLst>
                                    <p:anim calcmode="lin" valueType="num">
                                      <p:cBhvr additive="base">
                                        <p:cTn id="74" dur="500"/>
                                        <p:tgtEl>
                                          <p:spTgt spid="17"/>
                                        </p:tgtEl>
                                        <p:attrNameLst>
                                          <p:attrName>ppt_x</p:attrName>
                                        </p:attrNameLst>
                                      </p:cBhvr>
                                      <p:tavLst>
                                        <p:tav tm="0">
                                          <p:val>
                                            <p:strVal val="ppt_x"/>
                                          </p:val>
                                        </p:tav>
                                        <p:tav tm="100000">
                                          <p:val>
                                            <p:strVal val="ppt_x"/>
                                          </p:val>
                                        </p:tav>
                                      </p:tavLst>
                                    </p:anim>
                                    <p:anim calcmode="lin" valueType="num">
                                      <p:cBhvr additive="base">
                                        <p:cTn id="75" dur="500"/>
                                        <p:tgtEl>
                                          <p:spTgt spid="17"/>
                                        </p:tgtEl>
                                        <p:attrNameLst>
                                          <p:attrName>ppt_y</p:attrName>
                                        </p:attrNameLst>
                                      </p:cBhvr>
                                      <p:tavLst>
                                        <p:tav tm="0">
                                          <p:val>
                                            <p:strVal val="ppt_y"/>
                                          </p:val>
                                        </p:tav>
                                        <p:tav tm="100000">
                                          <p:val>
                                            <p:strVal val="1+ppt_h/2"/>
                                          </p:val>
                                        </p:tav>
                                      </p:tavLst>
                                    </p:anim>
                                    <p:set>
                                      <p:cBhvr>
                                        <p:cTn id="76" dur="1" fill="hold">
                                          <p:stCondLst>
                                            <p:cond delay="499"/>
                                          </p:stCondLst>
                                        </p:cTn>
                                        <p:tgtEl>
                                          <p:spTgt spid="17"/>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18"/>
                                        </p:tgtEl>
                                        <p:attrNameLst>
                                          <p:attrName>style.visibility</p:attrName>
                                        </p:attrNameLst>
                                      </p:cBhvr>
                                      <p:to>
                                        <p:strVal val="visible"/>
                                      </p:to>
                                    </p:set>
                                    <p:anim calcmode="lin" valueType="num">
                                      <p:cBhvr additive="base">
                                        <p:cTn id="81" dur="500" fill="hold"/>
                                        <p:tgtEl>
                                          <p:spTgt spid="18"/>
                                        </p:tgtEl>
                                        <p:attrNameLst>
                                          <p:attrName>ppt_x</p:attrName>
                                        </p:attrNameLst>
                                      </p:cBhvr>
                                      <p:tavLst>
                                        <p:tav tm="0">
                                          <p:val>
                                            <p:strVal val="#ppt_x"/>
                                          </p:val>
                                        </p:tav>
                                        <p:tav tm="100000">
                                          <p:val>
                                            <p:strVal val="#ppt_x"/>
                                          </p:val>
                                        </p:tav>
                                      </p:tavLst>
                                    </p:anim>
                                    <p:anim calcmode="lin" valueType="num">
                                      <p:cBhvr additive="base">
                                        <p:cTn id="8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nodeType="click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fade">
                                      <p:cBhvr>
                                        <p:cTn id="87" dur="1000"/>
                                        <p:tgtEl>
                                          <p:spTgt spid="19"/>
                                        </p:tgtEl>
                                      </p:cBhvr>
                                    </p:animEffect>
                                    <p:anim calcmode="lin" valueType="num">
                                      <p:cBhvr>
                                        <p:cTn id="88" dur="1000" fill="hold"/>
                                        <p:tgtEl>
                                          <p:spTgt spid="19"/>
                                        </p:tgtEl>
                                        <p:attrNameLst>
                                          <p:attrName>ppt_x</p:attrName>
                                        </p:attrNameLst>
                                      </p:cBhvr>
                                      <p:tavLst>
                                        <p:tav tm="0">
                                          <p:val>
                                            <p:strVal val="#ppt_x"/>
                                          </p:val>
                                        </p:tav>
                                        <p:tav tm="100000">
                                          <p:val>
                                            <p:strVal val="#ppt_x"/>
                                          </p:val>
                                        </p:tav>
                                      </p:tavLst>
                                    </p:anim>
                                    <p:anim calcmode="lin" valueType="num">
                                      <p:cBhvr>
                                        <p:cTn id="8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 presetClass="exit" presetSubtype="4" fill="hold" nodeType="clickEffect">
                                  <p:stCondLst>
                                    <p:cond delay="0"/>
                                  </p:stCondLst>
                                  <p:childTnLst>
                                    <p:anim calcmode="lin" valueType="num">
                                      <p:cBhvr additive="base">
                                        <p:cTn id="93" dur="500"/>
                                        <p:tgtEl>
                                          <p:spTgt spid="19"/>
                                        </p:tgtEl>
                                        <p:attrNameLst>
                                          <p:attrName>ppt_x</p:attrName>
                                        </p:attrNameLst>
                                      </p:cBhvr>
                                      <p:tavLst>
                                        <p:tav tm="0">
                                          <p:val>
                                            <p:strVal val="ppt_x"/>
                                          </p:val>
                                        </p:tav>
                                        <p:tav tm="100000">
                                          <p:val>
                                            <p:strVal val="ppt_x"/>
                                          </p:val>
                                        </p:tav>
                                      </p:tavLst>
                                    </p:anim>
                                    <p:anim calcmode="lin" valueType="num">
                                      <p:cBhvr additive="base">
                                        <p:cTn id="94" dur="500"/>
                                        <p:tgtEl>
                                          <p:spTgt spid="19"/>
                                        </p:tgtEl>
                                        <p:attrNameLst>
                                          <p:attrName>ppt_y</p:attrName>
                                        </p:attrNameLst>
                                      </p:cBhvr>
                                      <p:tavLst>
                                        <p:tav tm="0">
                                          <p:val>
                                            <p:strVal val="ppt_y"/>
                                          </p:val>
                                        </p:tav>
                                        <p:tav tm="100000">
                                          <p:val>
                                            <p:strVal val="1+ppt_h/2"/>
                                          </p:val>
                                        </p:tav>
                                      </p:tavLst>
                                    </p:anim>
                                    <p:set>
                                      <p:cBhvr>
                                        <p:cTn id="95" dur="1" fill="hold">
                                          <p:stCondLst>
                                            <p:cond delay="499"/>
                                          </p:stCondLst>
                                        </p:cTn>
                                        <p:tgtEl>
                                          <p:spTgt spid="19"/>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2" presetClass="entr" presetSubtype="4" fill="hold" grpId="0" nodeType="clickEffect">
                                  <p:stCondLst>
                                    <p:cond delay="0"/>
                                  </p:stCondLst>
                                  <p:childTnLst>
                                    <p:set>
                                      <p:cBhvr>
                                        <p:cTn id="99" dur="1" fill="hold">
                                          <p:stCondLst>
                                            <p:cond delay="0"/>
                                          </p:stCondLst>
                                        </p:cTn>
                                        <p:tgtEl>
                                          <p:spTgt spid="21"/>
                                        </p:tgtEl>
                                        <p:attrNameLst>
                                          <p:attrName>style.visibility</p:attrName>
                                        </p:attrNameLst>
                                      </p:cBhvr>
                                      <p:to>
                                        <p:strVal val="visible"/>
                                      </p:to>
                                    </p:set>
                                    <p:anim calcmode="lin" valueType="num">
                                      <p:cBhvr additive="base">
                                        <p:cTn id="100" dur="500" fill="hold"/>
                                        <p:tgtEl>
                                          <p:spTgt spid="21"/>
                                        </p:tgtEl>
                                        <p:attrNameLst>
                                          <p:attrName>ppt_x</p:attrName>
                                        </p:attrNameLst>
                                      </p:cBhvr>
                                      <p:tavLst>
                                        <p:tav tm="0">
                                          <p:val>
                                            <p:strVal val="#ppt_x"/>
                                          </p:val>
                                        </p:tav>
                                        <p:tav tm="100000">
                                          <p:val>
                                            <p:strVal val="#ppt_x"/>
                                          </p:val>
                                        </p:tav>
                                      </p:tavLst>
                                    </p:anim>
                                    <p:anim calcmode="lin" valueType="num">
                                      <p:cBhvr additive="base">
                                        <p:cTn id="10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2" presetClass="entr" presetSubtype="4" fill="hold" grpId="0" nodeType="clickEffect">
                                  <p:stCondLst>
                                    <p:cond delay="0"/>
                                  </p:stCondLst>
                                  <p:childTnLst>
                                    <p:set>
                                      <p:cBhvr>
                                        <p:cTn id="105" dur="1" fill="hold">
                                          <p:stCondLst>
                                            <p:cond delay="0"/>
                                          </p:stCondLst>
                                        </p:cTn>
                                        <p:tgtEl>
                                          <p:spTgt spid="22"/>
                                        </p:tgtEl>
                                        <p:attrNameLst>
                                          <p:attrName>style.visibility</p:attrName>
                                        </p:attrNameLst>
                                      </p:cBhvr>
                                      <p:to>
                                        <p:strVal val="visible"/>
                                      </p:to>
                                    </p:set>
                                    <p:anim calcmode="lin" valueType="num">
                                      <p:cBhvr additive="base">
                                        <p:cTn id="106" dur="500" fill="hold"/>
                                        <p:tgtEl>
                                          <p:spTgt spid="22"/>
                                        </p:tgtEl>
                                        <p:attrNameLst>
                                          <p:attrName>ppt_x</p:attrName>
                                        </p:attrNameLst>
                                      </p:cBhvr>
                                      <p:tavLst>
                                        <p:tav tm="0">
                                          <p:val>
                                            <p:strVal val="#ppt_x"/>
                                          </p:val>
                                        </p:tav>
                                        <p:tav tm="100000">
                                          <p:val>
                                            <p:strVal val="#ppt_x"/>
                                          </p:val>
                                        </p:tav>
                                      </p:tavLst>
                                    </p:anim>
                                    <p:anim calcmode="lin" valueType="num">
                                      <p:cBhvr additive="base">
                                        <p:cTn id="10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P spid="11" grpId="0" animBg="1"/>
      <p:bldP spid="12" grpId="0" animBg="1"/>
      <p:bldP spid="13" grpId="0" animBg="1"/>
      <p:bldP spid="13" grpId="1" animBg="1"/>
      <p:bldP spid="18" grpId="0" animBg="1"/>
      <p:bldP spid="21" grpId="0" animBg="1"/>
      <p:bldP spid="2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45956"/>
            <a:ext cx="6347713" cy="1320800"/>
          </a:xfrm>
        </p:spPr>
        <p:txBody>
          <a:bodyPr>
            <a:normAutofit/>
          </a:bodyPr>
          <a:lstStyle/>
          <a:p>
            <a:pPr algn="ctr"/>
            <a:r>
              <a:rPr lang="sr-Cyrl-BA" sz="3200" b="1" dirty="0">
                <a:solidFill>
                  <a:schemeClr val="accent2">
                    <a:lumMod val="75000"/>
                  </a:schemeClr>
                </a:solidFill>
                <a:effectLst>
                  <a:outerShdw blurRad="38100" dist="38100" dir="2700000" algn="tl">
                    <a:srgbClr val="000000">
                      <a:alpha val="43137"/>
                    </a:srgbClr>
                  </a:outerShdw>
                </a:effectLst>
              </a:rPr>
              <a:t>Фазе појединачне </a:t>
            </a:r>
            <a:r>
              <a:rPr lang="sr-Cyrl-BA" sz="3200" b="1" dirty="0" smtClean="0">
                <a:solidFill>
                  <a:schemeClr val="accent2">
                    <a:lumMod val="75000"/>
                  </a:schemeClr>
                </a:solidFill>
                <a:effectLst>
                  <a:outerShdw blurRad="38100" dist="38100" dir="2700000" algn="tl">
                    <a:srgbClr val="000000">
                      <a:alpha val="43137"/>
                    </a:srgbClr>
                  </a:outerShdw>
                </a:effectLst>
              </a:rPr>
              <a:t>ревизије</a:t>
            </a:r>
            <a:endParaRPr lang="sr-Latn-RS" dirty="0">
              <a:solidFill>
                <a:srgbClr val="00B0F0"/>
              </a:solidFill>
            </a:endParaRPr>
          </a:p>
        </p:txBody>
      </p:sp>
      <p:sp>
        <p:nvSpPr>
          <p:cNvPr id="3" name="Content Placeholder 2"/>
          <p:cNvSpPr>
            <a:spLocks noGrp="1"/>
          </p:cNvSpPr>
          <p:nvPr>
            <p:ph idx="1"/>
          </p:nvPr>
        </p:nvSpPr>
        <p:spPr/>
        <p:txBody>
          <a:bodyPr/>
          <a:lstStyle/>
          <a:p>
            <a:endParaRPr lang="sr-Latn-RS"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9319" b="5181"/>
          <a:stretch/>
        </p:blipFill>
        <p:spPr bwMode="auto">
          <a:xfrm>
            <a:off x="63190" y="1447800"/>
            <a:ext cx="91440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descr="C:\Program Files (x86)\Microsoft Office\MEDIA\CAGCAT10\j0234687.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057400"/>
            <a:ext cx="2209800" cy="723900"/>
          </a:xfrm>
          <a:prstGeom prst="rect">
            <a:avLst/>
          </a:prstGeom>
          <a:noFill/>
          <a:extLst>
            <a:ext uri="{909E8E84-426E-40DD-AFC4-6F175D3DCCD1}">
              <a14:hiddenFill xmlns:a14="http://schemas.microsoft.com/office/drawing/2010/main">
                <a:solidFill>
                  <a:srgbClr val="FFFFFF"/>
                </a:solidFill>
              </a14:hiddenFill>
            </a:ext>
          </a:extLst>
        </p:spPr>
      </p:pic>
      <p:sp>
        <p:nvSpPr>
          <p:cNvPr id="4" name="Down Arrow 3"/>
          <p:cNvSpPr/>
          <p:nvPr/>
        </p:nvSpPr>
        <p:spPr>
          <a:xfrm>
            <a:off x="1066800" y="2781300"/>
            <a:ext cx="152400" cy="266700"/>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7" name="Down Arrow 6"/>
          <p:cNvSpPr/>
          <p:nvPr/>
        </p:nvSpPr>
        <p:spPr>
          <a:xfrm>
            <a:off x="1524000" y="2783732"/>
            <a:ext cx="152400" cy="266700"/>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8" name="Down Arrow 7"/>
          <p:cNvSpPr/>
          <p:nvPr/>
        </p:nvSpPr>
        <p:spPr>
          <a:xfrm>
            <a:off x="2362200" y="2789001"/>
            <a:ext cx="152400" cy="266700"/>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6" name="TextBox 5"/>
          <p:cNvSpPr txBox="1"/>
          <p:nvPr/>
        </p:nvSpPr>
        <p:spPr>
          <a:xfrm>
            <a:off x="914400" y="1752600"/>
            <a:ext cx="1461247"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sr-Cyrl-BA" b="1" dirty="0" smtClean="0"/>
              <a:t>Планирање</a:t>
            </a:r>
            <a:r>
              <a:rPr lang="sr-Cyrl-BA" dirty="0" smtClean="0"/>
              <a:t> </a:t>
            </a:r>
            <a:endParaRPr lang="sr-Latn-RS" dirty="0"/>
          </a:p>
        </p:txBody>
      </p:sp>
      <p:sp>
        <p:nvSpPr>
          <p:cNvPr id="9" name="Curved Down Arrow 8"/>
          <p:cNvSpPr/>
          <p:nvPr/>
        </p:nvSpPr>
        <p:spPr>
          <a:xfrm>
            <a:off x="2895600" y="2783732"/>
            <a:ext cx="914400" cy="264268"/>
          </a:xfrm>
          <a:prstGeom prst="curved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sr-Latn-RS">
              <a:solidFill>
                <a:schemeClr val="tx1"/>
              </a:solidFill>
            </a:endParaRPr>
          </a:p>
        </p:txBody>
      </p:sp>
      <p:sp>
        <p:nvSpPr>
          <p:cNvPr id="14" name="Curved Down Arrow 13"/>
          <p:cNvSpPr/>
          <p:nvPr/>
        </p:nvSpPr>
        <p:spPr>
          <a:xfrm>
            <a:off x="4267200" y="2769837"/>
            <a:ext cx="914400" cy="264268"/>
          </a:xfrm>
          <a:prstGeom prst="curved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sr-Latn-RS">
              <a:solidFill>
                <a:schemeClr val="tx1"/>
              </a:solidFill>
            </a:endParaRPr>
          </a:p>
        </p:txBody>
      </p:sp>
      <p:sp>
        <p:nvSpPr>
          <p:cNvPr id="15" name="Curved Down Arrow 14"/>
          <p:cNvSpPr/>
          <p:nvPr/>
        </p:nvSpPr>
        <p:spPr>
          <a:xfrm>
            <a:off x="5410200" y="2776799"/>
            <a:ext cx="914400" cy="264268"/>
          </a:xfrm>
          <a:prstGeom prst="curved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sr-Latn-RS">
              <a:solidFill>
                <a:schemeClr val="tx1"/>
              </a:solidFill>
            </a:endParaRPr>
          </a:p>
        </p:txBody>
      </p:sp>
      <p:sp>
        <p:nvSpPr>
          <p:cNvPr id="5" name="TextBox 4"/>
          <p:cNvSpPr txBox="1"/>
          <p:nvPr/>
        </p:nvSpPr>
        <p:spPr>
          <a:xfrm>
            <a:off x="3962400" y="1933456"/>
            <a:ext cx="3444240" cy="35254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endParaRPr lang="en-US" dirty="0"/>
          </a:p>
        </p:txBody>
      </p:sp>
      <p:sp>
        <p:nvSpPr>
          <p:cNvPr id="10" name="TextBox 9"/>
          <p:cNvSpPr txBox="1"/>
          <p:nvPr/>
        </p:nvSpPr>
        <p:spPr>
          <a:xfrm>
            <a:off x="4114800" y="3505200"/>
            <a:ext cx="3291840" cy="36933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endParaRPr lang="en-US" dirty="0"/>
          </a:p>
        </p:txBody>
      </p:sp>
    </p:spTree>
    <p:extLst>
      <p:ext uri="{BB962C8B-B14F-4D97-AF65-F5344CB8AC3E}">
        <p14:creationId xmlns:p14="http://schemas.microsoft.com/office/powerpoint/2010/main" val="19205824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51"/>
                                        </p:tgtEl>
                                        <p:attrNameLst>
                                          <p:attrName>style.visibility</p:attrName>
                                        </p:attrNameLst>
                                      </p:cBhvr>
                                      <p:to>
                                        <p:strVal val="visible"/>
                                      </p:to>
                                    </p:set>
                                    <p:animEffect transition="in" filter="fade">
                                      <p:cBhvr>
                                        <p:cTn id="14" dur="1000"/>
                                        <p:tgtEl>
                                          <p:spTgt spid="2051"/>
                                        </p:tgtEl>
                                      </p:cBhvr>
                                    </p:animEffect>
                                    <p:anim calcmode="lin" valueType="num">
                                      <p:cBhvr>
                                        <p:cTn id="15" dur="1000" fill="hold"/>
                                        <p:tgtEl>
                                          <p:spTgt spid="2051"/>
                                        </p:tgtEl>
                                        <p:attrNameLst>
                                          <p:attrName>ppt_x</p:attrName>
                                        </p:attrNameLst>
                                      </p:cBhvr>
                                      <p:tavLst>
                                        <p:tav tm="0">
                                          <p:val>
                                            <p:strVal val="#ppt_x"/>
                                          </p:val>
                                        </p:tav>
                                        <p:tav tm="100000">
                                          <p:val>
                                            <p:strVal val="#ppt_x"/>
                                          </p:val>
                                        </p:tav>
                                      </p:tavLst>
                                    </p:anim>
                                    <p:anim calcmode="lin" valueType="num">
                                      <p:cBhvr>
                                        <p:cTn id="16" dur="1000" fill="hold"/>
                                        <p:tgtEl>
                                          <p:spTgt spid="205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up)">
                                      <p:cBhvr>
                                        <p:cTn id="21" dur="20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up)">
                                      <p:cBhvr>
                                        <p:cTn id="26" dur="2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up)">
                                      <p:cBhvr>
                                        <p:cTn id="31" dur="20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20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20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ipe(left)">
                                      <p:cBhvr>
                                        <p:cTn id="46"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6" grpId="0" animBg="1"/>
      <p:bldP spid="9" grpId="0" animBg="1"/>
      <p:bldP spid="14" grpId="0" animBg="1"/>
      <p:bldP spid="1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463" y="292144"/>
            <a:ext cx="8597538" cy="582176"/>
          </a:xfrm>
          <a:ln/>
        </p:spPr>
        <p:style>
          <a:lnRef idx="2">
            <a:schemeClr val="accent2"/>
          </a:lnRef>
          <a:fillRef idx="1">
            <a:schemeClr val="lt1"/>
          </a:fillRef>
          <a:effectRef idx="0">
            <a:schemeClr val="accent2"/>
          </a:effectRef>
          <a:fontRef idx="minor">
            <a:schemeClr val="dk1"/>
          </a:fontRef>
        </p:style>
        <p:txBody>
          <a:bodyPr>
            <a:normAutofit/>
          </a:bodyPr>
          <a:lstStyle/>
          <a:p>
            <a:pPr algn="ctr"/>
            <a:r>
              <a:rPr lang="sr-Cyrl-BA" sz="3000" b="1" dirty="0">
                <a:solidFill>
                  <a:schemeClr val="accent2">
                    <a:lumMod val="75000"/>
                  </a:schemeClr>
                </a:solidFill>
                <a:effectLst>
                  <a:outerShdw blurRad="38100" dist="38100" dir="2700000" algn="tl">
                    <a:srgbClr val="000000">
                      <a:alpha val="43137"/>
                    </a:srgbClr>
                  </a:outerShdw>
                </a:effectLst>
              </a:rPr>
              <a:t>Фазе појединачне </a:t>
            </a:r>
            <a:r>
              <a:rPr lang="sr-Cyrl-BA" sz="3000" b="1" dirty="0" smtClean="0">
                <a:solidFill>
                  <a:schemeClr val="accent2">
                    <a:lumMod val="75000"/>
                  </a:schemeClr>
                </a:solidFill>
                <a:effectLst>
                  <a:outerShdw blurRad="38100" dist="38100" dir="2700000" algn="tl">
                    <a:srgbClr val="000000">
                      <a:alpha val="43137"/>
                    </a:srgbClr>
                  </a:outerShdw>
                </a:effectLst>
              </a:rPr>
              <a:t>ревизије - </a:t>
            </a:r>
            <a:r>
              <a:rPr lang="sr-Cyrl-RS" sz="3000" b="1" dirty="0" smtClean="0">
                <a:solidFill>
                  <a:schemeClr val="accent2">
                    <a:lumMod val="75000"/>
                  </a:schemeClr>
                </a:solidFill>
                <a:effectLst>
                  <a:outerShdw blurRad="38100" dist="38100" dir="2700000" algn="tl">
                    <a:srgbClr val="000000">
                      <a:alpha val="43137"/>
                    </a:srgbClr>
                  </a:outerShdw>
                </a:effectLst>
              </a:rPr>
              <a:t> </a:t>
            </a:r>
            <a:r>
              <a:rPr lang="sr-Cyrl-RS" sz="3000" b="1" dirty="0">
                <a:solidFill>
                  <a:schemeClr val="accent2">
                    <a:lumMod val="75000"/>
                  </a:schemeClr>
                </a:solidFill>
                <a:effectLst>
                  <a:outerShdw blurRad="38100" dist="38100" dir="2700000" algn="tl">
                    <a:srgbClr val="000000">
                      <a:alpha val="43137"/>
                    </a:srgbClr>
                  </a:outerShdw>
                </a:effectLst>
              </a:rPr>
              <a:t>„детаљан преглед“</a:t>
            </a:r>
            <a:endParaRPr lang="en-US" sz="3000" b="1" dirty="0">
              <a:solidFill>
                <a:schemeClr val="accent2">
                  <a:lumMod val="75000"/>
                </a:schemeClr>
              </a:solidFill>
              <a:effectLst>
                <a:outerShdw blurRad="38100" dist="38100" dir="2700000" algn="tl">
                  <a:srgbClr val="000000">
                    <a:alpha val="43137"/>
                  </a:srgbClr>
                </a:outerShdw>
              </a:effectLst>
            </a:endParaRPr>
          </a:p>
        </p:txBody>
      </p:sp>
      <p:pic>
        <p:nvPicPr>
          <p:cNvPr id="307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4653"/>
          <a:stretch/>
        </p:blipFill>
        <p:spPr bwMode="auto">
          <a:xfrm>
            <a:off x="0" y="1295400"/>
            <a:ext cx="9144000" cy="5562600"/>
          </a:xfrm>
          <a:prstGeom prst="rect">
            <a:avLst/>
          </a:prstGeom>
          <a:ln/>
          <a:extLst/>
        </p:spPr>
        <p:style>
          <a:lnRef idx="2">
            <a:schemeClr val="accent2"/>
          </a:lnRef>
          <a:fillRef idx="1">
            <a:schemeClr val="lt1"/>
          </a:fillRef>
          <a:effectRef idx="0">
            <a:schemeClr val="accent2"/>
          </a:effectRef>
          <a:fontRef idx="minor">
            <a:schemeClr val="dk1"/>
          </a:fontRef>
        </p:style>
      </p:pic>
      <p:sp>
        <p:nvSpPr>
          <p:cNvPr id="9" name="TextBox 8"/>
          <p:cNvSpPr txBox="1"/>
          <p:nvPr/>
        </p:nvSpPr>
        <p:spPr>
          <a:xfrm>
            <a:off x="6629400" y="1499495"/>
            <a:ext cx="2133600" cy="57708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sr-Cyrl-RS" sz="1050" b="1" dirty="0" smtClean="0">
              <a:effectLst>
                <a:outerShdw blurRad="38100" dist="38100" dir="2700000" algn="tl">
                  <a:srgbClr val="000000">
                    <a:alpha val="43137"/>
                  </a:srgbClr>
                </a:outerShdw>
              </a:effectLst>
            </a:endParaRPr>
          </a:p>
          <a:p>
            <a:r>
              <a:rPr lang="sr-Cyrl-RS" sz="1050" b="1" dirty="0" smtClean="0">
                <a:effectLst>
                  <a:outerShdw blurRad="38100" dist="38100" dir="2700000" algn="tl">
                    <a:srgbClr val="000000">
                      <a:alpha val="43137"/>
                    </a:srgbClr>
                  </a:outerShdw>
                </a:effectLst>
              </a:rPr>
              <a:t>Ризик из стратешког плана </a:t>
            </a:r>
          </a:p>
          <a:p>
            <a:endParaRPr lang="en-US" sz="1050" b="1" dirty="0">
              <a:effectLst>
                <a:outerShdw blurRad="38100" dist="38100" dir="2700000" algn="tl">
                  <a:srgbClr val="000000">
                    <a:alpha val="43137"/>
                  </a:srgbClr>
                </a:outerShdw>
              </a:effectLst>
            </a:endParaRPr>
          </a:p>
        </p:txBody>
      </p:sp>
      <p:sp>
        <p:nvSpPr>
          <p:cNvPr id="7" name="Down Arrow 6"/>
          <p:cNvSpPr/>
          <p:nvPr/>
        </p:nvSpPr>
        <p:spPr>
          <a:xfrm>
            <a:off x="6896100" y="2076576"/>
            <a:ext cx="190500" cy="253916"/>
          </a:xfrm>
          <a:prstGeom prst="down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8" name="Down Arrow 7"/>
          <p:cNvSpPr/>
          <p:nvPr/>
        </p:nvSpPr>
        <p:spPr>
          <a:xfrm>
            <a:off x="609600" y="2330492"/>
            <a:ext cx="152400" cy="336508"/>
          </a:xfrm>
          <a:prstGeom prst="downArrow">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0" name="TextBox 9"/>
          <p:cNvSpPr txBox="1"/>
          <p:nvPr/>
        </p:nvSpPr>
        <p:spPr>
          <a:xfrm>
            <a:off x="381000" y="1499495"/>
            <a:ext cx="1828800"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sr-Cyrl-RS" sz="1400" b="1" dirty="0" smtClean="0"/>
              <a:t>Пресликане информације из годишњег плана</a:t>
            </a:r>
          </a:p>
          <a:p>
            <a:endParaRPr lang="en-US" sz="1200" b="1" dirty="0"/>
          </a:p>
        </p:txBody>
      </p:sp>
      <p:sp>
        <p:nvSpPr>
          <p:cNvPr id="5" name="Down Arrow 4"/>
          <p:cNvSpPr/>
          <p:nvPr/>
        </p:nvSpPr>
        <p:spPr>
          <a:xfrm>
            <a:off x="609600" y="2895600"/>
            <a:ext cx="152400" cy="457200"/>
          </a:xfrm>
          <a:prstGeom prst="downArrow">
            <a:avLst/>
          </a:prstGeom>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3" name="Minus 12"/>
          <p:cNvSpPr/>
          <p:nvPr/>
        </p:nvSpPr>
        <p:spPr>
          <a:xfrm>
            <a:off x="165463" y="2729049"/>
            <a:ext cx="914400" cy="228600"/>
          </a:xfrm>
          <a:prstGeom prst="mathMinus">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Tree>
    <p:extLst>
      <p:ext uri="{BB962C8B-B14F-4D97-AF65-F5344CB8AC3E}">
        <p14:creationId xmlns:p14="http://schemas.microsoft.com/office/powerpoint/2010/main" val="27738747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circle(in)">
                                      <p:cBhvr>
                                        <p:cTn id="3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8" grpId="0" animBg="1"/>
      <p:bldP spid="10" grpId="0" animBg="1"/>
      <p:bldP spid="5" grpId="0" animBg="1"/>
      <p:bldP spid="1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381000"/>
            <a:ext cx="7520940" cy="548640"/>
          </a:xfrm>
        </p:spPr>
        <p:txBody>
          <a:bodyPr>
            <a:normAutofit fontScale="90000"/>
          </a:bodyPr>
          <a:lstStyle/>
          <a:p>
            <a:r>
              <a:rPr lang="sr-Cyrl-RS" dirty="0" smtClean="0">
                <a:solidFill>
                  <a:srgbClr val="00B0F0"/>
                </a:solidFill>
              </a:rPr>
              <a:t> </a:t>
            </a:r>
            <a:endParaRPr lang="en-US" dirty="0">
              <a:solidFill>
                <a:srgbClr val="00B0F0"/>
              </a:solidFill>
            </a:endParaRPr>
          </a:p>
        </p:txBody>
      </p:sp>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1100138"/>
            <a:ext cx="9144000" cy="5757862"/>
          </a:xfrm>
          <a:prstGeom prst="rect">
            <a:avLst/>
          </a:prstGeom>
          <a:ln/>
        </p:spPr>
        <p:style>
          <a:lnRef idx="2">
            <a:schemeClr val="accent2"/>
          </a:lnRef>
          <a:fillRef idx="1">
            <a:schemeClr val="lt1"/>
          </a:fillRef>
          <a:effectRef idx="0">
            <a:schemeClr val="accent2"/>
          </a:effectRef>
          <a:fontRef idx="minor">
            <a:schemeClr val="dk1"/>
          </a:fontRef>
        </p:style>
      </p:pic>
      <p:sp>
        <p:nvSpPr>
          <p:cNvPr id="6" name="Down Arrow 5"/>
          <p:cNvSpPr/>
          <p:nvPr/>
        </p:nvSpPr>
        <p:spPr>
          <a:xfrm>
            <a:off x="1295400" y="2311063"/>
            <a:ext cx="152400" cy="660737"/>
          </a:xfrm>
          <a:prstGeom prst="downArrow">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sp>
        <p:nvSpPr>
          <p:cNvPr id="9" name="TextBox 8"/>
          <p:cNvSpPr txBox="1"/>
          <p:nvPr/>
        </p:nvSpPr>
        <p:spPr>
          <a:xfrm>
            <a:off x="32657" y="856327"/>
            <a:ext cx="2584269" cy="1785104"/>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sr-Cyrl-RS" sz="1400" b="1" dirty="0" smtClean="0"/>
              <a:t>Информације се аутоматски копирају из годишњег плана: организационе јединице обухваћене ревизијом, циљ, обим, ревизорске методе и главна питања и ревизорски тим.  </a:t>
            </a:r>
          </a:p>
          <a:p>
            <a:endParaRPr lang="en-US" sz="1200" b="1" dirty="0"/>
          </a:p>
        </p:txBody>
      </p:sp>
      <p:sp>
        <p:nvSpPr>
          <p:cNvPr id="7" name="Down Arrow 6"/>
          <p:cNvSpPr/>
          <p:nvPr/>
        </p:nvSpPr>
        <p:spPr>
          <a:xfrm>
            <a:off x="79466" y="2835653"/>
            <a:ext cx="149134" cy="3133516"/>
          </a:xfrm>
          <a:prstGeom prst="downArrow">
            <a:avLst/>
          </a:prstGeom>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1" name="TextBox 10"/>
          <p:cNvSpPr txBox="1"/>
          <p:nvPr/>
        </p:nvSpPr>
        <p:spPr>
          <a:xfrm>
            <a:off x="6781800" y="1071771"/>
            <a:ext cx="2362200" cy="1754326"/>
          </a:xfrm>
          <a:prstGeom prst="rect">
            <a:avLst/>
          </a:prstGeom>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sr-Cyrl-RS" sz="1200" b="1" dirty="0" smtClean="0"/>
              <a:t>Информације које се додатно уносе у план појединачне ревизије:</a:t>
            </a:r>
          </a:p>
          <a:p>
            <a:pPr marL="171450" indent="-171450">
              <a:buFont typeface="Arial" panose="020B0604020202020204" pitchFamily="34" charset="0"/>
              <a:buChar char="•"/>
            </a:pPr>
            <a:r>
              <a:rPr lang="sr-Cyrl-RS" sz="1200" dirty="0" smtClean="0"/>
              <a:t>Текст писма најаве и захтјевана документација – опционо</a:t>
            </a:r>
          </a:p>
          <a:p>
            <a:pPr marL="171450" indent="-171450">
              <a:buFont typeface="Arial" panose="020B0604020202020204" pitchFamily="34" charset="0"/>
              <a:buChar char="•"/>
            </a:pPr>
            <a:r>
              <a:rPr lang="sr-Cyrl-RS" sz="1200" dirty="0" smtClean="0"/>
              <a:t>Планирани датуми почетка и завршетка ревизије - обавезно</a:t>
            </a:r>
            <a:endParaRPr lang="en-US" sz="1200" dirty="0"/>
          </a:p>
        </p:txBody>
      </p:sp>
      <p:sp>
        <p:nvSpPr>
          <p:cNvPr id="17" name="Down Arrow 16"/>
          <p:cNvSpPr/>
          <p:nvPr/>
        </p:nvSpPr>
        <p:spPr>
          <a:xfrm>
            <a:off x="9005207" y="2834848"/>
            <a:ext cx="152400" cy="3258234"/>
          </a:xfrm>
          <a:prstGeom prst="downArrow">
            <a:avLst/>
          </a:prstGeom>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2" name="Left Arrow 11"/>
          <p:cNvSpPr/>
          <p:nvPr/>
        </p:nvSpPr>
        <p:spPr>
          <a:xfrm>
            <a:off x="8240486" y="4039562"/>
            <a:ext cx="800100" cy="146476"/>
          </a:xfrm>
          <a:prstGeom prst="leftArrow">
            <a:avLst/>
          </a:prstGeom>
          <a:solidFill>
            <a:srgbClr val="FF000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9" name="Left Arrow 18"/>
          <p:cNvSpPr/>
          <p:nvPr/>
        </p:nvSpPr>
        <p:spPr>
          <a:xfrm>
            <a:off x="8191500" y="4463965"/>
            <a:ext cx="838200" cy="184235"/>
          </a:xfrm>
          <a:prstGeom prst="leftArrow">
            <a:avLst/>
          </a:prstGeom>
          <a:solidFill>
            <a:srgbClr val="FF0000"/>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20" name="Left Arrow 19"/>
          <p:cNvSpPr/>
          <p:nvPr/>
        </p:nvSpPr>
        <p:spPr>
          <a:xfrm>
            <a:off x="8191500" y="5181600"/>
            <a:ext cx="838200" cy="152400"/>
          </a:xfrm>
          <a:prstGeom prst="leftArrow">
            <a:avLst/>
          </a:prstGeom>
          <a:solidFill>
            <a:srgbClr val="FF0000"/>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6" name="Right Arrow 15"/>
          <p:cNvSpPr/>
          <p:nvPr/>
        </p:nvSpPr>
        <p:spPr>
          <a:xfrm>
            <a:off x="152400" y="4298907"/>
            <a:ext cx="304800" cy="133350"/>
          </a:xfrm>
          <a:prstGeom prst="rightArrow">
            <a:avLst/>
          </a:prstGeom>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22" name="Right Arrow 21"/>
          <p:cNvSpPr/>
          <p:nvPr/>
        </p:nvSpPr>
        <p:spPr>
          <a:xfrm>
            <a:off x="152400" y="4648200"/>
            <a:ext cx="304800" cy="133350"/>
          </a:xfrm>
          <a:prstGeom prst="rightArrow">
            <a:avLst/>
          </a:prstGeom>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23" name="Right Arrow 22"/>
          <p:cNvSpPr/>
          <p:nvPr/>
        </p:nvSpPr>
        <p:spPr>
          <a:xfrm>
            <a:off x="161925" y="5048250"/>
            <a:ext cx="304800" cy="133350"/>
          </a:xfrm>
          <a:prstGeom prst="rightArrow">
            <a:avLst/>
          </a:prstGeom>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24" name="Right Arrow 23"/>
          <p:cNvSpPr/>
          <p:nvPr/>
        </p:nvSpPr>
        <p:spPr>
          <a:xfrm>
            <a:off x="161925" y="5419725"/>
            <a:ext cx="304800" cy="133350"/>
          </a:xfrm>
          <a:prstGeom prst="rightArrow">
            <a:avLst/>
          </a:prstGeom>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cxnSp>
        <p:nvCxnSpPr>
          <p:cNvPr id="8" name="Straight Connector 7"/>
          <p:cNvCxnSpPr/>
          <p:nvPr/>
        </p:nvCxnSpPr>
        <p:spPr>
          <a:xfrm>
            <a:off x="1219200" y="3124200"/>
            <a:ext cx="609600" cy="0"/>
          </a:xfrm>
          <a:prstGeom prst="line">
            <a:avLst/>
          </a:prstGeom>
        </p:spPr>
        <p:style>
          <a:lnRef idx="3">
            <a:schemeClr val="accent2"/>
          </a:lnRef>
          <a:fillRef idx="0">
            <a:schemeClr val="accent2"/>
          </a:fillRef>
          <a:effectRef idx="2">
            <a:schemeClr val="accent2"/>
          </a:effectRef>
          <a:fontRef idx="minor">
            <a:schemeClr val="tx1"/>
          </a:fontRef>
        </p:style>
      </p:cxnSp>
      <p:sp>
        <p:nvSpPr>
          <p:cNvPr id="4" name="TextBox 3"/>
          <p:cNvSpPr txBox="1"/>
          <p:nvPr/>
        </p:nvSpPr>
        <p:spPr>
          <a:xfrm>
            <a:off x="3823063" y="5893825"/>
            <a:ext cx="2514600" cy="95410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sr-Cyrl-BA" sz="1400" b="1" dirty="0" smtClean="0"/>
              <a:t>Закључане информације – планирање ревизорских ресурса на нивоу Годишњег плана</a:t>
            </a:r>
            <a:endParaRPr lang="sr-Latn-RS" sz="1400" b="1" dirty="0"/>
          </a:p>
        </p:txBody>
      </p:sp>
      <p:sp>
        <p:nvSpPr>
          <p:cNvPr id="5" name="Left Arrow 4"/>
          <p:cNvSpPr/>
          <p:nvPr/>
        </p:nvSpPr>
        <p:spPr>
          <a:xfrm>
            <a:off x="3347224" y="6172200"/>
            <a:ext cx="470263" cy="198678"/>
          </a:xfrm>
          <a:prstGeom prst="lef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sr-Latn-RS"/>
          </a:p>
        </p:txBody>
      </p:sp>
      <p:sp>
        <p:nvSpPr>
          <p:cNvPr id="10" name="Right Arrow 9"/>
          <p:cNvSpPr/>
          <p:nvPr/>
        </p:nvSpPr>
        <p:spPr>
          <a:xfrm>
            <a:off x="7233285" y="3416431"/>
            <a:ext cx="876300" cy="2286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Rectangle 12"/>
          <p:cNvSpPr/>
          <p:nvPr/>
        </p:nvSpPr>
        <p:spPr>
          <a:xfrm>
            <a:off x="287552" y="8507"/>
            <a:ext cx="8776607" cy="492443"/>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p>
            <a:r>
              <a:rPr lang="sr-Cyrl-BA" sz="2600" b="1" dirty="0">
                <a:solidFill>
                  <a:schemeClr val="accent2">
                    <a:lumMod val="75000"/>
                  </a:schemeClr>
                </a:solidFill>
                <a:effectLst>
                  <a:outerShdw blurRad="38100" dist="38100" dir="2700000" algn="tl">
                    <a:srgbClr val="000000">
                      <a:alpha val="43137"/>
                    </a:srgbClr>
                  </a:outerShdw>
                </a:effectLst>
              </a:rPr>
              <a:t>Фазе појединачне ревизије</a:t>
            </a:r>
            <a:r>
              <a:rPr lang="sr-Cyrl-RS" sz="2600" b="1" dirty="0" smtClean="0">
                <a:solidFill>
                  <a:schemeClr val="accent2">
                    <a:lumMod val="75000"/>
                  </a:schemeClr>
                </a:solidFill>
                <a:effectLst>
                  <a:outerShdw blurRad="38100" dist="38100" dir="2700000" algn="tl">
                    <a:srgbClr val="000000">
                      <a:alpha val="43137"/>
                    </a:srgbClr>
                  </a:outerShdw>
                </a:effectLst>
              </a:rPr>
              <a:t> – план интерне ревизије</a:t>
            </a:r>
            <a:endParaRPr lang="en-US" sz="2600" dirty="0"/>
          </a:p>
        </p:txBody>
      </p:sp>
    </p:spTree>
    <p:extLst>
      <p:ext uri="{BB962C8B-B14F-4D97-AF65-F5344CB8AC3E}">
        <p14:creationId xmlns:p14="http://schemas.microsoft.com/office/powerpoint/2010/main" val="15464244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ircle(in)">
                                      <p:cBhvr>
                                        <p:cTn id="25" dur="20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circle(in)">
                                      <p:cBhvr>
                                        <p:cTn id="30" dur="20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circle(in)">
                                      <p:cBhvr>
                                        <p:cTn id="35" dur="20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circle(in)">
                                      <p:cBhvr>
                                        <p:cTn id="40" dur="20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xit" presetSubtype="32" fill="hold" nodeType="clickEffect">
                                  <p:stCondLst>
                                    <p:cond delay="0"/>
                                  </p:stCondLst>
                                  <p:childTnLst>
                                    <p:animEffect transition="out" filter="circle(out)">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par>
                                <p:cTn id="46" presetID="6" presetClass="exit" presetSubtype="32" fill="hold" grpId="1" nodeType="withEffect">
                                  <p:stCondLst>
                                    <p:cond delay="0"/>
                                  </p:stCondLst>
                                  <p:childTnLst>
                                    <p:animEffect transition="out" filter="circle(out)">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par>
                                <p:cTn id="49" presetID="6" presetClass="exit" presetSubtype="32" fill="hold" grpId="1" nodeType="withEffect">
                                  <p:stCondLst>
                                    <p:cond delay="0"/>
                                  </p:stCondLst>
                                  <p:childTnLst>
                                    <p:animEffect transition="out" filter="circle(out)">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par>
                                <p:cTn id="52" presetID="6" presetClass="exit" presetSubtype="32" fill="hold" grpId="1" nodeType="withEffect">
                                  <p:stCondLst>
                                    <p:cond delay="0"/>
                                  </p:stCondLst>
                                  <p:childTnLst>
                                    <p:animEffect transition="out" filter="circle(out)">
                                      <p:cBhvr>
                                        <p:cTn id="53" dur="500"/>
                                        <p:tgtEl>
                                          <p:spTgt spid="7"/>
                                        </p:tgtEl>
                                      </p:cBhvr>
                                    </p:animEffect>
                                    <p:set>
                                      <p:cBhvr>
                                        <p:cTn id="54" dur="1" fill="hold">
                                          <p:stCondLst>
                                            <p:cond delay="499"/>
                                          </p:stCondLst>
                                        </p:cTn>
                                        <p:tgtEl>
                                          <p:spTgt spid="7"/>
                                        </p:tgtEl>
                                        <p:attrNameLst>
                                          <p:attrName>style.visibility</p:attrName>
                                        </p:attrNameLst>
                                      </p:cBhvr>
                                      <p:to>
                                        <p:strVal val="hidden"/>
                                      </p:to>
                                    </p:set>
                                  </p:childTnLst>
                                </p:cTn>
                              </p:par>
                              <p:par>
                                <p:cTn id="55" presetID="6" presetClass="exit" presetSubtype="32" fill="hold" grpId="1" nodeType="withEffect">
                                  <p:stCondLst>
                                    <p:cond delay="0"/>
                                  </p:stCondLst>
                                  <p:childTnLst>
                                    <p:animEffect transition="out" filter="circle(out)">
                                      <p:cBhvr>
                                        <p:cTn id="56" dur="500"/>
                                        <p:tgtEl>
                                          <p:spTgt spid="16"/>
                                        </p:tgtEl>
                                      </p:cBhvr>
                                    </p:animEffect>
                                    <p:set>
                                      <p:cBhvr>
                                        <p:cTn id="57" dur="1" fill="hold">
                                          <p:stCondLst>
                                            <p:cond delay="499"/>
                                          </p:stCondLst>
                                        </p:cTn>
                                        <p:tgtEl>
                                          <p:spTgt spid="16"/>
                                        </p:tgtEl>
                                        <p:attrNameLst>
                                          <p:attrName>style.visibility</p:attrName>
                                        </p:attrNameLst>
                                      </p:cBhvr>
                                      <p:to>
                                        <p:strVal val="hidden"/>
                                      </p:to>
                                    </p:set>
                                  </p:childTnLst>
                                </p:cTn>
                              </p:par>
                              <p:par>
                                <p:cTn id="58" presetID="6" presetClass="exit" presetSubtype="32" fill="hold" grpId="1" nodeType="withEffect">
                                  <p:stCondLst>
                                    <p:cond delay="0"/>
                                  </p:stCondLst>
                                  <p:childTnLst>
                                    <p:animEffect transition="out" filter="circle(out)">
                                      <p:cBhvr>
                                        <p:cTn id="59" dur="500"/>
                                        <p:tgtEl>
                                          <p:spTgt spid="22"/>
                                        </p:tgtEl>
                                      </p:cBhvr>
                                    </p:animEffect>
                                    <p:set>
                                      <p:cBhvr>
                                        <p:cTn id="60" dur="1" fill="hold">
                                          <p:stCondLst>
                                            <p:cond delay="499"/>
                                          </p:stCondLst>
                                        </p:cTn>
                                        <p:tgtEl>
                                          <p:spTgt spid="22"/>
                                        </p:tgtEl>
                                        <p:attrNameLst>
                                          <p:attrName>style.visibility</p:attrName>
                                        </p:attrNameLst>
                                      </p:cBhvr>
                                      <p:to>
                                        <p:strVal val="hidden"/>
                                      </p:to>
                                    </p:set>
                                  </p:childTnLst>
                                </p:cTn>
                              </p:par>
                              <p:par>
                                <p:cTn id="61" presetID="6" presetClass="exit" presetSubtype="32" fill="hold" grpId="1" nodeType="withEffect">
                                  <p:stCondLst>
                                    <p:cond delay="0"/>
                                  </p:stCondLst>
                                  <p:childTnLst>
                                    <p:animEffect transition="out" filter="circle(out)">
                                      <p:cBhvr>
                                        <p:cTn id="62" dur="500"/>
                                        <p:tgtEl>
                                          <p:spTgt spid="23"/>
                                        </p:tgtEl>
                                      </p:cBhvr>
                                    </p:animEffect>
                                    <p:set>
                                      <p:cBhvr>
                                        <p:cTn id="63" dur="1" fill="hold">
                                          <p:stCondLst>
                                            <p:cond delay="499"/>
                                          </p:stCondLst>
                                        </p:cTn>
                                        <p:tgtEl>
                                          <p:spTgt spid="23"/>
                                        </p:tgtEl>
                                        <p:attrNameLst>
                                          <p:attrName>style.visibility</p:attrName>
                                        </p:attrNameLst>
                                      </p:cBhvr>
                                      <p:to>
                                        <p:strVal val="hidden"/>
                                      </p:to>
                                    </p:set>
                                  </p:childTnLst>
                                </p:cTn>
                              </p:par>
                              <p:par>
                                <p:cTn id="64" presetID="6" presetClass="exit" presetSubtype="32" fill="hold" grpId="1" nodeType="withEffect">
                                  <p:stCondLst>
                                    <p:cond delay="0"/>
                                  </p:stCondLst>
                                  <p:childTnLst>
                                    <p:animEffect transition="out" filter="circle(out)">
                                      <p:cBhvr>
                                        <p:cTn id="65" dur="500"/>
                                        <p:tgtEl>
                                          <p:spTgt spid="24"/>
                                        </p:tgtEl>
                                      </p:cBhvr>
                                    </p:animEffect>
                                    <p:set>
                                      <p:cBhvr>
                                        <p:cTn id="66" dur="1" fill="hold">
                                          <p:stCondLst>
                                            <p:cond delay="499"/>
                                          </p:stCondLst>
                                        </p:cTn>
                                        <p:tgtEl>
                                          <p:spTgt spid="24"/>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6" presetClass="entr" presetSubtype="16" fill="hold" grpId="1" nodeType="clickEffect">
                                  <p:stCondLst>
                                    <p:cond delay="0"/>
                                  </p:stCondLst>
                                  <p:childTnLst>
                                    <p:set>
                                      <p:cBhvr>
                                        <p:cTn id="70" dur="1" fill="hold">
                                          <p:stCondLst>
                                            <p:cond delay="0"/>
                                          </p:stCondLst>
                                        </p:cTn>
                                        <p:tgtEl>
                                          <p:spTgt spid="5"/>
                                        </p:tgtEl>
                                        <p:attrNameLst>
                                          <p:attrName>style.visibility</p:attrName>
                                        </p:attrNameLst>
                                      </p:cBhvr>
                                      <p:to>
                                        <p:strVal val="visible"/>
                                      </p:to>
                                    </p:set>
                                    <p:animEffect transition="in" filter="circle(in)">
                                      <p:cBhvr>
                                        <p:cTn id="71" dur="2000"/>
                                        <p:tgtEl>
                                          <p:spTgt spid="5"/>
                                        </p:tgtEl>
                                      </p:cBhvr>
                                    </p:animEffect>
                                  </p:childTnLst>
                                </p:cTn>
                              </p:par>
                            </p:childTnLst>
                          </p:cTn>
                        </p:par>
                      </p:childTnLst>
                    </p:cTn>
                  </p:par>
                  <p:par>
                    <p:cTn id="72" fill="hold">
                      <p:stCondLst>
                        <p:cond delay="indefinite"/>
                      </p:stCondLst>
                      <p:childTnLst>
                        <p:par>
                          <p:cTn id="73" fill="hold">
                            <p:stCondLst>
                              <p:cond delay="0"/>
                            </p:stCondLst>
                            <p:childTnLst>
                              <p:par>
                                <p:cTn id="74" presetID="6" presetClass="entr" presetSubtype="16" fill="hold" grpId="1" nodeType="clickEffect">
                                  <p:stCondLst>
                                    <p:cond delay="0"/>
                                  </p:stCondLst>
                                  <p:childTnLst>
                                    <p:set>
                                      <p:cBhvr>
                                        <p:cTn id="75" dur="1" fill="hold">
                                          <p:stCondLst>
                                            <p:cond delay="0"/>
                                          </p:stCondLst>
                                        </p:cTn>
                                        <p:tgtEl>
                                          <p:spTgt spid="4"/>
                                        </p:tgtEl>
                                        <p:attrNameLst>
                                          <p:attrName>style.visibility</p:attrName>
                                        </p:attrNameLst>
                                      </p:cBhvr>
                                      <p:to>
                                        <p:strVal val="visible"/>
                                      </p:to>
                                    </p:set>
                                    <p:animEffect transition="in" filter="circle(in)">
                                      <p:cBhvr>
                                        <p:cTn id="76" dur="2000"/>
                                        <p:tgtEl>
                                          <p:spTgt spid="4"/>
                                        </p:tgtEl>
                                      </p:cBhvr>
                                    </p:animEffect>
                                  </p:childTnLst>
                                </p:cTn>
                              </p:par>
                            </p:childTnLst>
                          </p:cTn>
                        </p:par>
                      </p:childTnLst>
                    </p:cTn>
                  </p:par>
                  <p:par>
                    <p:cTn id="77" fill="hold">
                      <p:stCondLst>
                        <p:cond delay="indefinite"/>
                      </p:stCondLst>
                      <p:childTnLst>
                        <p:par>
                          <p:cTn id="78" fill="hold">
                            <p:stCondLst>
                              <p:cond delay="0"/>
                            </p:stCondLst>
                            <p:childTnLst>
                              <p:par>
                                <p:cTn id="79" presetID="6" presetClass="exit" presetSubtype="32" fill="hold" grpId="0" nodeType="clickEffect">
                                  <p:stCondLst>
                                    <p:cond delay="0"/>
                                  </p:stCondLst>
                                  <p:childTnLst>
                                    <p:animEffect transition="out" filter="circle(out)">
                                      <p:cBhvr>
                                        <p:cTn id="80" dur="500"/>
                                        <p:tgtEl>
                                          <p:spTgt spid="5"/>
                                        </p:tgtEl>
                                      </p:cBhvr>
                                    </p:animEffect>
                                    <p:set>
                                      <p:cBhvr>
                                        <p:cTn id="81" dur="1" fill="hold">
                                          <p:stCondLst>
                                            <p:cond delay="499"/>
                                          </p:stCondLst>
                                        </p:cTn>
                                        <p:tgtEl>
                                          <p:spTgt spid="5"/>
                                        </p:tgtEl>
                                        <p:attrNameLst>
                                          <p:attrName>style.visibility</p:attrName>
                                        </p:attrNameLst>
                                      </p:cBhvr>
                                      <p:to>
                                        <p:strVal val="hidden"/>
                                      </p:to>
                                    </p:set>
                                  </p:childTnLst>
                                </p:cTn>
                              </p:par>
                              <p:par>
                                <p:cTn id="82" presetID="6" presetClass="exit" presetSubtype="32" fill="hold" grpId="0" nodeType="withEffect">
                                  <p:stCondLst>
                                    <p:cond delay="0"/>
                                  </p:stCondLst>
                                  <p:childTnLst>
                                    <p:animEffect transition="out" filter="circle(out)">
                                      <p:cBhvr>
                                        <p:cTn id="83" dur="500"/>
                                        <p:tgtEl>
                                          <p:spTgt spid="4"/>
                                        </p:tgtEl>
                                      </p:cBhvr>
                                    </p:animEffect>
                                    <p:set>
                                      <p:cBhvr>
                                        <p:cTn id="84" dur="1" fill="hold">
                                          <p:stCondLst>
                                            <p:cond delay="499"/>
                                          </p:stCondLst>
                                        </p:cTn>
                                        <p:tgtEl>
                                          <p:spTgt spid="4"/>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6" presetClass="entr" presetSubtype="16" fill="hold" grpId="0" nodeType="clickEffect">
                                  <p:stCondLst>
                                    <p:cond delay="0"/>
                                  </p:stCondLst>
                                  <p:childTnLst>
                                    <p:set>
                                      <p:cBhvr>
                                        <p:cTn id="88" dur="1" fill="hold">
                                          <p:stCondLst>
                                            <p:cond delay="0"/>
                                          </p:stCondLst>
                                        </p:cTn>
                                        <p:tgtEl>
                                          <p:spTgt spid="11"/>
                                        </p:tgtEl>
                                        <p:attrNameLst>
                                          <p:attrName>style.visibility</p:attrName>
                                        </p:attrNameLst>
                                      </p:cBhvr>
                                      <p:to>
                                        <p:strVal val="visible"/>
                                      </p:to>
                                    </p:set>
                                    <p:animEffect transition="in" filter="circle(in)">
                                      <p:cBhvr>
                                        <p:cTn id="89" dur="2000"/>
                                        <p:tgtEl>
                                          <p:spTgt spid="11"/>
                                        </p:tgtEl>
                                      </p:cBhvr>
                                    </p:animEffect>
                                  </p:childTnLst>
                                </p:cTn>
                              </p:par>
                            </p:childTnLst>
                          </p:cTn>
                        </p:par>
                      </p:childTnLst>
                    </p:cTn>
                  </p:par>
                  <p:par>
                    <p:cTn id="90" fill="hold">
                      <p:stCondLst>
                        <p:cond delay="indefinite"/>
                      </p:stCondLst>
                      <p:childTnLst>
                        <p:par>
                          <p:cTn id="91" fill="hold">
                            <p:stCondLst>
                              <p:cond delay="0"/>
                            </p:stCondLst>
                            <p:childTnLst>
                              <p:par>
                                <p:cTn id="92" presetID="6" presetClass="entr" presetSubtype="16" fill="hold" grpId="0" nodeType="clickEffect">
                                  <p:stCondLst>
                                    <p:cond delay="0"/>
                                  </p:stCondLst>
                                  <p:childTnLst>
                                    <p:set>
                                      <p:cBhvr>
                                        <p:cTn id="93" dur="1" fill="hold">
                                          <p:stCondLst>
                                            <p:cond delay="0"/>
                                          </p:stCondLst>
                                        </p:cTn>
                                        <p:tgtEl>
                                          <p:spTgt spid="17"/>
                                        </p:tgtEl>
                                        <p:attrNameLst>
                                          <p:attrName>style.visibility</p:attrName>
                                        </p:attrNameLst>
                                      </p:cBhvr>
                                      <p:to>
                                        <p:strVal val="visible"/>
                                      </p:to>
                                    </p:set>
                                    <p:animEffect transition="in" filter="circle(in)">
                                      <p:cBhvr>
                                        <p:cTn id="94" dur="2000"/>
                                        <p:tgtEl>
                                          <p:spTgt spid="17"/>
                                        </p:tgtEl>
                                      </p:cBhvr>
                                    </p:animEffect>
                                  </p:childTnLst>
                                </p:cTn>
                              </p:par>
                              <p:par>
                                <p:cTn id="95" presetID="6" presetClass="entr" presetSubtype="16" fill="hold" grpId="0" nodeType="withEffect">
                                  <p:stCondLst>
                                    <p:cond delay="0"/>
                                  </p:stCondLst>
                                  <p:childTnLst>
                                    <p:set>
                                      <p:cBhvr>
                                        <p:cTn id="96" dur="1" fill="hold">
                                          <p:stCondLst>
                                            <p:cond delay="0"/>
                                          </p:stCondLst>
                                        </p:cTn>
                                        <p:tgtEl>
                                          <p:spTgt spid="12"/>
                                        </p:tgtEl>
                                        <p:attrNameLst>
                                          <p:attrName>style.visibility</p:attrName>
                                        </p:attrNameLst>
                                      </p:cBhvr>
                                      <p:to>
                                        <p:strVal val="visible"/>
                                      </p:to>
                                    </p:set>
                                    <p:animEffect transition="in" filter="circle(in)">
                                      <p:cBhvr>
                                        <p:cTn id="97" dur="2000"/>
                                        <p:tgtEl>
                                          <p:spTgt spid="12"/>
                                        </p:tgtEl>
                                      </p:cBhvr>
                                    </p:animEffect>
                                  </p:childTnLst>
                                </p:cTn>
                              </p:par>
                            </p:childTnLst>
                          </p:cTn>
                        </p:par>
                      </p:childTnLst>
                    </p:cTn>
                  </p:par>
                  <p:par>
                    <p:cTn id="98" fill="hold">
                      <p:stCondLst>
                        <p:cond delay="indefinite"/>
                      </p:stCondLst>
                      <p:childTnLst>
                        <p:par>
                          <p:cTn id="99" fill="hold">
                            <p:stCondLst>
                              <p:cond delay="0"/>
                            </p:stCondLst>
                            <p:childTnLst>
                              <p:par>
                                <p:cTn id="100" presetID="6" presetClass="entr" presetSubtype="16" fill="hold" grpId="0" nodeType="clickEffect">
                                  <p:stCondLst>
                                    <p:cond delay="0"/>
                                  </p:stCondLst>
                                  <p:childTnLst>
                                    <p:set>
                                      <p:cBhvr>
                                        <p:cTn id="101" dur="1" fill="hold">
                                          <p:stCondLst>
                                            <p:cond delay="0"/>
                                          </p:stCondLst>
                                        </p:cTn>
                                        <p:tgtEl>
                                          <p:spTgt spid="19"/>
                                        </p:tgtEl>
                                        <p:attrNameLst>
                                          <p:attrName>style.visibility</p:attrName>
                                        </p:attrNameLst>
                                      </p:cBhvr>
                                      <p:to>
                                        <p:strVal val="visible"/>
                                      </p:to>
                                    </p:set>
                                    <p:animEffect transition="in" filter="circle(in)">
                                      <p:cBhvr>
                                        <p:cTn id="102" dur="2000"/>
                                        <p:tgtEl>
                                          <p:spTgt spid="19"/>
                                        </p:tgtEl>
                                      </p:cBhvr>
                                    </p:animEffect>
                                  </p:childTnLst>
                                </p:cTn>
                              </p:par>
                            </p:childTnLst>
                          </p:cTn>
                        </p:par>
                      </p:childTnLst>
                    </p:cTn>
                  </p:par>
                  <p:par>
                    <p:cTn id="103" fill="hold">
                      <p:stCondLst>
                        <p:cond delay="indefinite"/>
                      </p:stCondLst>
                      <p:childTnLst>
                        <p:par>
                          <p:cTn id="104" fill="hold">
                            <p:stCondLst>
                              <p:cond delay="0"/>
                            </p:stCondLst>
                            <p:childTnLst>
                              <p:par>
                                <p:cTn id="105" presetID="6" presetClass="entr" presetSubtype="16" fill="hold" grpId="0" nodeType="clickEffect">
                                  <p:stCondLst>
                                    <p:cond delay="0"/>
                                  </p:stCondLst>
                                  <p:childTnLst>
                                    <p:set>
                                      <p:cBhvr>
                                        <p:cTn id="106" dur="1" fill="hold">
                                          <p:stCondLst>
                                            <p:cond delay="0"/>
                                          </p:stCondLst>
                                        </p:cTn>
                                        <p:tgtEl>
                                          <p:spTgt spid="20"/>
                                        </p:tgtEl>
                                        <p:attrNameLst>
                                          <p:attrName>style.visibility</p:attrName>
                                        </p:attrNameLst>
                                      </p:cBhvr>
                                      <p:to>
                                        <p:strVal val="visible"/>
                                      </p:to>
                                    </p:set>
                                    <p:animEffect transition="in" filter="circle(in)">
                                      <p:cBhvr>
                                        <p:cTn id="107" dur="2000"/>
                                        <p:tgtEl>
                                          <p:spTgt spid="20"/>
                                        </p:tgtEl>
                                      </p:cBhvr>
                                    </p:animEffect>
                                  </p:childTnLst>
                                </p:cTn>
                              </p:par>
                            </p:childTnLst>
                          </p:cTn>
                        </p:par>
                      </p:childTnLst>
                    </p:cTn>
                  </p:par>
                  <p:par>
                    <p:cTn id="108" fill="hold">
                      <p:stCondLst>
                        <p:cond delay="indefinite"/>
                      </p:stCondLst>
                      <p:childTnLst>
                        <p:par>
                          <p:cTn id="109" fill="hold">
                            <p:stCondLst>
                              <p:cond delay="0"/>
                            </p:stCondLst>
                            <p:childTnLst>
                              <p:par>
                                <p:cTn id="110" presetID="6" presetClass="exit" presetSubtype="32" fill="hold" grpId="1" nodeType="clickEffect">
                                  <p:stCondLst>
                                    <p:cond delay="0"/>
                                  </p:stCondLst>
                                  <p:childTnLst>
                                    <p:animEffect transition="out" filter="circle(out)">
                                      <p:cBhvr>
                                        <p:cTn id="111" dur="500"/>
                                        <p:tgtEl>
                                          <p:spTgt spid="11"/>
                                        </p:tgtEl>
                                      </p:cBhvr>
                                    </p:animEffect>
                                    <p:set>
                                      <p:cBhvr>
                                        <p:cTn id="112" dur="1" fill="hold">
                                          <p:stCondLst>
                                            <p:cond delay="499"/>
                                          </p:stCondLst>
                                        </p:cTn>
                                        <p:tgtEl>
                                          <p:spTgt spid="11"/>
                                        </p:tgtEl>
                                        <p:attrNameLst>
                                          <p:attrName>style.visibility</p:attrName>
                                        </p:attrNameLst>
                                      </p:cBhvr>
                                      <p:to>
                                        <p:strVal val="hidden"/>
                                      </p:to>
                                    </p:set>
                                  </p:childTnLst>
                                </p:cTn>
                              </p:par>
                              <p:par>
                                <p:cTn id="113" presetID="6" presetClass="exit" presetSubtype="32" fill="hold" grpId="1" nodeType="withEffect">
                                  <p:stCondLst>
                                    <p:cond delay="0"/>
                                  </p:stCondLst>
                                  <p:childTnLst>
                                    <p:animEffect transition="out" filter="circle(out)">
                                      <p:cBhvr>
                                        <p:cTn id="114" dur="500"/>
                                        <p:tgtEl>
                                          <p:spTgt spid="17"/>
                                        </p:tgtEl>
                                      </p:cBhvr>
                                    </p:animEffect>
                                    <p:set>
                                      <p:cBhvr>
                                        <p:cTn id="115" dur="1" fill="hold">
                                          <p:stCondLst>
                                            <p:cond delay="499"/>
                                          </p:stCondLst>
                                        </p:cTn>
                                        <p:tgtEl>
                                          <p:spTgt spid="17"/>
                                        </p:tgtEl>
                                        <p:attrNameLst>
                                          <p:attrName>style.visibility</p:attrName>
                                        </p:attrNameLst>
                                      </p:cBhvr>
                                      <p:to>
                                        <p:strVal val="hidden"/>
                                      </p:to>
                                    </p:set>
                                  </p:childTnLst>
                                </p:cTn>
                              </p:par>
                              <p:par>
                                <p:cTn id="116" presetID="6" presetClass="exit" presetSubtype="32" fill="hold" grpId="1" nodeType="withEffect">
                                  <p:stCondLst>
                                    <p:cond delay="0"/>
                                  </p:stCondLst>
                                  <p:childTnLst>
                                    <p:animEffect transition="out" filter="circle(out)">
                                      <p:cBhvr>
                                        <p:cTn id="117" dur="500"/>
                                        <p:tgtEl>
                                          <p:spTgt spid="12"/>
                                        </p:tgtEl>
                                      </p:cBhvr>
                                    </p:animEffect>
                                    <p:set>
                                      <p:cBhvr>
                                        <p:cTn id="118" dur="1" fill="hold">
                                          <p:stCondLst>
                                            <p:cond delay="499"/>
                                          </p:stCondLst>
                                        </p:cTn>
                                        <p:tgtEl>
                                          <p:spTgt spid="12"/>
                                        </p:tgtEl>
                                        <p:attrNameLst>
                                          <p:attrName>style.visibility</p:attrName>
                                        </p:attrNameLst>
                                      </p:cBhvr>
                                      <p:to>
                                        <p:strVal val="hidden"/>
                                      </p:to>
                                    </p:set>
                                  </p:childTnLst>
                                </p:cTn>
                              </p:par>
                              <p:par>
                                <p:cTn id="119" presetID="6" presetClass="exit" presetSubtype="32" fill="hold" grpId="1" nodeType="withEffect">
                                  <p:stCondLst>
                                    <p:cond delay="0"/>
                                  </p:stCondLst>
                                  <p:childTnLst>
                                    <p:animEffect transition="out" filter="circle(out)">
                                      <p:cBhvr>
                                        <p:cTn id="120" dur="500"/>
                                        <p:tgtEl>
                                          <p:spTgt spid="19"/>
                                        </p:tgtEl>
                                      </p:cBhvr>
                                    </p:animEffect>
                                    <p:set>
                                      <p:cBhvr>
                                        <p:cTn id="121" dur="1" fill="hold">
                                          <p:stCondLst>
                                            <p:cond delay="499"/>
                                          </p:stCondLst>
                                        </p:cTn>
                                        <p:tgtEl>
                                          <p:spTgt spid="19"/>
                                        </p:tgtEl>
                                        <p:attrNameLst>
                                          <p:attrName>style.visibility</p:attrName>
                                        </p:attrNameLst>
                                      </p:cBhvr>
                                      <p:to>
                                        <p:strVal val="hidden"/>
                                      </p:to>
                                    </p:set>
                                  </p:childTnLst>
                                </p:cTn>
                              </p:par>
                              <p:par>
                                <p:cTn id="122" presetID="6" presetClass="exit" presetSubtype="32" fill="hold" grpId="1" nodeType="withEffect">
                                  <p:stCondLst>
                                    <p:cond delay="0"/>
                                  </p:stCondLst>
                                  <p:childTnLst>
                                    <p:animEffect transition="out" filter="circle(out)">
                                      <p:cBhvr>
                                        <p:cTn id="123" dur="500"/>
                                        <p:tgtEl>
                                          <p:spTgt spid="20"/>
                                        </p:tgtEl>
                                      </p:cBhvr>
                                    </p:animEffect>
                                    <p:set>
                                      <p:cBhvr>
                                        <p:cTn id="124" dur="1" fill="hold">
                                          <p:stCondLst>
                                            <p:cond delay="499"/>
                                          </p:stCondLst>
                                        </p:cTn>
                                        <p:tgtEl>
                                          <p:spTgt spid="20"/>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6" presetClass="entr" presetSubtype="16" fill="hold" grpId="0" nodeType="clickEffect">
                                  <p:stCondLst>
                                    <p:cond delay="0"/>
                                  </p:stCondLst>
                                  <p:childTnLst>
                                    <p:set>
                                      <p:cBhvr>
                                        <p:cTn id="128" dur="1" fill="hold">
                                          <p:stCondLst>
                                            <p:cond delay="0"/>
                                          </p:stCondLst>
                                        </p:cTn>
                                        <p:tgtEl>
                                          <p:spTgt spid="10"/>
                                        </p:tgtEl>
                                        <p:attrNameLst>
                                          <p:attrName>style.visibility</p:attrName>
                                        </p:attrNameLst>
                                      </p:cBhvr>
                                      <p:to>
                                        <p:strVal val="visible"/>
                                      </p:to>
                                    </p:set>
                                    <p:animEffect transition="in" filter="circle(in)">
                                      <p:cBhvr>
                                        <p:cTn id="129" dur="2000"/>
                                        <p:tgtEl>
                                          <p:spTgt spid="10"/>
                                        </p:tgtEl>
                                      </p:cBhvr>
                                    </p:animEffect>
                                  </p:childTnLst>
                                </p:cTn>
                              </p:par>
                            </p:childTnLst>
                          </p:cTn>
                        </p:par>
                      </p:childTnLst>
                    </p:cTn>
                  </p:par>
                  <p:par>
                    <p:cTn id="130" fill="hold">
                      <p:stCondLst>
                        <p:cond delay="indefinite"/>
                      </p:stCondLst>
                      <p:childTnLst>
                        <p:par>
                          <p:cTn id="131" fill="hold">
                            <p:stCondLst>
                              <p:cond delay="0"/>
                            </p:stCondLst>
                            <p:childTnLst>
                              <p:par>
                                <p:cTn id="132" presetID="27" presetClass="emph" presetSubtype="0" repeatCount="4000" fill="remove" grpId="1" nodeType="clickEffect">
                                  <p:stCondLst>
                                    <p:cond delay="0"/>
                                  </p:stCondLst>
                                  <p:childTnLst>
                                    <p:animClr clrSpc="rgb" dir="cw">
                                      <p:cBhvr override="childStyle">
                                        <p:cTn id="133" dur="250" autoRev="1" fill="remove"/>
                                        <p:tgtEl>
                                          <p:spTgt spid="10"/>
                                        </p:tgtEl>
                                        <p:attrNameLst>
                                          <p:attrName>style.color</p:attrName>
                                        </p:attrNameLst>
                                      </p:cBhvr>
                                      <p:to>
                                        <a:schemeClr val="bg1"/>
                                      </p:to>
                                    </p:animClr>
                                    <p:animClr clrSpc="rgb" dir="cw">
                                      <p:cBhvr>
                                        <p:cTn id="134" dur="250" autoRev="1" fill="remove"/>
                                        <p:tgtEl>
                                          <p:spTgt spid="10"/>
                                        </p:tgtEl>
                                        <p:attrNameLst>
                                          <p:attrName>fillcolor</p:attrName>
                                        </p:attrNameLst>
                                      </p:cBhvr>
                                      <p:to>
                                        <a:schemeClr val="bg1"/>
                                      </p:to>
                                    </p:animClr>
                                    <p:set>
                                      <p:cBhvr>
                                        <p:cTn id="135" dur="250" autoRev="1" fill="remove"/>
                                        <p:tgtEl>
                                          <p:spTgt spid="10"/>
                                        </p:tgtEl>
                                        <p:attrNameLst>
                                          <p:attrName>fill.type</p:attrName>
                                        </p:attrNameLst>
                                      </p:cBhvr>
                                      <p:to>
                                        <p:strVal val="solid"/>
                                      </p:to>
                                    </p:set>
                                    <p:set>
                                      <p:cBhvr>
                                        <p:cTn id="136" dur="250" autoRev="1" fill="remove"/>
                                        <p:tgtEl>
                                          <p:spTgt spid="1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9" grpId="0" animBg="1"/>
      <p:bldP spid="9" grpId="1" animBg="1"/>
      <p:bldP spid="7" grpId="0" animBg="1"/>
      <p:bldP spid="7" grpId="1" animBg="1"/>
      <p:bldP spid="11" grpId="0" animBg="1"/>
      <p:bldP spid="11" grpId="1" animBg="1"/>
      <p:bldP spid="17" grpId="0" animBg="1"/>
      <p:bldP spid="17" grpId="1" animBg="1"/>
      <p:bldP spid="12" grpId="0" animBg="1"/>
      <p:bldP spid="12" grpId="1" animBg="1"/>
      <p:bldP spid="19" grpId="0" animBg="1"/>
      <p:bldP spid="19" grpId="1" animBg="1"/>
      <p:bldP spid="20" grpId="0" animBg="1"/>
      <p:bldP spid="20" grpId="1" animBg="1"/>
      <p:bldP spid="16" grpId="0" animBg="1"/>
      <p:bldP spid="16" grpId="1" animBg="1"/>
      <p:bldP spid="22" grpId="0" animBg="1"/>
      <p:bldP spid="22" grpId="1" animBg="1"/>
      <p:bldP spid="23" grpId="0" animBg="1"/>
      <p:bldP spid="23" grpId="1" animBg="1"/>
      <p:bldP spid="24" grpId="0" animBg="1"/>
      <p:bldP spid="24" grpId="1" animBg="1"/>
      <p:bldP spid="4" grpId="0" animBg="1"/>
      <p:bldP spid="4" grpId="1" animBg="1"/>
      <p:bldP spid="5" grpId="0" animBg="1"/>
      <p:bldP spid="5" grpId="1" animBg="1"/>
      <p:bldP spid="10" grpId="0" animBg="1"/>
      <p:bldP spid="10"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4676" y="1447800"/>
            <a:ext cx="8338324" cy="4766772"/>
          </a:xfrm>
        </p:spPr>
        <p:txBody>
          <a:bodyPr>
            <a:normAutofit/>
          </a:bodyPr>
          <a:lstStyle/>
          <a:p>
            <a:pPr>
              <a:buFont typeface="Wingdings" panose="05000000000000000000" pitchFamily="2" charset="2"/>
              <a:buChar char="q"/>
            </a:pPr>
            <a:endParaRPr lang="sr-Cyrl-RS" sz="1700" b="0" dirty="0" smtClean="0"/>
          </a:p>
          <a:p>
            <a:pPr>
              <a:buFont typeface="Wingdings" panose="05000000000000000000" pitchFamily="2" charset="2"/>
              <a:buChar char="q"/>
            </a:pPr>
            <a:r>
              <a:rPr lang="sr-Cyrl-RS" sz="1700" b="0" dirty="0" smtClean="0"/>
              <a:t>План </a:t>
            </a:r>
            <a:r>
              <a:rPr lang="sr-Cyrl-RS" sz="1700" b="0" dirty="0"/>
              <a:t>ревизије израђује се и документује у софтверској апликацији за интерну ревизије од стране вође ревизорског тима. </a:t>
            </a:r>
            <a:endParaRPr lang="sr-Cyrl-RS" sz="1700" b="0" dirty="0" smtClean="0"/>
          </a:p>
          <a:p>
            <a:pPr>
              <a:buFont typeface="Wingdings" panose="05000000000000000000" pitchFamily="2" charset="2"/>
              <a:buChar char="q"/>
            </a:pPr>
            <a:r>
              <a:rPr lang="sr-Cyrl-RS" sz="1700" b="0" dirty="0" smtClean="0"/>
              <a:t>И</a:t>
            </a:r>
            <a:r>
              <a:rPr lang="sr-Cyrl-RS" sz="1700" b="0" dirty="0"/>
              <a:t>н</a:t>
            </a:r>
            <a:r>
              <a:rPr lang="sr-Cyrl-RS" sz="1700" b="0" dirty="0" smtClean="0"/>
              <a:t>формације о </a:t>
            </a:r>
            <a:r>
              <a:rPr lang="sr-Cyrl-RS" sz="1700" b="0" dirty="0"/>
              <a:t>циљу и обиму ревизије, ревизорским методама које ће се користити и главним питањима ревизије </a:t>
            </a:r>
            <a:r>
              <a:rPr lang="sr-Cyrl-RS" sz="1700" b="0" dirty="0" smtClean="0"/>
              <a:t>аутоматски пренесене из </a:t>
            </a:r>
            <a:r>
              <a:rPr lang="sr-Cyrl-RS" sz="1700" b="0" dirty="0"/>
              <a:t>Годишњег </a:t>
            </a:r>
            <a:r>
              <a:rPr lang="sr-Cyrl-RS" sz="1700" b="0" dirty="0" smtClean="0"/>
              <a:t>плана гдје је дозвољена могућност измјене и предефинисања након </a:t>
            </a:r>
            <a:r>
              <a:rPr lang="sr-Cyrl-RS" sz="1700" b="0" dirty="0"/>
              <a:t>прикупљања и детаљнијег анализирања  подручја које се планира </a:t>
            </a:r>
            <a:r>
              <a:rPr lang="sr-Cyrl-RS" sz="1700" b="0" dirty="0" smtClean="0"/>
              <a:t>ревидирати.</a:t>
            </a:r>
          </a:p>
          <a:p>
            <a:pPr>
              <a:buFont typeface="Wingdings" panose="05000000000000000000" pitchFamily="2" charset="2"/>
              <a:buChar char="q"/>
            </a:pPr>
            <a:r>
              <a:rPr lang="sr-Cyrl-RS" sz="1700" b="0" dirty="0" smtClean="0"/>
              <a:t>Апликативна забрана измјене информације </a:t>
            </a:r>
            <a:r>
              <a:rPr lang="sr-Cyrl-RS" sz="1700" b="0" dirty="0"/>
              <a:t>о ревизорском тиму  </a:t>
            </a:r>
            <a:r>
              <a:rPr lang="sr-Latn-RS" sz="1700" b="0" dirty="0" smtClean="0"/>
              <a:t>- </a:t>
            </a:r>
            <a:r>
              <a:rPr lang="sr-Cyrl-RS" sz="1700" b="0" dirty="0" smtClean="0"/>
              <a:t>закључене </a:t>
            </a:r>
            <a:r>
              <a:rPr lang="sr-Cyrl-RS" sz="1700" b="0" dirty="0"/>
              <a:t>са годишњим планом јер је руководилац ЈИР одговоран да одреди одговарајуће и довољне ревизорске ресурсе за обављање </a:t>
            </a:r>
            <a:r>
              <a:rPr lang="sr-Cyrl-RS" sz="1700" b="0" dirty="0" smtClean="0"/>
              <a:t>ревизије</a:t>
            </a:r>
            <a:r>
              <a:rPr lang="sr-Cyrl-RS" sz="1700" b="0" dirty="0"/>
              <a:t> </a:t>
            </a:r>
            <a:r>
              <a:rPr lang="sr-Cyrl-RS" sz="1700" b="0" dirty="0" smtClean="0"/>
              <a:t>а </a:t>
            </a:r>
            <a:r>
              <a:rPr lang="sr-Cyrl-RS" sz="1700" b="0" dirty="0"/>
              <a:t>то чини у Годишњем плану узимајући у обзир</a:t>
            </a:r>
            <a:r>
              <a:rPr lang="sr-Cyrl-RS" sz="1700" b="0" dirty="0" smtClean="0"/>
              <a:t>:</a:t>
            </a:r>
          </a:p>
          <a:p>
            <a:pPr marL="0" indent="0"/>
            <a:endParaRPr lang="sr-Latn-RS" sz="1700" b="0" dirty="0"/>
          </a:p>
          <a:p>
            <a:pPr lvl="1">
              <a:buClrTx/>
              <a:buFont typeface="+mj-lt"/>
              <a:buAutoNum type="arabicPeriod"/>
            </a:pPr>
            <a:r>
              <a:rPr lang="sr-Cyrl-RS" sz="2100" b="0" dirty="0" smtClean="0"/>
              <a:t> </a:t>
            </a:r>
            <a:r>
              <a:rPr lang="sr-Cyrl-RS" sz="1700" b="1" dirty="0" smtClean="0"/>
              <a:t>сложеност </a:t>
            </a:r>
            <a:r>
              <a:rPr lang="sr-Cyrl-RS" sz="1700" b="1" dirty="0"/>
              <a:t>ревизије,</a:t>
            </a:r>
            <a:endParaRPr lang="sr-Latn-RS" sz="1700" b="1" dirty="0"/>
          </a:p>
          <a:p>
            <a:pPr lvl="1">
              <a:buClrTx/>
              <a:buFont typeface="+mj-lt"/>
              <a:buAutoNum type="arabicPeriod"/>
            </a:pPr>
            <a:r>
              <a:rPr lang="sr-Cyrl-RS" sz="1700" b="1" dirty="0" smtClean="0"/>
              <a:t> знања</a:t>
            </a:r>
            <a:r>
              <a:rPr lang="sr-Cyrl-RS" sz="1700" b="1" dirty="0"/>
              <a:t>, вјештине и искуство расположивих ресурса,</a:t>
            </a:r>
            <a:endParaRPr lang="sr-Latn-RS" sz="1700" b="1" dirty="0"/>
          </a:p>
          <a:p>
            <a:pPr lvl="1">
              <a:buClrTx/>
              <a:buFont typeface="+mj-lt"/>
              <a:buAutoNum type="arabicPeriod"/>
            </a:pPr>
            <a:r>
              <a:rPr lang="sr-Cyrl-RS" sz="1700" b="1" dirty="0" smtClean="0"/>
              <a:t> временско </a:t>
            </a:r>
            <a:r>
              <a:rPr lang="sr-Cyrl-RS" sz="1700" b="1" dirty="0"/>
              <a:t>ограничење и/или количину радних дана додијељених за </a:t>
            </a:r>
            <a:r>
              <a:rPr lang="sr-Cyrl-RS" sz="1700" b="1" dirty="0" smtClean="0"/>
              <a:t>  појединачну ревизију</a:t>
            </a:r>
          </a:p>
          <a:p>
            <a:pPr marL="0" lvl="0" indent="0"/>
            <a:endParaRPr lang="sr-Cyrl-RS" sz="1700" b="0" dirty="0"/>
          </a:p>
          <a:p>
            <a:pPr marL="0" lvl="0" indent="0"/>
            <a:endParaRPr lang="sr-Latn-RS" sz="1700" b="0" dirty="0"/>
          </a:p>
          <a:p>
            <a:pPr>
              <a:buFont typeface="Arial" pitchFamily="34" charset="0"/>
              <a:buChar char="•"/>
            </a:pPr>
            <a:endParaRPr lang="sr-Latn-RS" b="0" dirty="0"/>
          </a:p>
        </p:txBody>
      </p:sp>
      <p:sp>
        <p:nvSpPr>
          <p:cNvPr id="5" name="Title 3"/>
          <p:cNvSpPr txBox="1">
            <a:spLocks noGrp="1"/>
          </p:cNvSpPr>
          <p:nvPr>
            <p:ph type="title"/>
          </p:nvPr>
        </p:nvSpPr>
        <p:spPr>
          <a:xfrm>
            <a:off x="990600" y="967669"/>
            <a:ext cx="7520940" cy="480131"/>
          </a:xfrm>
          <a:prstGeom prst="rect">
            <a:avLst/>
          </a:prstGeom>
          <a:noFill/>
          <a:ln>
            <a:noFill/>
          </a:ln>
          <a:effectLst>
            <a:glow rad="228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wrap="square" rtlCol="0">
            <a:spAutoFit/>
          </a:bodyPr>
          <a:lstStyle/>
          <a:p>
            <a:r>
              <a:rPr lang="sr-Cyrl-RS" sz="2800" b="1" dirty="0" smtClean="0">
                <a:solidFill>
                  <a:schemeClr val="accent2">
                    <a:lumMod val="75000"/>
                  </a:schemeClr>
                </a:solidFill>
                <a:effectLst>
                  <a:outerShdw blurRad="38100" dist="38100" dir="2700000" algn="tl">
                    <a:srgbClr val="000000">
                      <a:alpha val="43137"/>
                    </a:srgbClr>
                  </a:outerShdw>
                </a:effectLst>
              </a:rPr>
              <a:t>ПЛАНИРАЊЕ – ПЛАН ИНТЕРНЕ РЕВИЗИЈЕ</a:t>
            </a:r>
            <a:endParaRPr lang="en-US" sz="2800" b="1" dirty="0">
              <a:solidFill>
                <a:schemeClr val="accent2">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2772633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58897"/>
            <a:ext cx="8686800" cy="917112"/>
          </a:xfrm>
        </p:spPr>
        <p:style>
          <a:lnRef idx="2">
            <a:schemeClr val="accent2"/>
          </a:lnRef>
          <a:fillRef idx="1">
            <a:schemeClr val="lt1"/>
          </a:fillRef>
          <a:effectRef idx="0">
            <a:schemeClr val="accent2"/>
          </a:effectRef>
          <a:fontRef idx="minor">
            <a:schemeClr val="dk1"/>
          </a:fontRef>
        </p:style>
        <p:txBody>
          <a:bodyPr>
            <a:normAutofit/>
          </a:bodyPr>
          <a:lstStyle/>
          <a:p>
            <a:pPr algn="ctr"/>
            <a:r>
              <a:rPr lang="sr-Cyrl-BA" sz="2800" b="1" dirty="0">
                <a:solidFill>
                  <a:schemeClr val="accent2">
                    <a:lumMod val="75000"/>
                  </a:schemeClr>
                </a:solidFill>
                <a:effectLst>
                  <a:outerShdw blurRad="38100" dist="38100" dir="2700000" algn="tl">
                    <a:srgbClr val="000000">
                      <a:alpha val="43137"/>
                    </a:srgbClr>
                  </a:outerShdw>
                </a:effectLst>
              </a:rPr>
              <a:t>Фазе појединачне </a:t>
            </a:r>
            <a:r>
              <a:rPr lang="sr-Cyrl-BA" sz="2800" b="1" dirty="0" smtClean="0">
                <a:solidFill>
                  <a:schemeClr val="accent2">
                    <a:lumMod val="75000"/>
                  </a:schemeClr>
                </a:solidFill>
                <a:effectLst>
                  <a:outerShdw blurRad="38100" dist="38100" dir="2700000" algn="tl">
                    <a:srgbClr val="000000">
                      <a:alpha val="43137"/>
                    </a:srgbClr>
                  </a:outerShdw>
                </a:effectLst>
              </a:rPr>
              <a:t>ревизије -  </a:t>
            </a:r>
            <a:r>
              <a:rPr lang="sr-Cyrl-RS" sz="2800" b="1" dirty="0" smtClean="0">
                <a:solidFill>
                  <a:schemeClr val="accent2">
                    <a:lumMod val="75000"/>
                  </a:schemeClr>
                </a:solidFill>
                <a:effectLst>
                  <a:outerShdw blurRad="38100" dist="38100" dir="2700000" algn="tl">
                    <a:srgbClr val="000000">
                      <a:alpha val="43137"/>
                    </a:srgbClr>
                  </a:outerShdw>
                </a:effectLst>
              </a:rPr>
              <a:t>прелиминарна </a:t>
            </a:r>
            <a:r>
              <a:rPr lang="sr-Cyrl-RS" sz="2800" b="1" dirty="0">
                <a:solidFill>
                  <a:schemeClr val="accent2">
                    <a:lumMod val="75000"/>
                  </a:schemeClr>
                </a:solidFill>
                <a:effectLst>
                  <a:outerShdw blurRad="38100" dist="38100" dir="2700000" algn="tl">
                    <a:srgbClr val="000000">
                      <a:alpha val="43137"/>
                    </a:srgbClr>
                  </a:outerShdw>
                </a:effectLst>
              </a:rPr>
              <a:t>процјена контрола </a:t>
            </a:r>
            <a:endParaRPr lang="en-US" sz="2800" b="1" dirty="0">
              <a:solidFill>
                <a:schemeClr val="accent2">
                  <a:lumMod val="75000"/>
                </a:schemeClr>
              </a:solidFill>
              <a:effectLst>
                <a:outerShdw blurRad="38100" dist="38100" dir="2700000" algn="tl">
                  <a:srgbClr val="000000">
                    <a:alpha val="43137"/>
                  </a:srgbClr>
                </a:outerShdw>
              </a:effectLst>
            </a:endParaRPr>
          </a:p>
        </p:txBody>
      </p:sp>
      <p:pic>
        <p:nvPicPr>
          <p:cNvPr id="4" name="Content Placeholder 3"/>
          <p:cNvPicPr>
            <a:picLocks noGrp="1" noChangeAspect="1"/>
          </p:cNvPicPr>
          <p:nvPr>
            <p:ph idx="1"/>
          </p:nvPr>
        </p:nvPicPr>
        <p:blipFill rotWithShape="1">
          <a:blip r:embed="rId2"/>
          <a:srcRect t="9244" b="5294"/>
          <a:stretch/>
        </p:blipFill>
        <p:spPr>
          <a:xfrm>
            <a:off x="0" y="1295400"/>
            <a:ext cx="9144000" cy="5562600"/>
          </a:xfrm>
          <a:prstGeom prst="rect">
            <a:avLst/>
          </a:prstGeom>
        </p:spPr>
      </p:pic>
      <p:sp>
        <p:nvSpPr>
          <p:cNvPr id="5" name="TextBox 4"/>
          <p:cNvSpPr txBox="1"/>
          <p:nvPr/>
        </p:nvSpPr>
        <p:spPr>
          <a:xfrm>
            <a:off x="5181600" y="2133600"/>
            <a:ext cx="1981200" cy="2286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endParaRPr lang="en-US" dirty="0"/>
          </a:p>
        </p:txBody>
      </p:sp>
      <p:sp>
        <p:nvSpPr>
          <p:cNvPr id="6" name="TextBox 5"/>
          <p:cNvSpPr txBox="1"/>
          <p:nvPr/>
        </p:nvSpPr>
        <p:spPr>
          <a:xfrm>
            <a:off x="4038600" y="1672755"/>
            <a:ext cx="3124200" cy="36933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endParaRPr lang="en-US" dirty="0"/>
          </a:p>
        </p:txBody>
      </p:sp>
      <p:sp>
        <p:nvSpPr>
          <p:cNvPr id="8" name="Minus 7"/>
          <p:cNvSpPr/>
          <p:nvPr/>
        </p:nvSpPr>
        <p:spPr>
          <a:xfrm>
            <a:off x="3276600" y="4319945"/>
            <a:ext cx="3048000" cy="304800"/>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7924800" y="3886200"/>
            <a:ext cx="685800" cy="2286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tx1"/>
              </a:solidFill>
            </a:endParaRPr>
          </a:p>
        </p:txBody>
      </p:sp>
      <p:pic>
        <p:nvPicPr>
          <p:cNvPr id="3" name="Picture 2"/>
          <p:cNvPicPr>
            <a:picLocks noChangeAspect="1"/>
          </p:cNvPicPr>
          <p:nvPr/>
        </p:nvPicPr>
        <p:blipFill>
          <a:blip r:embed="rId3"/>
          <a:stretch>
            <a:fillRect/>
          </a:stretch>
        </p:blipFill>
        <p:spPr>
          <a:xfrm>
            <a:off x="1501140" y="2362200"/>
            <a:ext cx="1013460" cy="462399"/>
          </a:xfrm>
          <a:prstGeom prst="rect">
            <a:avLst/>
          </a:prstGeom>
        </p:spPr>
      </p:pic>
      <p:sp>
        <p:nvSpPr>
          <p:cNvPr id="10" name="Minus 9"/>
          <p:cNvSpPr/>
          <p:nvPr/>
        </p:nvSpPr>
        <p:spPr>
          <a:xfrm>
            <a:off x="1501140" y="2868335"/>
            <a:ext cx="1927860" cy="265419"/>
          </a:xfrm>
          <a:prstGeom prst="mathMinus">
            <a:avLst/>
          </a:prstGeom>
          <a:solidFill>
            <a:schemeClr val="accent2">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7" name="TextBox 6"/>
          <p:cNvSpPr txBox="1"/>
          <p:nvPr/>
        </p:nvSpPr>
        <p:spPr>
          <a:xfrm>
            <a:off x="6019800" y="2362200"/>
            <a:ext cx="1905000" cy="119391"/>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6920802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2" presetClass="emph" presetSubtype="0" fill="hold" grpId="1" nodeType="clickEffect">
                                  <p:stCondLst>
                                    <p:cond delay="0"/>
                                  </p:stCondLst>
                                  <p:childTnLst>
                                    <p:animRot by="120000">
                                      <p:cBhvr>
                                        <p:cTn id="21" dur="100" fill="hold">
                                          <p:stCondLst>
                                            <p:cond delay="0"/>
                                          </p:stCondLst>
                                        </p:cTn>
                                        <p:tgtEl>
                                          <p:spTgt spid="8"/>
                                        </p:tgtEl>
                                        <p:attrNameLst>
                                          <p:attrName>r</p:attrName>
                                        </p:attrNameLst>
                                      </p:cBhvr>
                                    </p:animRot>
                                    <p:animRot by="-240000">
                                      <p:cBhvr>
                                        <p:cTn id="22" dur="200" fill="hold">
                                          <p:stCondLst>
                                            <p:cond delay="200"/>
                                          </p:stCondLst>
                                        </p:cTn>
                                        <p:tgtEl>
                                          <p:spTgt spid="8"/>
                                        </p:tgtEl>
                                        <p:attrNameLst>
                                          <p:attrName>r</p:attrName>
                                        </p:attrNameLst>
                                      </p:cBhvr>
                                    </p:animRot>
                                    <p:animRot by="240000">
                                      <p:cBhvr>
                                        <p:cTn id="23" dur="200" fill="hold">
                                          <p:stCondLst>
                                            <p:cond delay="400"/>
                                          </p:stCondLst>
                                        </p:cTn>
                                        <p:tgtEl>
                                          <p:spTgt spid="8"/>
                                        </p:tgtEl>
                                        <p:attrNameLst>
                                          <p:attrName>r</p:attrName>
                                        </p:attrNameLst>
                                      </p:cBhvr>
                                    </p:animRot>
                                    <p:animRot by="-240000">
                                      <p:cBhvr>
                                        <p:cTn id="24" dur="200" fill="hold">
                                          <p:stCondLst>
                                            <p:cond delay="600"/>
                                          </p:stCondLst>
                                        </p:cTn>
                                        <p:tgtEl>
                                          <p:spTgt spid="8"/>
                                        </p:tgtEl>
                                        <p:attrNameLst>
                                          <p:attrName>r</p:attrName>
                                        </p:attrNameLst>
                                      </p:cBhvr>
                                    </p:animRot>
                                    <p:animRot by="120000">
                                      <p:cBhvr>
                                        <p:cTn id="25" dur="200" fill="hold">
                                          <p:stCondLst>
                                            <p:cond delay="800"/>
                                          </p:stCondLst>
                                        </p:cTn>
                                        <p:tgtEl>
                                          <p:spTgt spid="8"/>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51" y="128393"/>
            <a:ext cx="8447628" cy="648190"/>
          </a:xfrm>
        </p:spPr>
        <p:style>
          <a:lnRef idx="2">
            <a:schemeClr val="accent2"/>
          </a:lnRef>
          <a:fillRef idx="1">
            <a:schemeClr val="lt1"/>
          </a:fillRef>
          <a:effectRef idx="0">
            <a:schemeClr val="accent2"/>
          </a:effectRef>
          <a:fontRef idx="minor">
            <a:schemeClr val="dk1"/>
          </a:fontRef>
        </p:style>
        <p:txBody>
          <a:bodyPr>
            <a:normAutofit fontScale="90000"/>
          </a:bodyPr>
          <a:lstStyle/>
          <a:p>
            <a:pPr algn="ctr"/>
            <a:r>
              <a:rPr lang="sr-Cyrl-BA" sz="2400" b="1" dirty="0">
                <a:solidFill>
                  <a:schemeClr val="accent2">
                    <a:lumMod val="75000"/>
                  </a:schemeClr>
                </a:solidFill>
                <a:effectLst>
                  <a:outerShdw blurRad="38100" dist="38100" dir="2700000" algn="tl">
                    <a:srgbClr val="000000">
                      <a:alpha val="43137"/>
                    </a:srgbClr>
                  </a:outerShdw>
                </a:effectLst>
              </a:rPr>
              <a:t>Фазе појединачне ревизије -  </a:t>
            </a:r>
            <a:r>
              <a:rPr lang="sr-Cyrl-RS" sz="2400" b="1" dirty="0">
                <a:solidFill>
                  <a:schemeClr val="accent2">
                    <a:lumMod val="75000"/>
                  </a:schemeClr>
                </a:solidFill>
                <a:effectLst>
                  <a:outerShdw blurRad="38100" dist="38100" dir="2700000" algn="tl">
                    <a:srgbClr val="000000">
                      <a:alpha val="43137"/>
                    </a:srgbClr>
                  </a:outerShdw>
                </a:effectLst>
              </a:rPr>
              <a:t>прелиминарна процјена контрола </a:t>
            </a:r>
            <a:endParaRPr lang="en-US" sz="2400" dirty="0">
              <a:solidFill>
                <a:srgbClr val="00B0F0"/>
              </a:solidFill>
            </a:endParaRPr>
          </a:p>
        </p:txBody>
      </p:sp>
      <p:pic>
        <p:nvPicPr>
          <p:cNvPr id="3074"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125730" y="914400"/>
            <a:ext cx="9018270" cy="5916594"/>
          </a:xfrm>
          <a:prstGeom prst="rect">
            <a:avLst/>
          </a:prstGeom>
          <a:noFill/>
          <a:ln>
            <a:solidFill>
              <a:srgbClr val="FF0000"/>
            </a:solidFill>
          </a:ln>
          <a:effectLst>
            <a:glow rad="228600">
              <a:schemeClr val="accent1">
                <a:satMod val="175000"/>
                <a:alpha val="40000"/>
              </a:schemeClr>
            </a:glow>
          </a:effectLst>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2114277" y="3679125"/>
            <a:ext cx="2095500" cy="523220"/>
          </a:xfrm>
          <a:prstGeom prst="rect">
            <a:avLst/>
          </a:prstGeom>
          <a:ln>
            <a:solidFill>
              <a:schemeClr val="accent2">
                <a:lumMod val="60000"/>
                <a:lumOff val="40000"/>
              </a:schemeClr>
            </a:solidFill>
          </a:ln>
          <a:effectLst>
            <a:glow rad="139700">
              <a:schemeClr val="accent2">
                <a:satMod val="175000"/>
                <a:alpha val="40000"/>
              </a:schemeClr>
            </a:glow>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rtlCol="0">
            <a:spAutoFit/>
          </a:bodyPr>
          <a:lstStyle/>
          <a:p>
            <a:r>
              <a:rPr lang="sr-Cyrl-RS" sz="1400" b="1" dirty="0" smtClean="0">
                <a:effectLst>
                  <a:outerShdw blurRad="38100" dist="38100" dir="2700000" algn="tl">
                    <a:srgbClr val="000000">
                      <a:alpha val="43137"/>
                    </a:srgbClr>
                  </a:outerShdw>
                </a:effectLst>
              </a:rPr>
              <a:t>Дефинисање детаљнијих ризика </a:t>
            </a:r>
            <a:endParaRPr lang="en-US" sz="1400" b="1" dirty="0">
              <a:effectLst>
                <a:outerShdw blurRad="38100" dist="38100" dir="2700000" algn="tl">
                  <a:srgbClr val="000000">
                    <a:alpha val="43137"/>
                  </a:srgbClr>
                </a:outerShdw>
              </a:effectLst>
            </a:endParaRPr>
          </a:p>
        </p:txBody>
      </p:sp>
      <p:sp>
        <p:nvSpPr>
          <p:cNvPr id="5" name="Down Arrow 4"/>
          <p:cNvSpPr/>
          <p:nvPr/>
        </p:nvSpPr>
        <p:spPr>
          <a:xfrm>
            <a:off x="2895600" y="4261730"/>
            <a:ext cx="247650" cy="329626"/>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solidFill>
                <a:schemeClr val="tx1"/>
              </a:solidFill>
            </a:endParaRPr>
          </a:p>
        </p:txBody>
      </p:sp>
      <p:sp>
        <p:nvSpPr>
          <p:cNvPr id="6" name="TextBox 5"/>
          <p:cNvSpPr txBox="1"/>
          <p:nvPr/>
        </p:nvSpPr>
        <p:spPr>
          <a:xfrm>
            <a:off x="125730" y="2237535"/>
            <a:ext cx="1805667" cy="73866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sr-Cyrl-RS" sz="1400" b="1" dirty="0" smtClean="0">
                <a:effectLst>
                  <a:outerShdw blurRad="38100" dist="38100" dir="2700000" algn="tl">
                    <a:srgbClr val="000000">
                      <a:alpha val="43137"/>
                    </a:srgbClr>
                  </a:outerShdw>
                </a:effectLst>
              </a:rPr>
              <a:t>Пренесен ризик из стратешког плана</a:t>
            </a:r>
            <a:endParaRPr lang="en-US" sz="1400" b="1" dirty="0">
              <a:effectLst>
                <a:outerShdw blurRad="38100" dist="38100" dir="2700000" algn="tl">
                  <a:srgbClr val="000000">
                    <a:alpha val="43137"/>
                  </a:srgbClr>
                </a:outerShdw>
              </a:effectLst>
            </a:endParaRPr>
          </a:p>
        </p:txBody>
      </p:sp>
      <p:sp>
        <p:nvSpPr>
          <p:cNvPr id="7" name="Left Arrow 6"/>
          <p:cNvSpPr/>
          <p:nvPr/>
        </p:nvSpPr>
        <p:spPr>
          <a:xfrm rot="10800000">
            <a:off x="1940545" y="2426993"/>
            <a:ext cx="533400" cy="209489"/>
          </a:xfrm>
          <a:prstGeom prst="lef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sr-Latn-RS">
              <a:solidFill>
                <a:schemeClr val="tx1"/>
              </a:solidFill>
            </a:endParaRPr>
          </a:p>
        </p:txBody>
      </p:sp>
      <p:sp>
        <p:nvSpPr>
          <p:cNvPr id="9" name="TextBox 8"/>
          <p:cNvSpPr txBox="1"/>
          <p:nvPr/>
        </p:nvSpPr>
        <p:spPr>
          <a:xfrm>
            <a:off x="134439" y="5955059"/>
            <a:ext cx="3370762" cy="954107"/>
          </a:xfrm>
          <a:prstGeom prst="rect">
            <a:avLst/>
          </a:prstGeom>
          <a:effectLst>
            <a:glow rad="139700">
              <a:schemeClr val="accent2">
                <a:satMod val="175000"/>
                <a:alpha val="40000"/>
              </a:schemeClr>
            </a:glow>
          </a:effectLst>
        </p:spPr>
        <p:style>
          <a:lnRef idx="2">
            <a:schemeClr val="accent6"/>
          </a:lnRef>
          <a:fillRef idx="1">
            <a:schemeClr val="lt1"/>
          </a:fillRef>
          <a:effectRef idx="0">
            <a:schemeClr val="accent6"/>
          </a:effectRef>
          <a:fontRef idx="minor">
            <a:schemeClr val="dk1"/>
          </a:fontRef>
        </p:style>
        <p:txBody>
          <a:bodyPr wrap="square" rtlCol="0">
            <a:spAutoFit/>
          </a:bodyPr>
          <a:lstStyle/>
          <a:p>
            <a:r>
              <a:rPr lang="sr-Cyrl-RS" sz="1400" b="1" dirty="0"/>
              <a:t>Контролне</a:t>
            </a:r>
            <a:r>
              <a:rPr lang="sr-Cyrl-RS" sz="1400" b="1" dirty="0" smtClean="0"/>
              <a:t> циљеве дефинише вођа тима и делегира интерног ревизора који обавља даљу прелиминарну процјену</a:t>
            </a:r>
            <a:endParaRPr lang="en-US" sz="1400" b="1" dirty="0"/>
          </a:p>
        </p:txBody>
      </p:sp>
      <p:sp>
        <p:nvSpPr>
          <p:cNvPr id="10" name="Up Arrow 9"/>
          <p:cNvSpPr/>
          <p:nvPr/>
        </p:nvSpPr>
        <p:spPr>
          <a:xfrm>
            <a:off x="1166859" y="5202981"/>
            <a:ext cx="228600" cy="758330"/>
          </a:xfrm>
          <a:prstGeom prst="up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solidFill>
                <a:schemeClr val="tx1"/>
              </a:solidFill>
            </a:endParaRPr>
          </a:p>
        </p:txBody>
      </p:sp>
      <p:sp>
        <p:nvSpPr>
          <p:cNvPr id="11" name="Up Arrow 10"/>
          <p:cNvSpPr/>
          <p:nvPr/>
        </p:nvSpPr>
        <p:spPr>
          <a:xfrm>
            <a:off x="2209800" y="5356615"/>
            <a:ext cx="190500" cy="735715"/>
          </a:xfrm>
          <a:prstGeom prst="up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solidFill>
                <a:schemeClr val="tx1"/>
              </a:solidFill>
            </a:endParaRPr>
          </a:p>
        </p:txBody>
      </p:sp>
      <p:sp>
        <p:nvSpPr>
          <p:cNvPr id="12" name="TextBox 11"/>
          <p:cNvSpPr txBox="1"/>
          <p:nvPr/>
        </p:nvSpPr>
        <p:spPr>
          <a:xfrm>
            <a:off x="4471603" y="3627778"/>
            <a:ext cx="2136625" cy="523220"/>
          </a:xfrm>
          <a:prstGeom prst="rect">
            <a:avLst/>
          </a:prstGeom>
          <a:noFill/>
          <a:ln>
            <a:solidFill>
              <a:srgbClr val="FFC000"/>
            </a:solidFill>
          </a:ln>
          <a:effectLst>
            <a:glow rad="139700">
              <a:schemeClr val="accent2">
                <a:satMod val="175000"/>
                <a:alpha val="40000"/>
              </a:schemeClr>
            </a:glow>
          </a:effectLst>
        </p:spPr>
        <p:txBody>
          <a:bodyPr wrap="square" rtlCol="0">
            <a:spAutoFit/>
          </a:bodyPr>
          <a:lstStyle/>
          <a:p>
            <a:r>
              <a:rPr lang="sr-Cyrl-RS" sz="1400" b="1" dirty="0">
                <a:effectLst>
                  <a:outerShdw blurRad="38100" dist="38100" dir="2700000" algn="tl">
                    <a:srgbClr val="000000">
                      <a:alpha val="43137"/>
                    </a:srgbClr>
                  </a:outerShdw>
                </a:effectLst>
              </a:rPr>
              <a:t>Дефинисање </a:t>
            </a:r>
            <a:r>
              <a:rPr lang="bs-Latn-BA" sz="1400" b="1" dirty="0" smtClean="0"/>
              <a:t>очекива</a:t>
            </a:r>
            <a:r>
              <a:rPr lang="sr-Cyrl-RS" sz="1400" b="1" dirty="0" smtClean="0">
                <a:effectLst>
                  <a:outerShdw blurRad="38100" dist="38100" dir="2700000" algn="tl">
                    <a:srgbClr val="000000">
                      <a:alpha val="43137"/>
                    </a:srgbClr>
                  </a:outerShdw>
                </a:effectLst>
              </a:rPr>
              <a:t>ни</a:t>
            </a:r>
            <a:r>
              <a:rPr lang="bs-Latn-BA" sz="1400" b="1" dirty="0" smtClean="0"/>
              <a:t>х</a:t>
            </a:r>
            <a:r>
              <a:rPr lang="en-US" sz="1400" b="1" dirty="0" smtClean="0"/>
              <a:t> </a:t>
            </a:r>
            <a:r>
              <a:rPr lang="bs-Latn-BA" sz="1400" b="1" dirty="0"/>
              <a:t>контрола</a:t>
            </a:r>
            <a:endParaRPr lang="en-US" sz="1400" b="1" dirty="0"/>
          </a:p>
        </p:txBody>
      </p:sp>
      <p:sp>
        <p:nvSpPr>
          <p:cNvPr id="14" name="Down Arrow 13"/>
          <p:cNvSpPr/>
          <p:nvPr/>
        </p:nvSpPr>
        <p:spPr>
          <a:xfrm>
            <a:off x="4678128" y="4242572"/>
            <a:ext cx="247650" cy="329626"/>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solidFill>
                <a:schemeClr val="tx1"/>
              </a:solidFill>
            </a:endParaRPr>
          </a:p>
        </p:txBody>
      </p:sp>
      <p:sp>
        <p:nvSpPr>
          <p:cNvPr id="13" name="TextBox 12"/>
          <p:cNvSpPr txBox="1"/>
          <p:nvPr/>
        </p:nvSpPr>
        <p:spPr>
          <a:xfrm>
            <a:off x="5334000" y="5549237"/>
            <a:ext cx="3328879" cy="1323439"/>
          </a:xfrm>
          <a:prstGeom prst="rect">
            <a:avLst/>
          </a:prstGeom>
          <a:ln>
            <a:solidFill>
              <a:srgbClr val="FFC000"/>
            </a:solidFill>
          </a:ln>
          <a:effectLst>
            <a:glow rad="139700">
              <a:schemeClr val="accent2">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sr-Cyrl-BA" sz="1600" b="1" dirty="0" smtClean="0"/>
              <a:t>Процјена адекватности и </a:t>
            </a:r>
            <a:r>
              <a:rPr lang="sr-Cyrl-BA" sz="1600" b="1" dirty="0">
                <a:effectLst>
                  <a:outerShdw blurRad="38100" dist="38100" dir="2700000" algn="tl">
                    <a:srgbClr val="000000">
                      <a:alpha val="43137"/>
                    </a:srgbClr>
                  </a:outerShdw>
                </a:effectLst>
              </a:rPr>
              <a:t>ефикасности</a:t>
            </a:r>
            <a:r>
              <a:rPr lang="sr-Cyrl-BA" sz="1600" b="1" dirty="0" smtClean="0"/>
              <a:t> постојећих контрола у односу на очекиване контроле и контролне циљеве</a:t>
            </a:r>
            <a:endParaRPr lang="sr-Latn-RS" sz="1600" b="1" dirty="0"/>
          </a:p>
        </p:txBody>
      </p:sp>
      <p:sp>
        <p:nvSpPr>
          <p:cNvPr id="16" name="TextBox 15"/>
          <p:cNvSpPr txBox="1"/>
          <p:nvPr/>
        </p:nvSpPr>
        <p:spPr>
          <a:xfrm>
            <a:off x="7124700" y="3635273"/>
            <a:ext cx="1676400" cy="584775"/>
          </a:xfrm>
          <a:prstGeom prst="rect">
            <a:avLst/>
          </a:prstGeom>
          <a:ln>
            <a:solidFill>
              <a:srgbClr val="FFC000"/>
            </a:solidFill>
          </a:ln>
          <a:effectLst>
            <a:glow rad="1397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wrap="square" rtlCol="0">
            <a:spAutoFit/>
          </a:bodyPr>
          <a:lstStyle/>
          <a:p>
            <a:r>
              <a:rPr lang="sr-Cyrl-RS" sz="1600" b="1" dirty="0">
                <a:effectLst>
                  <a:outerShdw blurRad="38100" dist="38100" dir="2700000" algn="tl">
                    <a:srgbClr val="000000">
                      <a:alpha val="43137"/>
                    </a:srgbClr>
                  </a:outerShdw>
                </a:effectLst>
              </a:rPr>
              <a:t>Простор</a:t>
            </a:r>
            <a:r>
              <a:rPr lang="sr-Cyrl-RS" sz="1600" dirty="0" smtClean="0"/>
              <a:t> </a:t>
            </a:r>
            <a:r>
              <a:rPr lang="sr-Cyrl-RS" sz="1600" b="1" dirty="0">
                <a:effectLst>
                  <a:outerShdw blurRad="38100" dist="38100" dir="2700000" algn="tl">
                    <a:srgbClr val="000000">
                      <a:alpha val="43137"/>
                    </a:srgbClr>
                  </a:outerShdw>
                </a:effectLst>
              </a:rPr>
              <a:t>за комуникацију </a:t>
            </a:r>
            <a:endParaRPr lang="en-US" sz="1600" b="1" dirty="0">
              <a:effectLst>
                <a:outerShdw blurRad="38100" dist="38100" dir="2700000" algn="tl">
                  <a:srgbClr val="000000">
                    <a:alpha val="43137"/>
                  </a:srgbClr>
                </a:outerShdw>
              </a:effectLst>
            </a:endParaRPr>
          </a:p>
        </p:txBody>
      </p:sp>
      <p:sp>
        <p:nvSpPr>
          <p:cNvPr id="20" name="Multiply 19"/>
          <p:cNvSpPr/>
          <p:nvPr/>
        </p:nvSpPr>
        <p:spPr>
          <a:xfrm>
            <a:off x="3752577" y="2237535"/>
            <a:ext cx="914400" cy="914400"/>
          </a:xfrm>
          <a:prstGeom prst="mathMultiply">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3" name="Up Arrow 22"/>
          <p:cNvSpPr/>
          <p:nvPr/>
        </p:nvSpPr>
        <p:spPr>
          <a:xfrm>
            <a:off x="5715000" y="4860168"/>
            <a:ext cx="228600" cy="702432"/>
          </a:xfrm>
          <a:prstGeom prst="up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solidFill>
                <a:schemeClr val="tx1"/>
              </a:solidFill>
            </a:endParaRPr>
          </a:p>
        </p:txBody>
      </p:sp>
      <p:sp>
        <p:nvSpPr>
          <p:cNvPr id="24" name="Up Arrow 23"/>
          <p:cNvSpPr/>
          <p:nvPr/>
        </p:nvSpPr>
        <p:spPr>
          <a:xfrm>
            <a:off x="6438900" y="4867086"/>
            <a:ext cx="228600" cy="702432"/>
          </a:xfrm>
          <a:prstGeom prst="up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solidFill>
                <a:schemeClr val="tx1"/>
              </a:solidFill>
            </a:endParaRPr>
          </a:p>
        </p:txBody>
      </p:sp>
      <p:sp>
        <p:nvSpPr>
          <p:cNvPr id="25" name="Up Arrow 24"/>
          <p:cNvSpPr/>
          <p:nvPr/>
        </p:nvSpPr>
        <p:spPr>
          <a:xfrm>
            <a:off x="7343682" y="4830711"/>
            <a:ext cx="228600" cy="702432"/>
          </a:xfrm>
          <a:prstGeom prst="up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solidFill>
                <a:schemeClr val="tx1"/>
              </a:solidFill>
            </a:endParaRPr>
          </a:p>
        </p:txBody>
      </p:sp>
      <p:sp>
        <p:nvSpPr>
          <p:cNvPr id="26" name="Down Arrow 25"/>
          <p:cNvSpPr/>
          <p:nvPr/>
        </p:nvSpPr>
        <p:spPr>
          <a:xfrm>
            <a:off x="8096250" y="4261730"/>
            <a:ext cx="247650" cy="329626"/>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solidFill>
                <a:schemeClr val="tx1"/>
              </a:solidFill>
            </a:endParaRPr>
          </a:p>
        </p:txBody>
      </p:sp>
      <p:sp>
        <p:nvSpPr>
          <p:cNvPr id="21" name="Left Arrow 20"/>
          <p:cNvSpPr/>
          <p:nvPr/>
        </p:nvSpPr>
        <p:spPr>
          <a:xfrm>
            <a:off x="8574528" y="4602705"/>
            <a:ext cx="371747" cy="152202"/>
          </a:xfrm>
          <a:prstGeom prst="lef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tx1"/>
              </a:solidFill>
            </a:endParaRPr>
          </a:p>
        </p:txBody>
      </p:sp>
      <p:sp>
        <p:nvSpPr>
          <p:cNvPr id="22" name="Right Arrow 21"/>
          <p:cNvSpPr/>
          <p:nvPr/>
        </p:nvSpPr>
        <p:spPr>
          <a:xfrm>
            <a:off x="6438900" y="3627778"/>
            <a:ext cx="685800" cy="1524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6560208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circle(in)">
                                      <p:cBhvr>
                                        <p:cTn id="22" dur="20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32" presetClass="emph" presetSubtype="0" fill="hold" grpId="1" nodeType="clickEffect">
                                  <p:stCondLst>
                                    <p:cond delay="0"/>
                                  </p:stCondLst>
                                  <p:childTnLst>
                                    <p:animRot by="120000">
                                      <p:cBhvr>
                                        <p:cTn id="26" dur="100" fill="hold">
                                          <p:stCondLst>
                                            <p:cond delay="0"/>
                                          </p:stCondLst>
                                        </p:cTn>
                                        <p:tgtEl>
                                          <p:spTgt spid="20"/>
                                        </p:tgtEl>
                                        <p:attrNameLst>
                                          <p:attrName>r</p:attrName>
                                        </p:attrNameLst>
                                      </p:cBhvr>
                                    </p:animRot>
                                    <p:animRot by="-240000">
                                      <p:cBhvr>
                                        <p:cTn id="27" dur="200" fill="hold">
                                          <p:stCondLst>
                                            <p:cond delay="200"/>
                                          </p:stCondLst>
                                        </p:cTn>
                                        <p:tgtEl>
                                          <p:spTgt spid="20"/>
                                        </p:tgtEl>
                                        <p:attrNameLst>
                                          <p:attrName>r</p:attrName>
                                        </p:attrNameLst>
                                      </p:cBhvr>
                                    </p:animRot>
                                    <p:animRot by="240000">
                                      <p:cBhvr>
                                        <p:cTn id="28" dur="200" fill="hold">
                                          <p:stCondLst>
                                            <p:cond delay="400"/>
                                          </p:stCondLst>
                                        </p:cTn>
                                        <p:tgtEl>
                                          <p:spTgt spid="20"/>
                                        </p:tgtEl>
                                        <p:attrNameLst>
                                          <p:attrName>r</p:attrName>
                                        </p:attrNameLst>
                                      </p:cBhvr>
                                    </p:animRot>
                                    <p:animRot by="-240000">
                                      <p:cBhvr>
                                        <p:cTn id="29" dur="200" fill="hold">
                                          <p:stCondLst>
                                            <p:cond delay="600"/>
                                          </p:stCondLst>
                                        </p:cTn>
                                        <p:tgtEl>
                                          <p:spTgt spid="20"/>
                                        </p:tgtEl>
                                        <p:attrNameLst>
                                          <p:attrName>r</p:attrName>
                                        </p:attrNameLst>
                                      </p:cBhvr>
                                    </p:animRot>
                                    <p:animRot by="120000">
                                      <p:cBhvr>
                                        <p:cTn id="30" dur="200" fill="hold">
                                          <p:stCondLst>
                                            <p:cond delay="800"/>
                                          </p:stCondLst>
                                        </p:cTn>
                                        <p:tgtEl>
                                          <p:spTgt spid="20"/>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6" presetClass="exit" presetSubtype="32" fill="hold" grpId="2" nodeType="clickEffect">
                                  <p:stCondLst>
                                    <p:cond delay="0"/>
                                  </p:stCondLst>
                                  <p:childTnLst>
                                    <p:animEffect transition="out" filter="circle(out)">
                                      <p:cBhvr>
                                        <p:cTn id="34" dur="2000"/>
                                        <p:tgtEl>
                                          <p:spTgt spid="20"/>
                                        </p:tgtEl>
                                      </p:cBhvr>
                                    </p:animEffect>
                                    <p:set>
                                      <p:cBhvr>
                                        <p:cTn id="35" dur="1" fill="hold">
                                          <p:stCondLst>
                                            <p:cond delay="1999"/>
                                          </p:stCondLst>
                                        </p:cTn>
                                        <p:tgtEl>
                                          <p:spTgt spid="20"/>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up)">
                                      <p:cBhvr>
                                        <p:cTn id="40" dur="20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circle(in)">
                                      <p:cBhvr>
                                        <p:cTn id="45" dur="20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xit" presetSubtype="32" fill="hold" grpId="1" nodeType="clickEffect">
                                  <p:stCondLst>
                                    <p:cond delay="0"/>
                                  </p:stCondLst>
                                  <p:childTnLst>
                                    <p:animEffect transition="out" filter="circle(out)">
                                      <p:cBhvr>
                                        <p:cTn id="49" dur="2000"/>
                                        <p:tgtEl>
                                          <p:spTgt spid="5"/>
                                        </p:tgtEl>
                                      </p:cBhvr>
                                    </p:animEffect>
                                    <p:set>
                                      <p:cBhvr>
                                        <p:cTn id="50" dur="1" fill="hold">
                                          <p:stCondLst>
                                            <p:cond delay="1999"/>
                                          </p:stCondLst>
                                        </p:cTn>
                                        <p:tgtEl>
                                          <p:spTgt spid="5"/>
                                        </p:tgtEl>
                                        <p:attrNameLst>
                                          <p:attrName>style.visibility</p:attrName>
                                        </p:attrNameLst>
                                      </p:cBhvr>
                                      <p:to>
                                        <p:strVal val="hidden"/>
                                      </p:to>
                                    </p:set>
                                  </p:childTnLst>
                                </p:cTn>
                              </p:par>
                              <p:par>
                                <p:cTn id="51" presetID="6" presetClass="exit" presetSubtype="32" fill="hold" grpId="1" nodeType="withEffect">
                                  <p:stCondLst>
                                    <p:cond delay="0"/>
                                  </p:stCondLst>
                                  <p:childTnLst>
                                    <p:animEffect transition="out" filter="circle(out)">
                                      <p:cBhvr>
                                        <p:cTn id="52" dur="2000"/>
                                        <p:tgtEl>
                                          <p:spTgt spid="4"/>
                                        </p:tgtEl>
                                      </p:cBhvr>
                                    </p:animEffect>
                                    <p:set>
                                      <p:cBhvr>
                                        <p:cTn id="53" dur="1" fill="hold">
                                          <p:stCondLst>
                                            <p:cond delay="1999"/>
                                          </p:stCondLst>
                                        </p:cTn>
                                        <p:tgtEl>
                                          <p:spTgt spid="4"/>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wipe(down)">
                                      <p:cBhvr>
                                        <p:cTn id="58" dur="2000"/>
                                        <p:tgtEl>
                                          <p:spTgt spid="11"/>
                                        </p:tgtEl>
                                      </p:cBhvr>
                                    </p:animEffect>
                                  </p:childTnLst>
                                </p:cTn>
                              </p:par>
                            </p:childTnLst>
                          </p:cTn>
                        </p:par>
                      </p:childTnLst>
                    </p:cTn>
                  </p:par>
                  <p:par>
                    <p:cTn id="59" fill="hold">
                      <p:stCondLst>
                        <p:cond delay="indefinite"/>
                      </p:stCondLst>
                      <p:childTnLst>
                        <p:par>
                          <p:cTn id="60" fill="hold">
                            <p:stCondLst>
                              <p:cond delay="0"/>
                            </p:stCondLst>
                            <p:childTnLst>
                              <p:par>
                                <p:cTn id="61" presetID="6" presetClass="entr" presetSubtype="16"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circle(in)">
                                      <p:cBhvr>
                                        <p:cTn id="63" dur="2000"/>
                                        <p:tgtEl>
                                          <p:spTgt spid="9"/>
                                        </p:tgtEl>
                                      </p:cBhvr>
                                    </p:animEffect>
                                  </p:childTnLst>
                                </p:cTn>
                              </p:par>
                            </p:childTnLst>
                          </p:cTn>
                        </p:par>
                      </p:childTnLst>
                    </p:cTn>
                  </p:par>
                  <p:par>
                    <p:cTn id="64" fill="hold">
                      <p:stCondLst>
                        <p:cond delay="indefinite"/>
                      </p:stCondLst>
                      <p:childTnLst>
                        <p:par>
                          <p:cTn id="65" fill="hold">
                            <p:stCondLst>
                              <p:cond delay="0"/>
                            </p:stCondLst>
                            <p:childTnLst>
                              <p:par>
                                <p:cTn id="66" presetID="6" presetClass="exit" presetSubtype="32" fill="hold" grpId="1" nodeType="clickEffect">
                                  <p:stCondLst>
                                    <p:cond delay="0"/>
                                  </p:stCondLst>
                                  <p:childTnLst>
                                    <p:animEffect transition="out" filter="circle(out)">
                                      <p:cBhvr>
                                        <p:cTn id="67" dur="2000"/>
                                        <p:tgtEl>
                                          <p:spTgt spid="10"/>
                                        </p:tgtEl>
                                      </p:cBhvr>
                                    </p:animEffect>
                                    <p:set>
                                      <p:cBhvr>
                                        <p:cTn id="68" dur="1" fill="hold">
                                          <p:stCondLst>
                                            <p:cond delay="1999"/>
                                          </p:stCondLst>
                                        </p:cTn>
                                        <p:tgtEl>
                                          <p:spTgt spid="10"/>
                                        </p:tgtEl>
                                        <p:attrNameLst>
                                          <p:attrName>style.visibility</p:attrName>
                                        </p:attrNameLst>
                                      </p:cBhvr>
                                      <p:to>
                                        <p:strVal val="hidden"/>
                                      </p:to>
                                    </p:set>
                                  </p:childTnLst>
                                </p:cTn>
                              </p:par>
                              <p:par>
                                <p:cTn id="69" presetID="6" presetClass="exit" presetSubtype="32" fill="hold" grpId="1" nodeType="withEffect">
                                  <p:stCondLst>
                                    <p:cond delay="0"/>
                                  </p:stCondLst>
                                  <p:childTnLst>
                                    <p:animEffect transition="out" filter="circle(out)">
                                      <p:cBhvr>
                                        <p:cTn id="70" dur="2000"/>
                                        <p:tgtEl>
                                          <p:spTgt spid="11"/>
                                        </p:tgtEl>
                                      </p:cBhvr>
                                    </p:animEffect>
                                    <p:set>
                                      <p:cBhvr>
                                        <p:cTn id="71" dur="1" fill="hold">
                                          <p:stCondLst>
                                            <p:cond delay="1999"/>
                                          </p:stCondLst>
                                        </p:cTn>
                                        <p:tgtEl>
                                          <p:spTgt spid="11"/>
                                        </p:tgtEl>
                                        <p:attrNameLst>
                                          <p:attrName>style.visibility</p:attrName>
                                        </p:attrNameLst>
                                      </p:cBhvr>
                                      <p:to>
                                        <p:strVal val="hidden"/>
                                      </p:to>
                                    </p:set>
                                  </p:childTnLst>
                                </p:cTn>
                              </p:par>
                              <p:par>
                                <p:cTn id="72" presetID="6" presetClass="exit" presetSubtype="32" fill="hold" grpId="1" nodeType="withEffect">
                                  <p:stCondLst>
                                    <p:cond delay="0"/>
                                  </p:stCondLst>
                                  <p:childTnLst>
                                    <p:animEffect transition="out" filter="circle(out)">
                                      <p:cBhvr>
                                        <p:cTn id="73" dur="2000"/>
                                        <p:tgtEl>
                                          <p:spTgt spid="9"/>
                                        </p:tgtEl>
                                      </p:cBhvr>
                                    </p:animEffect>
                                    <p:set>
                                      <p:cBhvr>
                                        <p:cTn id="74" dur="1" fill="hold">
                                          <p:stCondLst>
                                            <p:cond delay="1999"/>
                                          </p:stCondLst>
                                        </p:cTn>
                                        <p:tgtEl>
                                          <p:spTgt spid="9"/>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grpId="0" nodeType="click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wipe(up)">
                                      <p:cBhvr>
                                        <p:cTn id="79" dur="2000"/>
                                        <p:tgtEl>
                                          <p:spTgt spid="14"/>
                                        </p:tgtEl>
                                      </p:cBhvr>
                                    </p:animEffect>
                                  </p:childTnLst>
                                </p:cTn>
                              </p:par>
                            </p:childTnLst>
                          </p:cTn>
                        </p:par>
                      </p:childTnLst>
                    </p:cTn>
                  </p:par>
                  <p:par>
                    <p:cTn id="80" fill="hold">
                      <p:stCondLst>
                        <p:cond delay="indefinite"/>
                      </p:stCondLst>
                      <p:childTnLst>
                        <p:par>
                          <p:cTn id="81" fill="hold">
                            <p:stCondLst>
                              <p:cond delay="0"/>
                            </p:stCondLst>
                            <p:childTnLst>
                              <p:par>
                                <p:cTn id="82" presetID="6" presetClass="entr" presetSubtype="16" fill="hold" grpId="0" nodeType="clickEffect">
                                  <p:stCondLst>
                                    <p:cond delay="0"/>
                                  </p:stCondLst>
                                  <p:childTnLst>
                                    <p:set>
                                      <p:cBhvr>
                                        <p:cTn id="83" dur="1" fill="hold">
                                          <p:stCondLst>
                                            <p:cond delay="0"/>
                                          </p:stCondLst>
                                        </p:cTn>
                                        <p:tgtEl>
                                          <p:spTgt spid="12"/>
                                        </p:tgtEl>
                                        <p:attrNameLst>
                                          <p:attrName>style.visibility</p:attrName>
                                        </p:attrNameLst>
                                      </p:cBhvr>
                                      <p:to>
                                        <p:strVal val="visible"/>
                                      </p:to>
                                    </p:set>
                                    <p:animEffect transition="in" filter="circle(in)">
                                      <p:cBhvr>
                                        <p:cTn id="84" dur="2000"/>
                                        <p:tgtEl>
                                          <p:spTgt spid="12"/>
                                        </p:tgtEl>
                                      </p:cBhvr>
                                    </p:animEffect>
                                  </p:childTnLst>
                                </p:cTn>
                              </p:par>
                            </p:childTnLst>
                          </p:cTn>
                        </p:par>
                      </p:childTnLst>
                    </p:cTn>
                  </p:par>
                  <p:par>
                    <p:cTn id="85" fill="hold">
                      <p:stCondLst>
                        <p:cond delay="indefinite"/>
                      </p:stCondLst>
                      <p:childTnLst>
                        <p:par>
                          <p:cTn id="86" fill="hold">
                            <p:stCondLst>
                              <p:cond delay="0"/>
                            </p:stCondLst>
                            <p:childTnLst>
                              <p:par>
                                <p:cTn id="87" presetID="6" presetClass="exit" presetSubtype="32" fill="hold" grpId="1" nodeType="clickEffect">
                                  <p:stCondLst>
                                    <p:cond delay="0"/>
                                  </p:stCondLst>
                                  <p:childTnLst>
                                    <p:animEffect transition="out" filter="circle(out)">
                                      <p:cBhvr>
                                        <p:cTn id="88" dur="2000"/>
                                        <p:tgtEl>
                                          <p:spTgt spid="14"/>
                                        </p:tgtEl>
                                      </p:cBhvr>
                                    </p:animEffect>
                                    <p:set>
                                      <p:cBhvr>
                                        <p:cTn id="89" dur="1" fill="hold">
                                          <p:stCondLst>
                                            <p:cond delay="1999"/>
                                          </p:stCondLst>
                                        </p:cTn>
                                        <p:tgtEl>
                                          <p:spTgt spid="14"/>
                                        </p:tgtEl>
                                        <p:attrNameLst>
                                          <p:attrName>style.visibility</p:attrName>
                                        </p:attrNameLst>
                                      </p:cBhvr>
                                      <p:to>
                                        <p:strVal val="hidden"/>
                                      </p:to>
                                    </p:set>
                                  </p:childTnLst>
                                </p:cTn>
                              </p:par>
                              <p:par>
                                <p:cTn id="90" presetID="6" presetClass="exit" presetSubtype="32" fill="hold" grpId="1" nodeType="withEffect">
                                  <p:stCondLst>
                                    <p:cond delay="0"/>
                                  </p:stCondLst>
                                  <p:childTnLst>
                                    <p:animEffect transition="out" filter="circle(out)">
                                      <p:cBhvr>
                                        <p:cTn id="91" dur="2000"/>
                                        <p:tgtEl>
                                          <p:spTgt spid="12"/>
                                        </p:tgtEl>
                                      </p:cBhvr>
                                    </p:animEffect>
                                    <p:set>
                                      <p:cBhvr>
                                        <p:cTn id="92" dur="1" fill="hold">
                                          <p:stCondLst>
                                            <p:cond delay="1999"/>
                                          </p:stCondLst>
                                        </p:cTn>
                                        <p:tgtEl>
                                          <p:spTgt spid="12"/>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23"/>
                                        </p:tgtEl>
                                        <p:attrNameLst>
                                          <p:attrName>style.visibility</p:attrName>
                                        </p:attrNameLst>
                                      </p:cBhvr>
                                      <p:to>
                                        <p:strVal val="visible"/>
                                      </p:to>
                                    </p:set>
                                    <p:animEffect transition="in" filter="wipe(down)">
                                      <p:cBhvr>
                                        <p:cTn id="97" dur="2000"/>
                                        <p:tgtEl>
                                          <p:spTgt spid="23"/>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4" fill="hold" grpId="0" nodeType="clickEffect">
                                  <p:stCondLst>
                                    <p:cond delay="0"/>
                                  </p:stCondLst>
                                  <p:childTnLst>
                                    <p:set>
                                      <p:cBhvr>
                                        <p:cTn id="101" dur="1" fill="hold">
                                          <p:stCondLst>
                                            <p:cond delay="0"/>
                                          </p:stCondLst>
                                        </p:cTn>
                                        <p:tgtEl>
                                          <p:spTgt spid="24"/>
                                        </p:tgtEl>
                                        <p:attrNameLst>
                                          <p:attrName>style.visibility</p:attrName>
                                        </p:attrNameLst>
                                      </p:cBhvr>
                                      <p:to>
                                        <p:strVal val="visible"/>
                                      </p:to>
                                    </p:set>
                                    <p:animEffect transition="in" filter="wipe(down)">
                                      <p:cBhvr>
                                        <p:cTn id="102" dur="2000"/>
                                        <p:tgtEl>
                                          <p:spTgt spid="24"/>
                                        </p:tgtEl>
                                      </p:cBhvr>
                                    </p:animEffect>
                                  </p:childTnLst>
                                </p:cTn>
                              </p:par>
                            </p:childTnLst>
                          </p:cTn>
                        </p:par>
                      </p:childTnLst>
                    </p:cTn>
                  </p:par>
                  <p:par>
                    <p:cTn id="103" fill="hold">
                      <p:stCondLst>
                        <p:cond delay="indefinite"/>
                      </p:stCondLst>
                      <p:childTnLst>
                        <p:par>
                          <p:cTn id="104" fill="hold">
                            <p:stCondLst>
                              <p:cond delay="0"/>
                            </p:stCondLst>
                            <p:childTnLst>
                              <p:par>
                                <p:cTn id="105" presetID="6" presetClass="entr" presetSubtype="16" fill="hold" grpId="0" nodeType="clickEffect">
                                  <p:stCondLst>
                                    <p:cond delay="0"/>
                                  </p:stCondLst>
                                  <p:childTnLst>
                                    <p:set>
                                      <p:cBhvr>
                                        <p:cTn id="106" dur="1" fill="hold">
                                          <p:stCondLst>
                                            <p:cond delay="0"/>
                                          </p:stCondLst>
                                        </p:cTn>
                                        <p:tgtEl>
                                          <p:spTgt spid="13"/>
                                        </p:tgtEl>
                                        <p:attrNameLst>
                                          <p:attrName>style.visibility</p:attrName>
                                        </p:attrNameLst>
                                      </p:cBhvr>
                                      <p:to>
                                        <p:strVal val="visible"/>
                                      </p:to>
                                    </p:set>
                                    <p:animEffect transition="in" filter="circle(in)">
                                      <p:cBhvr>
                                        <p:cTn id="107" dur="2000"/>
                                        <p:tgtEl>
                                          <p:spTgt spid="13"/>
                                        </p:tgtEl>
                                      </p:cBhvr>
                                    </p:animEffect>
                                  </p:childTnLst>
                                </p:cTn>
                              </p:par>
                            </p:childTnLst>
                          </p:cTn>
                        </p:par>
                      </p:childTnLst>
                    </p:cTn>
                  </p:par>
                  <p:par>
                    <p:cTn id="108" fill="hold">
                      <p:stCondLst>
                        <p:cond delay="indefinite"/>
                      </p:stCondLst>
                      <p:childTnLst>
                        <p:par>
                          <p:cTn id="109" fill="hold">
                            <p:stCondLst>
                              <p:cond delay="0"/>
                            </p:stCondLst>
                            <p:childTnLst>
                              <p:par>
                                <p:cTn id="110" presetID="6" presetClass="exit" presetSubtype="32" fill="hold" grpId="1" nodeType="clickEffect">
                                  <p:stCondLst>
                                    <p:cond delay="0"/>
                                  </p:stCondLst>
                                  <p:childTnLst>
                                    <p:animEffect transition="out" filter="circle(out)">
                                      <p:cBhvr>
                                        <p:cTn id="111" dur="2000"/>
                                        <p:tgtEl>
                                          <p:spTgt spid="23"/>
                                        </p:tgtEl>
                                      </p:cBhvr>
                                    </p:animEffect>
                                    <p:set>
                                      <p:cBhvr>
                                        <p:cTn id="112" dur="1" fill="hold">
                                          <p:stCondLst>
                                            <p:cond delay="1999"/>
                                          </p:stCondLst>
                                        </p:cTn>
                                        <p:tgtEl>
                                          <p:spTgt spid="23"/>
                                        </p:tgtEl>
                                        <p:attrNameLst>
                                          <p:attrName>style.visibility</p:attrName>
                                        </p:attrNameLst>
                                      </p:cBhvr>
                                      <p:to>
                                        <p:strVal val="hidden"/>
                                      </p:to>
                                    </p:set>
                                  </p:childTnLst>
                                </p:cTn>
                              </p:par>
                              <p:par>
                                <p:cTn id="113" presetID="6" presetClass="exit" presetSubtype="32" fill="hold" grpId="1" nodeType="withEffect">
                                  <p:stCondLst>
                                    <p:cond delay="0"/>
                                  </p:stCondLst>
                                  <p:childTnLst>
                                    <p:animEffect transition="out" filter="circle(out)">
                                      <p:cBhvr>
                                        <p:cTn id="114" dur="2000"/>
                                        <p:tgtEl>
                                          <p:spTgt spid="24"/>
                                        </p:tgtEl>
                                      </p:cBhvr>
                                    </p:animEffect>
                                    <p:set>
                                      <p:cBhvr>
                                        <p:cTn id="115" dur="1" fill="hold">
                                          <p:stCondLst>
                                            <p:cond delay="1999"/>
                                          </p:stCondLst>
                                        </p:cTn>
                                        <p:tgtEl>
                                          <p:spTgt spid="24"/>
                                        </p:tgtEl>
                                        <p:attrNameLst>
                                          <p:attrName>style.visibility</p:attrName>
                                        </p:attrNameLst>
                                      </p:cBhvr>
                                      <p:to>
                                        <p:strVal val="hidden"/>
                                      </p:to>
                                    </p:set>
                                  </p:childTnLst>
                                </p:cTn>
                              </p:par>
                              <p:par>
                                <p:cTn id="116" presetID="6" presetClass="exit" presetSubtype="32" fill="hold" grpId="1" nodeType="withEffect">
                                  <p:stCondLst>
                                    <p:cond delay="0"/>
                                  </p:stCondLst>
                                  <p:childTnLst>
                                    <p:animEffect transition="out" filter="circle(out)">
                                      <p:cBhvr>
                                        <p:cTn id="117" dur="2000"/>
                                        <p:tgtEl>
                                          <p:spTgt spid="13"/>
                                        </p:tgtEl>
                                      </p:cBhvr>
                                    </p:animEffect>
                                    <p:set>
                                      <p:cBhvr>
                                        <p:cTn id="118" dur="1" fill="hold">
                                          <p:stCondLst>
                                            <p:cond delay="1999"/>
                                          </p:stCondLst>
                                        </p:cTn>
                                        <p:tgtEl>
                                          <p:spTgt spid="13"/>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22" presetClass="entr" presetSubtype="4" fill="hold" grpId="0" nodeType="clickEffect">
                                  <p:stCondLst>
                                    <p:cond delay="0"/>
                                  </p:stCondLst>
                                  <p:childTnLst>
                                    <p:set>
                                      <p:cBhvr>
                                        <p:cTn id="122" dur="1" fill="hold">
                                          <p:stCondLst>
                                            <p:cond delay="0"/>
                                          </p:stCondLst>
                                        </p:cTn>
                                        <p:tgtEl>
                                          <p:spTgt spid="25"/>
                                        </p:tgtEl>
                                        <p:attrNameLst>
                                          <p:attrName>style.visibility</p:attrName>
                                        </p:attrNameLst>
                                      </p:cBhvr>
                                      <p:to>
                                        <p:strVal val="visible"/>
                                      </p:to>
                                    </p:set>
                                    <p:animEffect transition="in" filter="wipe(down)">
                                      <p:cBhvr>
                                        <p:cTn id="123" dur="2000"/>
                                        <p:tgtEl>
                                          <p:spTgt spid="25"/>
                                        </p:tgtEl>
                                      </p:cBhvr>
                                    </p:animEffect>
                                  </p:childTnLst>
                                </p:cTn>
                              </p:par>
                              <p:par>
                                <p:cTn id="124" presetID="6" presetClass="exit" presetSubtype="32" fill="hold" grpId="1" nodeType="withEffect">
                                  <p:stCondLst>
                                    <p:cond delay="0"/>
                                  </p:stCondLst>
                                  <p:childTnLst>
                                    <p:animEffect transition="out" filter="circle(out)">
                                      <p:cBhvr>
                                        <p:cTn id="125" dur="2000"/>
                                        <p:tgtEl>
                                          <p:spTgt spid="25"/>
                                        </p:tgtEl>
                                      </p:cBhvr>
                                    </p:animEffect>
                                    <p:set>
                                      <p:cBhvr>
                                        <p:cTn id="126" dur="1" fill="hold">
                                          <p:stCondLst>
                                            <p:cond delay="1999"/>
                                          </p:stCondLst>
                                        </p:cTn>
                                        <p:tgtEl>
                                          <p:spTgt spid="25"/>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22" presetClass="entr" presetSubtype="1" fill="hold" grpId="0" nodeType="clickEffect">
                                  <p:stCondLst>
                                    <p:cond delay="0"/>
                                  </p:stCondLst>
                                  <p:childTnLst>
                                    <p:set>
                                      <p:cBhvr>
                                        <p:cTn id="130" dur="1" fill="hold">
                                          <p:stCondLst>
                                            <p:cond delay="0"/>
                                          </p:stCondLst>
                                        </p:cTn>
                                        <p:tgtEl>
                                          <p:spTgt spid="26"/>
                                        </p:tgtEl>
                                        <p:attrNameLst>
                                          <p:attrName>style.visibility</p:attrName>
                                        </p:attrNameLst>
                                      </p:cBhvr>
                                      <p:to>
                                        <p:strVal val="visible"/>
                                      </p:to>
                                    </p:set>
                                    <p:animEffect transition="in" filter="wipe(up)">
                                      <p:cBhvr>
                                        <p:cTn id="131" dur="2000"/>
                                        <p:tgtEl>
                                          <p:spTgt spid="26"/>
                                        </p:tgtEl>
                                      </p:cBhvr>
                                    </p:animEffect>
                                  </p:childTnLst>
                                </p:cTn>
                              </p:par>
                            </p:childTnLst>
                          </p:cTn>
                        </p:par>
                      </p:childTnLst>
                    </p:cTn>
                  </p:par>
                  <p:par>
                    <p:cTn id="132" fill="hold">
                      <p:stCondLst>
                        <p:cond delay="indefinite"/>
                      </p:stCondLst>
                      <p:childTnLst>
                        <p:par>
                          <p:cTn id="133" fill="hold">
                            <p:stCondLst>
                              <p:cond delay="0"/>
                            </p:stCondLst>
                            <p:childTnLst>
                              <p:par>
                                <p:cTn id="134" presetID="6" presetClass="entr" presetSubtype="16" fill="hold" grpId="0" nodeType="clickEffect">
                                  <p:stCondLst>
                                    <p:cond delay="0"/>
                                  </p:stCondLst>
                                  <p:childTnLst>
                                    <p:set>
                                      <p:cBhvr>
                                        <p:cTn id="135" dur="1" fill="hold">
                                          <p:stCondLst>
                                            <p:cond delay="0"/>
                                          </p:stCondLst>
                                        </p:cTn>
                                        <p:tgtEl>
                                          <p:spTgt spid="16"/>
                                        </p:tgtEl>
                                        <p:attrNameLst>
                                          <p:attrName>style.visibility</p:attrName>
                                        </p:attrNameLst>
                                      </p:cBhvr>
                                      <p:to>
                                        <p:strVal val="visible"/>
                                      </p:to>
                                    </p:set>
                                    <p:animEffect transition="in" filter="circle(in)">
                                      <p:cBhvr>
                                        <p:cTn id="136" dur="2000"/>
                                        <p:tgtEl>
                                          <p:spTgt spid="16"/>
                                        </p:tgtEl>
                                      </p:cBhvr>
                                    </p:animEffect>
                                  </p:childTnLst>
                                </p:cTn>
                              </p:par>
                            </p:childTnLst>
                          </p:cTn>
                        </p:par>
                      </p:childTnLst>
                    </p:cTn>
                  </p:par>
                  <p:par>
                    <p:cTn id="137" fill="hold">
                      <p:stCondLst>
                        <p:cond delay="indefinite"/>
                      </p:stCondLst>
                      <p:childTnLst>
                        <p:par>
                          <p:cTn id="138" fill="hold">
                            <p:stCondLst>
                              <p:cond delay="0"/>
                            </p:stCondLst>
                            <p:childTnLst>
                              <p:par>
                                <p:cTn id="139" presetID="6" presetClass="exit" presetSubtype="32" fill="hold" grpId="1" nodeType="clickEffect">
                                  <p:stCondLst>
                                    <p:cond delay="0"/>
                                  </p:stCondLst>
                                  <p:childTnLst>
                                    <p:animEffect transition="out" filter="circle(out)">
                                      <p:cBhvr>
                                        <p:cTn id="140" dur="2000"/>
                                        <p:tgtEl>
                                          <p:spTgt spid="26"/>
                                        </p:tgtEl>
                                      </p:cBhvr>
                                    </p:animEffect>
                                    <p:set>
                                      <p:cBhvr>
                                        <p:cTn id="141" dur="1" fill="hold">
                                          <p:stCondLst>
                                            <p:cond delay="1999"/>
                                          </p:stCondLst>
                                        </p:cTn>
                                        <p:tgtEl>
                                          <p:spTgt spid="26"/>
                                        </p:tgtEl>
                                        <p:attrNameLst>
                                          <p:attrName>style.visibility</p:attrName>
                                        </p:attrNameLst>
                                      </p:cBhvr>
                                      <p:to>
                                        <p:strVal val="hidden"/>
                                      </p:to>
                                    </p:set>
                                  </p:childTnLst>
                                </p:cTn>
                              </p:par>
                              <p:par>
                                <p:cTn id="142" presetID="6" presetClass="exit" presetSubtype="32" fill="hold" grpId="1" nodeType="withEffect">
                                  <p:stCondLst>
                                    <p:cond delay="0"/>
                                  </p:stCondLst>
                                  <p:childTnLst>
                                    <p:animEffect transition="out" filter="circle(out)">
                                      <p:cBhvr>
                                        <p:cTn id="143" dur="2000"/>
                                        <p:tgtEl>
                                          <p:spTgt spid="16"/>
                                        </p:tgtEl>
                                      </p:cBhvr>
                                    </p:animEffect>
                                    <p:set>
                                      <p:cBhvr>
                                        <p:cTn id="144" dur="1" fill="hold">
                                          <p:stCondLst>
                                            <p:cond delay="1999"/>
                                          </p:stCondLst>
                                        </p:cTn>
                                        <p:tgtEl>
                                          <p:spTgt spid="16"/>
                                        </p:tgtEl>
                                        <p:attrNameLst>
                                          <p:attrName>style.visibility</p:attrName>
                                        </p:attrNameLst>
                                      </p:cBhvr>
                                      <p:to>
                                        <p:strVal val="hidden"/>
                                      </p:to>
                                    </p:set>
                                  </p:childTnLst>
                                </p:cTn>
                              </p:par>
                            </p:childTnLst>
                          </p:cTn>
                        </p:par>
                      </p:childTnLst>
                    </p:cTn>
                  </p:par>
                  <p:par>
                    <p:cTn id="145" fill="hold">
                      <p:stCondLst>
                        <p:cond delay="indefinite"/>
                      </p:stCondLst>
                      <p:childTnLst>
                        <p:par>
                          <p:cTn id="146" fill="hold">
                            <p:stCondLst>
                              <p:cond delay="0"/>
                            </p:stCondLst>
                            <p:childTnLst>
                              <p:par>
                                <p:cTn id="147" presetID="22" presetClass="entr" presetSubtype="2" fill="hold" grpId="0" nodeType="clickEffect">
                                  <p:stCondLst>
                                    <p:cond delay="0"/>
                                  </p:stCondLst>
                                  <p:childTnLst>
                                    <p:set>
                                      <p:cBhvr>
                                        <p:cTn id="148" dur="1" fill="hold">
                                          <p:stCondLst>
                                            <p:cond delay="0"/>
                                          </p:stCondLst>
                                        </p:cTn>
                                        <p:tgtEl>
                                          <p:spTgt spid="21"/>
                                        </p:tgtEl>
                                        <p:attrNameLst>
                                          <p:attrName>style.visibility</p:attrName>
                                        </p:attrNameLst>
                                      </p:cBhvr>
                                      <p:to>
                                        <p:strVal val="visible"/>
                                      </p:to>
                                    </p:set>
                                    <p:animEffect transition="in" filter="wipe(right)">
                                      <p:cBhvr>
                                        <p:cTn id="149" dur="2000"/>
                                        <p:tgtEl>
                                          <p:spTgt spid="21"/>
                                        </p:tgtEl>
                                      </p:cBhvr>
                                    </p:animEffect>
                                  </p:childTnLst>
                                </p:cTn>
                              </p:par>
                            </p:childTnLst>
                          </p:cTn>
                        </p:par>
                      </p:childTnLst>
                    </p:cTn>
                  </p:par>
                  <p:par>
                    <p:cTn id="150" fill="hold">
                      <p:stCondLst>
                        <p:cond delay="indefinite"/>
                      </p:stCondLst>
                      <p:childTnLst>
                        <p:par>
                          <p:cTn id="151" fill="hold">
                            <p:stCondLst>
                              <p:cond delay="0"/>
                            </p:stCondLst>
                            <p:childTnLst>
                              <p:par>
                                <p:cTn id="152" presetID="6" presetClass="exit" presetSubtype="32" fill="hold" grpId="1" nodeType="clickEffect">
                                  <p:stCondLst>
                                    <p:cond delay="0"/>
                                  </p:stCondLst>
                                  <p:childTnLst>
                                    <p:animEffect transition="out" filter="circle(out)">
                                      <p:cBhvr>
                                        <p:cTn id="153" dur="2000"/>
                                        <p:tgtEl>
                                          <p:spTgt spid="21"/>
                                        </p:tgtEl>
                                      </p:cBhvr>
                                    </p:animEffect>
                                    <p:set>
                                      <p:cBhvr>
                                        <p:cTn id="154" dur="1" fill="hold">
                                          <p:stCondLst>
                                            <p:cond delay="1999"/>
                                          </p:stCondLst>
                                        </p:cTn>
                                        <p:tgtEl>
                                          <p:spTgt spid="21"/>
                                        </p:tgtEl>
                                        <p:attrNameLst>
                                          <p:attrName>style.visibility</p:attrName>
                                        </p:attrNameLst>
                                      </p:cBhvr>
                                      <p:to>
                                        <p:strVal val="hidden"/>
                                      </p:to>
                                    </p:set>
                                  </p:childTnLst>
                                </p:cTn>
                              </p:par>
                            </p:childTnLst>
                          </p:cTn>
                        </p:par>
                      </p:childTnLst>
                    </p:cTn>
                  </p:par>
                  <p:par>
                    <p:cTn id="155" fill="hold">
                      <p:stCondLst>
                        <p:cond delay="indefinite"/>
                      </p:stCondLst>
                      <p:childTnLst>
                        <p:par>
                          <p:cTn id="156" fill="hold">
                            <p:stCondLst>
                              <p:cond delay="0"/>
                            </p:stCondLst>
                            <p:childTnLst>
                              <p:par>
                                <p:cTn id="157" presetID="22" presetClass="entr" presetSubtype="8" fill="hold" grpId="0" nodeType="clickEffect">
                                  <p:stCondLst>
                                    <p:cond delay="0"/>
                                  </p:stCondLst>
                                  <p:childTnLst>
                                    <p:set>
                                      <p:cBhvr>
                                        <p:cTn id="158" dur="1" fill="hold">
                                          <p:stCondLst>
                                            <p:cond delay="0"/>
                                          </p:stCondLst>
                                        </p:cTn>
                                        <p:tgtEl>
                                          <p:spTgt spid="22"/>
                                        </p:tgtEl>
                                        <p:attrNameLst>
                                          <p:attrName>style.visibility</p:attrName>
                                        </p:attrNameLst>
                                      </p:cBhvr>
                                      <p:to>
                                        <p:strVal val="visible"/>
                                      </p:to>
                                    </p:set>
                                    <p:animEffect transition="in" filter="wipe(left)">
                                      <p:cBhvr>
                                        <p:cTn id="159"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7" grpId="0" animBg="1"/>
      <p:bldP spid="9" grpId="0" animBg="1"/>
      <p:bldP spid="9" grpId="1" animBg="1"/>
      <p:bldP spid="10" grpId="0" animBg="1"/>
      <p:bldP spid="10" grpId="1" animBg="1"/>
      <p:bldP spid="11" grpId="0" animBg="1"/>
      <p:bldP spid="11" grpId="1" animBg="1"/>
      <p:bldP spid="12" grpId="0" animBg="1"/>
      <p:bldP spid="12" grpId="1" animBg="1"/>
      <p:bldP spid="14" grpId="0" animBg="1"/>
      <p:bldP spid="14" grpId="1" animBg="1"/>
      <p:bldP spid="13" grpId="0" animBg="1"/>
      <p:bldP spid="13" grpId="1" animBg="1"/>
      <p:bldP spid="16" grpId="0" animBg="1"/>
      <p:bldP spid="16" grpId="1" animBg="1"/>
      <p:bldP spid="20" grpId="0" animBg="1"/>
      <p:bldP spid="20" grpId="1" animBg="1"/>
      <p:bldP spid="20" grpId="2" animBg="1"/>
      <p:bldP spid="23" grpId="0" animBg="1"/>
      <p:bldP spid="23" grpId="1" animBg="1"/>
      <p:bldP spid="24" grpId="0" animBg="1"/>
      <p:bldP spid="24" grpId="1" animBg="1"/>
      <p:bldP spid="25" grpId="0" animBg="1"/>
      <p:bldP spid="25" grpId="1" animBg="1"/>
      <p:bldP spid="26" grpId="0" animBg="1"/>
      <p:bldP spid="26" grpId="1" animBg="1"/>
      <p:bldP spid="21" grpId="0" animBg="1"/>
      <p:bldP spid="21" grpId="1"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028700"/>
            <a:ext cx="9220200" cy="381001"/>
          </a:xfrm>
        </p:spPr>
        <p:txBody>
          <a:bodyPr>
            <a:noAutofit/>
          </a:bodyPr>
          <a:lstStyle/>
          <a:p>
            <a:pPr algn="ctr"/>
            <a:r>
              <a:rPr lang="sr-Cyrl-RS" sz="3200" b="1" dirty="0" smtClean="0">
                <a:solidFill>
                  <a:schemeClr val="accent4">
                    <a:lumMod val="50000"/>
                  </a:schemeClr>
                </a:solidFill>
                <a:effectLst>
                  <a:outerShdw blurRad="38100" dist="38100" dir="2700000" algn="tl">
                    <a:srgbClr val="000000">
                      <a:alpha val="43137"/>
                    </a:srgbClr>
                  </a:outerShdw>
                </a:effectLst>
              </a:rPr>
              <a:t>Корисничке улоге у модулу „интерна ревизија“</a:t>
            </a:r>
            <a:endParaRPr lang="en-US" sz="3200" b="1" dirty="0">
              <a:solidFill>
                <a:schemeClr val="accent4">
                  <a:lumMod val="50000"/>
                </a:schemeClr>
              </a:solidFill>
              <a:effectLst>
                <a:outerShdw blurRad="38100" dist="38100" dir="2700000" algn="tl">
                  <a:srgbClr val="000000">
                    <a:alpha val="43137"/>
                  </a:srgbClr>
                </a:outerShdw>
              </a:effectLst>
            </a:endParaRPr>
          </a:p>
        </p:txBody>
      </p:sp>
      <p:pic>
        <p:nvPicPr>
          <p:cNvPr id="4" name="Content Placeholder 3"/>
          <p:cNvPicPr>
            <a:picLocks noGrp="1" noChangeAspect="1"/>
          </p:cNvPicPr>
          <p:nvPr>
            <p:ph idx="1"/>
          </p:nvPr>
        </p:nvPicPr>
        <p:blipFill rotWithShape="1">
          <a:blip r:embed="rId2"/>
          <a:srcRect l="15123" t="10581" r="16105" b="29879"/>
          <a:stretch/>
        </p:blipFill>
        <p:spPr>
          <a:xfrm>
            <a:off x="76200" y="1447801"/>
            <a:ext cx="8991600" cy="5181599"/>
          </a:xfrm>
          <a:prstGeom prst="rect">
            <a:avLst/>
          </a:prstGeom>
        </p:spPr>
      </p:pic>
      <p:sp>
        <p:nvSpPr>
          <p:cNvPr id="5" name="Minus 4"/>
          <p:cNvSpPr/>
          <p:nvPr/>
        </p:nvSpPr>
        <p:spPr>
          <a:xfrm>
            <a:off x="76200" y="2362200"/>
            <a:ext cx="1066800" cy="228600"/>
          </a:xfrm>
          <a:prstGeom prst="mathMinus">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6" name="Minus 5"/>
          <p:cNvSpPr/>
          <p:nvPr/>
        </p:nvSpPr>
        <p:spPr>
          <a:xfrm>
            <a:off x="228600" y="6096000"/>
            <a:ext cx="2209800" cy="304800"/>
          </a:xfrm>
          <a:prstGeom prst="mathMinus">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7" name="Minus 6"/>
          <p:cNvSpPr/>
          <p:nvPr/>
        </p:nvSpPr>
        <p:spPr>
          <a:xfrm>
            <a:off x="228600" y="5334000"/>
            <a:ext cx="2209800" cy="304800"/>
          </a:xfrm>
          <a:prstGeom prst="mathMinus">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8" name="Minus 7"/>
          <p:cNvSpPr/>
          <p:nvPr/>
        </p:nvSpPr>
        <p:spPr>
          <a:xfrm>
            <a:off x="228600" y="4953000"/>
            <a:ext cx="2209800" cy="304800"/>
          </a:xfrm>
          <a:prstGeom prst="mathMinus">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9" name="Minus 8"/>
          <p:cNvSpPr/>
          <p:nvPr/>
        </p:nvSpPr>
        <p:spPr>
          <a:xfrm>
            <a:off x="228600" y="4572000"/>
            <a:ext cx="2209800" cy="304800"/>
          </a:xfrm>
          <a:prstGeom prst="mathMinus">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10" name="Minus 9"/>
          <p:cNvSpPr/>
          <p:nvPr/>
        </p:nvSpPr>
        <p:spPr>
          <a:xfrm>
            <a:off x="228600" y="3429000"/>
            <a:ext cx="2209800" cy="304800"/>
          </a:xfrm>
          <a:prstGeom prst="mathMinus">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1331797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39250"/>
            <a:ext cx="8839200" cy="490775"/>
          </a:xfrm>
        </p:spPr>
        <p:style>
          <a:lnRef idx="2">
            <a:schemeClr val="accent2"/>
          </a:lnRef>
          <a:fillRef idx="1">
            <a:schemeClr val="lt1"/>
          </a:fillRef>
          <a:effectRef idx="0">
            <a:schemeClr val="accent2"/>
          </a:effectRef>
          <a:fontRef idx="minor">
            <a:schemeClr val="dk1"/>
          </a:fontRef>
        </p:style>
        <p:txBody>
          <a:bodyPr>
            <a:normAutofit/>
          </a:bodyPr>
          <a:lstStyle/>
          <a:p>
            <a:pPr algn="ctr"/>
            <a:r>
              <a:rPr lang="sr-Cyrl-RS" sz="2800" b="1" dirty="0" smtClean="0">
                <a:solidFill>
                  <a:schemeClr val="accent2">
                    <a:lumMod val="75000"/>
                  </a:schemeClr>
                </a:solidFill>
                <a:effectLst>
                  <a:outerShdw blurRad="38100" dist="38100" dir="2700000" algn="tl">
                    <a:srgbClr val="000000">
                      <a:alpha val="43137"/>
                    </a:srgbClr>
                  </a:outerShdw>
                </a:effectLst>
              </a:rPr>
              <a:t>Програм ревизије </a:t>
            </a:r>
            <a:r>
              <a:rPr lang="sr-Cyrl-RS" sz="2800" b="1" dirty="0">
                <a:solidFill>
                  <a:schemeClr val="accent2">
                    <a:lumMod val="75000"/>
                  </a:schemeClr>
                </a:solidFill>
                <a:effectLst>
                  <a:outerShdw blurRad="38100" dist="38100" dir="2700000" algn="tl">
                    <a:srgbClr val="000000">
                      <a:alpha val="43137"/>
                    </a:srgbClr>
                  </a:outerShdw>
                </a:effectLst>
              </a:rPr>
              <a:t>и резултати тестирања контрола </a:t>
            </a:r>
            <a:endParaRPr lang="en-US" sz="2800" b="1" dirty="0">
              <a:solidFill>
                <a:schemeClr val="accent2">
                  <a:lumMod val="75000"/>
                </a:schemeClr>
              </a:solidFill>
              <a:effectLst>
                <a:outerShdw blurRad="38100" dist="38100" dir="2700000" algn="tl">
                  <a:srgbClr val="000000">
                    <a:alpha val="43137"/>
                  </a:srgbClr>
                </a:outerShdw>
              </a:effectLst>
            </a:endParaRPr>
          </a:p>
        </p:txBody>
      </p:sp>
      <p:pic>
        <p:nvPicPr>
          <p:cNvPr id="4" name="Content Placeholder 3"/>
          <p:cNvPicPr>
            <a:picLocks noGrp="1" noChangeAspect="1"/>
          </p:cNvPicPr>
          <p:nvPr>
            <p:ph idx="1"/>
          </p:nvPr>
        </p:nvPicPr>
        <p:blipFill rotWithShape="1">
          <a:blip r:embed="rId2"/>
          <a:srcRect t="3391" b="5294"/>
          <a:stretch/>
        </p:blipFill>
        <p:spPr>
          <a:xfrm>
            <a:off x="0" y="1143000"/>
            <a:ext cx="9144000" cy="5715000"/>
          </a:xfrm>
          <a:prstGeom prst="rect">
            <a:avLst/>
          </a:prstGeom>
        </p:spPr>
      </p:pic>
      <p:sp>
        <p:nvSpPr>
          <p:cNvPr id="5" name="Curved Down Arrow 4"/>
          <p:cNvSpPr/>
          <p:nvPr/>
        </p:nvSpPr>
        <p:spPr>
          <a:xfrm>
            <a:off x="2743200" y="2667000"/>
            <a:ext cx="914400" cy="276225"/>
          </a:xfrm>
          <a:prstGeom prst="curved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sr-Latn-RS">
              <a:solidFill>
                <a:schemeClr val="tx1"/>
              </a:solidFill>
            </a:endParaRPr>
          </a:p>
        </p:txBody>
      </p:sp>
      <p:sp>
        <p:nvSpPr>
          <p:cNvPr id="6" name="Minus 5"/>
          <p:cNvSpPr/>
          <p:nvPr/>
        </p:nvSpPr>
        <p:spPr>
          <a:xfrm>
            <a:off x="2771078" y="3078082"/>
            <a:ext cx="2362200" cy="187485"/>
          </a:xfrm>
          <a:prstGeom prst="mathMinus">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Minus 6"/>
          <p:cNvSpPr/>
          <p:nvPr/>
        </p:nvSpPr>
        <p:spPr>
          <a:xfrm>
            <a:off x="3581400" y="4373482"/>
            <a:ext cx="2438400" cy="274718"/>
          </a:xfrm>
          <a:prstGeom prst="mathMinus">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TextBox 7"/>
          <p:cNvSpPr txBox="1"/>
          <p:nvPr/>
        </p:nvSpPr>
        <p:spPr>
          <a:xfrm>
            <a:off x="4038600" y="1905000"/>
            <a:ext cx="3124200" cy="36933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endParaRPr lang="en-US" dirty="0"/>
          </a:p>
        </p:txBody>
      </p:sp>
      <p:sp>
        <p:nvSpPr>
          <p:cNvPr id="9" name="Right Arrow 8"/>
          <p:cNvSpPr/>
          <p:nvPr/>
        </p:nvSpPr>
        <p:spPr>
          <a:xfrm>
            <a:off x="7924800" y="4038600"/>
            <a:ext cx="685800" cy="1524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tx1"/>
              </a:solidFill>
            </a:endParaRPr>
          </a:p>
        </p:txBody>
      </p:sp>
      <p:sp>
        <p:nvSpPr>
          <p:cNvPr id="10" name="TextBox 9"/>
          <p:cNvSpPr txBox="1"/>
          <p:nvPr/>
        </p:nvSpPr>
        <p:spPr>
          <a:xfrm>
            <a:off x="6476999" y="4569767"/>
            <a:ext cx="2650273" cy="1069033"/>
          </a:xfrm>
          <a:prstGeom prst="rect">
            <a:avLst/>
          </a:prstGeom>
          <a:effectLst>
            <a:glow rad="1397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wrap="square" rtlCol="0">
            <a:spAutoFit/>
          </a:bodyPr>
          <a:lstStyle/>
          <a:p>
            <a:r>
              <a:rPr lang="sr-Cyrl-RS" sz="1600" b="1" dirty="0" smtClean="0"/>
              <a:t>Команда за отварање додатних поља за документовање података</a:t>
            </a:r>
            <a:endParaRPr lang="en-US" sz="1600" b="1" dirty="0"/>
          </a:p>
        </p:txBody>
      </p:sp>
    </p:spTree>
    <p:extLst>
      <p:ext uri="{BB962C8B-B14F-4D97-AF65-F5344CB8AC3E}">
        <p14:creationId xmlns:p14="http://schemas.microsoft.com/office/powerpoint/2010/main" val="25080214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1" nodeType="clickEffect">
                                  <p:stCondLst>
                                    <p:cond delay="0"/>
                                  </p:stCondLst>
                                  <p:childTnLst>
                                    <p:animEffect transition="out" filter="circle(out)">
                                      <p:cBhvr>
                                        <p:cTn id="11" dur="2000"/>
                                        <p:tgtEl>
                                          <p:spTgt spid="5"/>
                                        </p:tgtEl>
                                      </p:cBhvr>
                                    </p:animEffect>
                                    <p:set>
                                      <p:cBhvr>
                                        <p:cTn id="12" dur="1" fill="hold">
                                          <p:stCondLst>
                                            <p:cond delay="19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2" presetClass="emph" presetSubtype="0" fill="hold" grpId="1" nodeType="clickEffect">
                                  <p:stCondLst>
                                    <p:cond delay="0"/>
                                  </p:stCondLst>
                                  <p:childTnLst>
                                    <p:animRot by="120000">
                                      <p:cBhvr>
                                        <p:cTn id="26" dur="100" fill="hold">
                                          <p:stCondLst>
                                            <p:cond delay="0"/>
                                          </p:stCondLst>
                                        </p:cTn>
                                        <p:tgtEl>
                                          <p:spTgt spid="7"/>
                                        </p:tgtEl>
                                        <p:attrNameLst>
                                          <p:attrName>r</p:attrName>
                                        </p:attrNameLst>
                                      </p:cBhvr>
                                    </p:animRot>
                                    <p:animRot by="-240000">
                                      <p:cBhvr>
                                        <p:cTn id="27" dur="200" fill="hold">
                                          <p:stCondLst>
                                            <p:cond delay="200"/>
                                          </p:stCondLst>
                                        </p:cTn>
                                        <p:tgtEl>
                                          <p:spTgt spid="7"/>
                                        </p:tgtEl>
                                        <p:attrNameLst>
                                          <p:attrName>r</p:attrName>
                                        </p:attrNameLst>
                                      </p:cBhvr>
                                    </p:animRot>
                                    <p:animRot by="240000">
                                      <p:cBhvr>
                                        <p:cTn id="28" dur="200" fill="hold">
                                          <p:stCondLst>
                                            <p:cond delay="400"/>
                                          </p:stCondLst>
                                        </p:cTn>
                                        <p:tgtEl>
                                          <p:spTgt spid="7"/>
                                        </p:tgtEl>
                                        <p:attrNameLst>
                                          <p:attrName>r</p:attrName>
                                        </p:attrNameLst>
                                      </p:cBhvr>
                                    </p:animRot>
                                    <p:animRot by="-240000">
                                      <p:cBhvr>
                                        <p:cTn id="29" dur="200" fill="hold">
                                          <p:stCondLst>
                                            <p:cond delay="600"/>
                                          </p:stCondLst>
                                        </p:cTn>
                                        <p:tgtEl>
                                          <p:spTgt spid="7"/>
                                        </p:tgtEl>
                                        <p:attrNameLst>
                                          <p:attrName>r</p:attrName>
                                        </p:attrNameLst>
                                      </p:cBhvr>
                                    </p:animRot>
                                    <p:animRot by="120000">
                                      <p:cBhvr>
                                        <p:cTn id="30" dur="200" fill="hold">
                                          <p:stCondLst>
                                            <p:cond delay="800"/>
                                          </p:stCondLst>
                                        </p:cTn>
                                        <p:tgtEl>
                                          <p:spTgt spid="7"/>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20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circle(in)">
                                      <p:cBhvr>
                                        <p:cTn id="4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7" grpId="0" animBg="1"/>
      <p:bldP spid="7" grpId="1" animBg="1"/>
      <p:bldP spid="9" grpId="0" animBg="1"/>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558" y="494268"/>
            <a:ext cx="7908884" cy="1320800"/>
          </a:xfrm>
        </p:spPr>
        <p:txBody>
          <a:bodyPr>
            <a:normAutofit/>
          </a:bodyPr>
          <a:lstStyle/>
          <a:p>
            <a:pPr algn="ctr"/>
            <a:r>
              <a:rPr lang="sr-Cyrl-RS" sz="2500" b="1" dirty="0">
                <a:solidFill>
                  <a:schemeClr val="accent2">
                    <a:lumMod val="75000"/>
                  </a:schemeClr>
                </a:solidFill>
                <a:effectLst>
                  <a:outerShdw blurRad="38100" dist="38100" dir="2700000" algn="tl">
                    <a:srgbClr val="000000">
                      <a:alpha val="43137"/>
                    </a:srgbClr>
                  </a:outerShdw>
                </a:effectLst>
              </a:rPr>
              <a:t>Програм ревизије и резултати тестирања контрола </a:t>
            </a:r>
            <a:endParaRPr lang="en-US" sz="2500" b="1" dirty="0">
              <a:solidFill>
                <a:schemeClr val="accent2">
                  <a:lumMod val="75000"/>
                </a:schemeClr>
              </a:solidFill>
              <a:effectLst>
                <a:outerShdw blurRad="38100" dist="38100" dir="2700000" algn="tl">
                  <a:srgbClr val="000000">
                    <a:alpha val="43137"/>
                  </a:srgbClr>
                </a:outerShdw>
              </a:effectLst>
            </a:endParaRPr>
          </a:p>
        </p:txBody>
      </p:sp>
      <p:pic>
        <p:nvPicPr>
          <p:cNvPr id="4" name="Content Placeholder 3"/>
          <p:cNvPicPr>
            <a:picLocks noGrp="1" noChangeAspect="1"/>
          </p:cNvPicPr>
          <p:nvPr>
            <p:ph idx="1"/>
          </p:nvPr>
        </p:nvPicPr>
        <p:blipFill rotWithShape="1">
          <a:blip r:embed="rId2"/>
          <a:srcRect t="8203" b="3970"/>
          <a:stretch/>
        </p:blipFill>
        <p:spPr>
          <a:xfrm>
            <a:off x="0" y="1295400"/>
            <a:ext cx="9144000" cy="5562600"/>
          </a:xfrm>
          <a:prstGeom prst="rect">
            <a:avLst/>
          </a:prstGeom>
        </p:spPr>
      </p:pic>
      <p:sp>
        <p:nvSpPr>
          <p:cNvPr id="5" name="TextBox 4"/>
          <p:cNvSpPr txBox="1"/>
          <p:nvPr/>
        </p:nvSpPr>
        <p:spPr>
          <a:xfrm>
            <a:off x="4038600" y="2057400"/>
            <a:ext cx="3048000" cy="36933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endParaRPr lang="en-US" dirty="0"/>
          </a:p>
        </p:txBody>
      </p:sp>
      <p:sp>
        <p:nvSpPr>
          <p:cNvPr id="6" name="Right Arrow 5"/>
          <p:cNvSpPr/>
          <p:nvPr/>
        </p:nvSpPr>
        <p:spPr>
          <a:xfrm>
            <a:off x="152400" y="4191000"/>
            <a:ext cx="381000" cy="1524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tx1"/>
              </a:solidFill>
            </a:endParaRPr>
          </a:p>
        </p:txBody>
      </p:sp>
      <p:pic>
        <p:nvPicPr>
          <p:cNvPr id="7" name="Picture 6"/>
          <p:cNvPicPr>
            <a:picLocks noChangeAspect="1"/>
          </p:cNvPicPr>
          <p:nvPr/>
        </p:nvPicPr>
        <p:blipFill rotWithShape="1">
          <a:blip r:embed="rId3"/>
          <a:srcRect l="5999" t="51778" r="73000" b="33111"/>
          <a:stretch/>
        </p:blipFill>
        <p:spPr>
          <a:xfrm>
            <a:off x="457200" y="4038600"/>
            <a:ext cx="1981201" cy="1143000"/>
          </a:xfrm>
          <a:prstGeom prst="rect">
            <a:avLst/>
          </a:prstGeom>
        </p:spPr>
      </p:pic>
      <p:pic>
        <p:nvPicPr>
          <p:cNvPr id="9" name="Picture 8"/>
          <p:cNvPicPr>
            <a:picLocks noChangeAspect="1"/>
          </p:cNvPicPr>
          <p:nvPr/>
        </p:nvPicPr>
        <p:blipFill rotWithShape="1">
          <a:blip r:embed="rId4"/>
          <a:srcRect l="5000" t="48890" r="2000" b="40443"/>
          <a:stretch/>
        </p:blipFill>
        <p:spPr>
          <a:xfrm>
            <a:off x="457200" y="3695700"/>
            <a:ext cx="8534400" cy="914400"/>
          </a:xfrm>
          <a:prstGeom prst="rect">
            <a:avLst/>
          </a:prstGeom>
        </p:spPr>
      </p:pic>
      <p:sp>
        <p:nvSpPr>
          <p:cNvPr id="10" name="Down Arrow 9"/>
          <p:cNvSpPr/>
          <p:nvPr/>
        </p:nvSpPr>
        <p:spPr>
          <a:xfrm>
            <a:off x="3124200" y="3352800"/>
            <a:ext cx="228600" cy="609600"/>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tx1"/>
              </a:solidFill>
            </a:endParaRPr>
          </a:p>
        </p:txBody>
      </p:sp>
      <p:sp>
        <p:nvSpPr>
          <p:cNvPr id="11" name="Down Arrow 10"/>
          <p:cNvSpPr/>
          <p:nvPr/>
        </p:nvSpPr>
        <p:spPr>
          <a:xfrm>
            <a:off x="5105400" y="3352800"/>
            <a:ext cx="228600" cy="609600"/>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tx1"/>
              </a:solidFill>
            </a:endParaRPr>
          </a:p>
        </p:txBody>
      </p:sp>
      <p:sp>
        <p:nvSpPr>
          <p:cNvPr id="12" name="Down Arrow 11"/>
          <p:cNvSpPr/>
          <p:nvPr/>
        </p:nvSpPr>
        <p:spPr>
          <a:xfrm>
            <a:off x="7086600" y="3314700"/>
            <a:ext cx="228600" cy="609600"/>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tx1"/>
              </a:solidFill>
            </a:endParaRPr>
          </a:p>
        </p:txBody>
      </p:sp>
      <p:sp>
        <p:nvSpPr>
          <p:cNvPr id="13" name="Up Arrow 12"/>
          <p:cNvSpPr/>
          <p:nvPr/>
        </p:nvSpPr>
        <p:spPr>
          <a:xfrm>
            <a:off x="8610600" y="4367645"/>
            <a:ext cx="228600" cy="813955"/>
          </a:xfrm>
          <a:prstGeom prst="up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tx1"/>
              </a:solidFill>
            </a:endParaRPr>
          </a:p>
        </p:txBody>
      </p:sp>
      <p:sp>
        <p:nvSpPr>
          <p:cNvPr id="3" name="TextBox 2"/>
          <p:cNvSpPr txBox="1"/>
          <p:nvPr/>
        </p:nvSpPr>
        <p:spPr>
          <a:xfrm>
            <a:off x="4038600" y="1726168"/>
            <a:ext cx="3048000" cy="369332"/>
          </a:xfrm>
          <a:prstGeom prst="rect">
            <a:avLst/>
          </a:prstGeom>
          <a:solidFill>
            <a:schemeClr val="bg1"/>
          </a:solidFill>
        </p:spPr>
        <p:txBody>
          <a:bodyPr wrap="square" rtlCol="0">
            <a:spAutoFit/>
          </a:bodyPr>
          <a:lstStyle/>
          <a:p>
            <a:endParaRPr lang="en-US"/>
          </a:p>
        </p:txBody>
      </p:sp>
    </p:spTree>
    <p:extLst>
      <p:ext uri="{BB962C8B-B14F-4D97-AF65-F5344CB8AC3E}">
        <p14:creationId xmlns:p14="http://schemas.microsoft.com/office/powerpoint/2010/main" val="2019853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nodeType="clickEffect">
                                  <p:stCondLst>
                                    <p:cond delay="0"/>
                                  </p:stCondLst>
                                  <p:childTnLst>
                                    <p:animEffect transition="out" filter="circle(out)">
                                      <p:cBhvr>
                                        <p:cTn id="16" dur="2000"/>
                                        <p:tgtEl>
                                          <p:spTgt spid="7"/>
                                        </p:tgtEl>
                                      </p:cBhvr>
                                    </p:animEffect>
                                    <p:set>
                                      <p:cBhvr>
                                        <p:cTn id="17" dur="1" fill="hold">
                                          <p:stCondLst>
                                            <p:cond delay="19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up)">
                                      <p:cBhvr>
                                        <p:cTn id="27" dur="1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up)">
                                      <p:cBhvr>
                                        <p:cTn id="32" dur="10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up)">
                                      <p:cBhvr>
                                        <p:cTn id="37" dur="10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P spid="1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5954" y="838200"/>
            <a:ext cx="7520940" cy="548640"/>
          </a:xfrm>
        </p:spPr>
        <p:txBody>
          <a:bodyPr>
            <a:noAutofit/>
          </a:bodyPr>
          <a:lstStyle/>
          <a:p>
            <a:pPr algn="ctr"/>
            <a:r>
              <a:rPr lang="sr-Cyrl-RS" sz="2500" b="1" dirty="0">
                <a:solidFill>
                  <a:schemeClr val="accent2">
                    <a:lumMod val="75000"/>
                  </a:schemeClr>
                </a:solidFill>
                <a:effectLst>
                  <a:outerShdw blurRad="38100" dist="38100" dir="2700000" algn="tl">
                    <a:srgbClr val="000000">
                      <a:alpha val="43137"/>
                    </a:srgbClr>
                  </a:outerShdw>
                </a:effectLst>
              </a:rPr>
              <a:t>Програм ревизије и резултати тестирања контрола </a:t>
            </a:r>
            <a:endParaRPr lang="en-US" sz="2500" b="1" dirty="0">
              <a:solidFill>
                <a:schemeClr val="accent2">
                  <a:lumMod val="75000"/>
                </a:schemeClr>
              </a:solidFill>
              <a:effectLst>
                <a:outerShdw blurRad="38100" dist="38100" dir="2700000" algn="tl">
                  <a:srgbClr val="000000">
                    <a:alpha val="43137"/>
                  </a:srgbClr>
                </a:outerShdw>
              </a:effectLst>
            </a:endParaRPr>
          </a:p>
        </p:txBody>
      </p:sp>
      <p:pic>
        <p:nvPicPr>
          <p:cNvPr id="409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9389" b="5294"/>
          <a:stretch/>
        </p:blipFill>
        <p:spPr bwMode="auto">
          <a:xfrm>
            <a:off x="-11151" y="1295400"/>
            <a:ext cx="9155151" cy="5562600"/>
          </a:xfrm>
          <a:prstGeom prst="rect">
            <a:avLst/>
          </a:prstGeom>
          <a:solidFill>
            <a:srgbClr val="FF0000"/>
          </a:solidFill>
          <a:ln>
            <a:noFill/>
          </a:ln>
          <a:extLst/>
        </p:spPr>
      </p:pic>
      <p:sp>
        <p:nvSpPr>
          <p:cNvPr id="4" name="Right Arrow 3"/>
          <p:cNvSpPr/>
          <p:nvPr/>
        </p:nvSpPr>
        <p:spPr>
          <a:xfrm>
            <a:off x="-38100" y="4038600"/>
            <a:ext cx="685800" cy="1524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solidFill>
                <a:schemeClr val="tx1"/>
              </a:solidFill>
            </a:endParaRPr>
          </a:p>
        </p:txBody>
      </p:sp>
      <p:sp>
        <p:nvSpPr>
          <p:cNvPr id="5" name="Right Arrow 4"/>
          <p:cNvSpPr/>
          <p:nvPr/>
        </p:nvSpPr>
        <p:spPr>
          <a:xfrm>
            <a:off x="0" y="5105400"/>
            <a:ext cx="609600" cy="1524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solidFill>
                <a:schemeClr val="tx1"/>
              </a:solidFill>
            </a:endParaRPr>
          </a:p>
        </p:txBody>
      </p:sp>
      <p:sp>
        <p:nvSpPr>
          <p:cNvPr id="7" name="Curved Left Arrow 6"/>
          <p:cNvSpPr/>
          <p:nvPr/>
        </p:nvSpPr>
        <p:spPr>
          <a:xfrm>
            <a:off x="8686800" y="2974848"/>
            <a:ext cx="457200" cy="1216152"/>
          </a:xfrm>
          <a:prstGeom prst="curvedLef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tx1"/>
              </a:solidFill>
            </a:endParaRPr>
          </a:p>
        </p:txBody>
      </p:sp>
      <p:sp>
        <p:nvSpPr>
          <p:cNvPr id="9" name="Right Arrow 8"/>
          <p:cNvSpPr/>
          <p:nvPr/>
        </p:nvSpPr>
        <p:spPr>
          <a:xfrm>
            <a:off x="-38100" y="6012366"/>
            <a:ext cx="609600" cy="1524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solidFill>
                <a:schemeClr val="tx1"/>
              </a:solidFill>
            </a:endParaRPr>
          </a:p>
        </p:txBody>
      </p:sp>
      <p:sp>
        <p:nvSpPr>
          <p:cNvPr id="8" name="Minus 7"/>
          <p:cNvSpPr/>
          <p:nvPr/>
        </p:nvSpPr>
        <p:spPr>
          <a:xfrm>
            <a:off x="-990600" y="2652131"/>
            <a:ext cx="11277600" cy="270417"/>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Minus 10"/>
          <p:cNvSpPr/>
          <p:nvPr/>
        </p:nvSpPr>
        <p:spPr>
          <a:xfrm>
            <a:off x="-985024" y="3284034"/>
            <a:ext cx="11277600" cy="201651"/>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8343900" y="2171494"/>
            <a:ext cx="228600" cy="794061"/>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tx1"/>
              </a:solidFill>
            </a:endParaRPr>
          </a:p>
        </p:txBody>
      </p:sp>
      <p:sp>
        <p:nvSpPr>
          <p:cNvPr id="12" name="TextBox 11"/>
          <p:cNvSpPr txBox="1"/>
          <p:nvPr/>
        </p:nvSpPr>
        <p:spPr>
          <a:xfrm>
            <a:off x="304800" y="3810000"/>
            <a:ext cx="8610600" cy="289560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en-US" dirty="0"/>
          </a:p>
        </p:txBody>
      </p:sp>
    </p:spTree>
    <p:extLst>
      <p:ext uri="{BB962C8B-B14F-4D97-AF65-F5344CB8AC3E}">
        <p14:creationId xmlns:p14="http://schemas.microsoft.com/office/powerpoint/2010/main" val="5575586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20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2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20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xit" presetSubtype="32" fill="hold" grpId="0" nodeType="clickEffect">
                                  <p:stCondLst>
                                    <p:cond delay="0"/>
                                  </p:stCondLst>
                                  <p:childTnLst>
                                    <p:animEffect transition="out" filter="circle(out)">
                                      <p:cBhvr>
                                        <p:cTn id="19" dur="2000"/>
                                        <p:tgtEl>
                                          <p:spTgt spid="12"/>
                                        </p:tgtEl>
                                      </p:cBhvr>
                                    </p:animEffect>
                                    <p:set>
                                      <p:cBhvr>
                                        <p:cTn id="20" dur="1" fill="hold">
                                          <p:stCondLst>
                                            <p:cond delay="1999"/>
                                          </p:stCondLst>
                                        </p:cTn>
                                        <p:tgtEl>
                                          <p:spTgt spid="1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up)">
                                      <p:cBhvr>
                                        <p:cTn id="25" dur="20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20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20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9" grpId="0" animBg="1"/>
      <p:bldP spid="8" grpId="0" animBg="1"/>
      <p:bldP spid="11" grpId="0" animBg="1"/>
      <p:bldP spid="10" grpId="0" animBg="1"/>
      <p:bldP spid="1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8143" y="457200"/>
            <a:ext cx="6347713" cy="1320800"/>
          </a:xfrm>
        </p:spPr>
        <p:txBody>
          <a:bodyPr>
            <a:normAutofit/>
          </a:bodyPr>
          <a:lstStyle/>
          <a:p>
            <a:r>
              <a:rPr lang="sr-Cyrl-BA" sz="3200" b="1" dirty="0">
                <a:solidFill>
                  <a:schemeClr val="accent2">
                    <a:lumMod val="75000"/>
                  </a:schemeClr>
                </a:solidFill>
                <a:effectLst>
                  <a:outerShdw blurRad="38100" dist="38100" dir="2700000" algn="tl">
                    <a:srgbClr val="000000">
                      <a:alpha val="43137"/>
                    </a:srgbClr>
                  </a:outerShdw>
                </a:effectLst>
              </a:rPr>
              <a:t>Програм ревизије </a:t>
            </a:r>
            <a:r>
              <a:rPr lang="sr-Latn-RS" sz="3200" b="1" dirty="0" smtClean="0">
                <a:solidFill>
                  <a:schemeClr val="accent2">
                    <a:lumMod val="75000"/>
                  </a:schemeClr>
                </a:solidFill>
                <a:effectLst>
                  <a:outerShdw blurRad="38100" dist="38100" dir="2700000" algn="tl">
                    <a:srgbClr val="000000">
                      <a:alpha val="43137"/>
                    </a:srgbClr>
                  </a:outerShdw>
                </a:effectLst>
              </a:rPr>
              <a:t>- </a:t>
            </a:r>
            <a:r>
              <a:rPr lang="sr-Cyrl-RS" sz="3200" b="1" dirty="0" smtClean="0">
                <a:solidFill>
                  <a:schemeClr val="accent2">
                    <a:lumMod val="75000"/>
                  </a:schemeClr>
                </a:solidFill>
                <a:effectLst>
                  <a:outerShdw blurRad="38100" dist="38100" dir="2700000" algn="tl">
                    <a:srgbClr val="000000">
                      <a:alpha val="43137"/>
                    </a:srgbClr>
                  </a:outerShdw>
                </a:effectLst>
              </a:rPr>
              <a:t>тестирање</a:t>
            </a:r>
            <a:endParaRPr lang="sr-Latn-RS" sz="3200" b="1" dirty="0">
              <a:solidFill>
                <a:schemeClr val="accent2">
                  <a:lumMod val="75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28600" y="1371600"/>
            <a:ext cx="8686800" cy="5075238"/>
          </a:xfrm>
        </p:spPr>
        <p:txBody>
          <a:bodyPr>
            <a:normAutofit fontScale="70000" lnSpcReduction="20000"/>
          </a:bodyPr>
          <a:lstStyle/>
          <a:p>
            <a:pPr>
              <a:buFont typeface="Wingdings" panose="05000000000000000000" pitchFamily="2" charset="2"/>
              <a:buChar char="q"/>
            </a:pPr>
            <a:r>
              <a:rPr lang="sr-Cyrl-BA" b="0" dirty="0" smtClean="0"/>
              <a:t>Приликом издраде програма ревизије интерни ревизор треба да утврди који су тестови или ревизорски поступци потребни за тестирање контрола.</a:t>
            </a:r>
          </a:p>
          <a:p>
            <a:pPr>
              <a:buFont typeface="Wingdings" panose="05000000000000000000" pitchFamily="2" charset="2"/>
              <a:buChar char="q"/>
            </a:pPr>
            <a:endParaRPr lang="sr-Cyrl-BA" b="0" dirty="0" smtClean="0"/>
          </a:p>
          <a:p>
            <a:pPr>
              <a:buFont typeface="Wingdings" panose="05000000000000000000" pitchFamily="2" charset="2"/>
              <a:buChar char="q"/>
            </a:pPr>
            <a:r>
              <a:rPr lang="sr-Cyrl-BA" b="0" dirty="0" smtClean="0"/>
              <a:t>Сваки ревизорски поступак у програму ревизије треба да буде дизајниран на начин да тестира појединачну контролу која се односи на ризик.  </a:t>
            </a:r>
          </a:p>
          <a:p>
            <a:pPr marL="285750" indent="-285750">
              <a:buFont typeface="Wingdings" panose="05000000000000000000" pitchFamily="2" charset="2"/>
              <a:buChar char="q"/>
            </a:pPr>
            <a:endParaRPr lang="sr-Cyrl-BA" b="0" dirty="0" smtClean="0"/>
          </a:p>
          <a:p>
            <a:pPr>
              <a:buFont typeface="Wingdings" panose="05000000000000000000" pitchFamily="2" charset="2"/>
              <a:buChar char="q"/>
            </a:pPr>
            <a:r>
              <a:rPr lang="sr-Cyrl-BA" b="0" dirty="0" smtClean="0"/>
              <a:t>Ревизорски поступци проводе се са циљем утврђивања информација које су довољне, поуздане, релевантне и корисне за постизање циљева ревизије – на основу њих интерни ревизори утврђују:</a:t>
            </a:r>
          </a:p>
          <a:p>
            <a:pPr marL="0" indent="0"/>
            <a:endParaRPr lang="sr-Cyrl-BA" b="0" dirty="0" smtClean="0"/>
          </a:p>
          <a:p>
            <a:pPr marL="1030986" lvl="4" indent="-514350">
              <a:buClr>
                <a:schemeClr val="tx1"/>
              </a:buClr>
              <a:buFont typeface="+mj-lt"/>
              <a:buAutoNum type="arabicParenR"/>
            </a:pPr>
            <a:r>
              <a:rPr lang="sr-Cyrl-BA" sz="2300" b="0" dirty="0"/>
              <a:t>С</a:t>
            </a:r>
            <a:r>
              <a:rPr lang="sr-Cyrl-BA" sz="2300" b="0" dirty="0" smtClean="0"/>
              <a:t>тварно стање, </a:t>
            </a:r>
          </a:p>
          <a:p>
            <a:pPr marL="1030986" lvl="4" indent="-514350">
              <a:buClr>
                <a:schemeClr val="tx1"/>
              </a:buClr>
              <a:buFont typeface="+mj-lt"/>
              <a:buAutoNum type="arabicParenR"/>
            </a:pPr>
            <a:r>
              <a:rPr lang="sr-Cyrl-BA" sz="2300" b="0" dirty="0" smtClean="0"/>
              <a:t>Евентуална одступања стварног од очекиваног стања, </a:t>
            </a:r>
          </a:p>
          <a:p>
            <a:pPr marL="1030986" lvl="4" indent="-514350">
              <a:buClr>
                <a:schemeClr val="tx1"/>
              </a:buClr>
              <a:buFont typeface="+mj-lt"/>
              <a:buAutoNum type="arabicParenR"/>
            </a:pPr>
            <a:r>
              <a:rPr lang="sr-Cyrl-BA" sz="2300" b="0" dirty="0" smtClean="0"/>
              <a:t>Узроке одступања односно узроке утврђених слабости</a:t>
            </a:r>
          </a:p>
          <a:p>
            <a:pPr marL="1030986" lvl="4" indent="-514350">
              <a:buClr>
                <a:schemeClr val="tx1"/>
              </a:buClr>
              <a:buFont typeface="+mj-lt"/>
              <a:buAutoNum type="arabicParenR"/>
            </a:pPr>
            <a:r>
              <a:rPr lang="sr-Cyrl-BA" sz="2300" b="0" dirty="0" smtClean="0"/>
              <a:t>И учинке утврђених слабости и недостатака као посљедице нефункционисања или недовољно функционалних контрола или непостојања контрола</a:t>
            </a:r>
          </a:p>
          <a:p>
            <a:pPr marL="514350" indent="-514350">
              <a:buClr>
                <a:schemeClr val="tx1"/>
              </a:buClr>
              <a:buFont typeface="+mj-lt"/>
              <a:buAutoNum type="arabicParenR"/>
            </a:pPr>
            <a:endParaRPr lang="sr-Cyrl-BA" b="0" dirty="0" smtClean="0"/>
          </a:p>
          <a:p>
            <a:pPr>
              <a:buFont typeface="Wingdings" pitchFamily="2" charset="2"/>
              <a:buChar char="v"/>
            </a:pPr>
            <a:r>
              <a:rPr lang="sr-Cyrl-BA" b="0" dirty="0" smtClean="0"/>
              <a:t>Ревизорски поступци укључују поступке анализе и процјене, тестирање, разговоре са ревидираним организационим јединицама и осталим релевантним странама  повезаним са процесом који се ревидира. </a:t>
            </a:r>
            <a:endParaRPr lang="sr-Latn-RS" b="0" dirty="0"/>
          </a:p>
        </p:txBody>
      </p:sp>
    </p:spTree>
    <p:extLst>
      <p:ext uri="{BB962C8B-B14F-4D97-AF65-F5344CB8AC3E}">
        <p14:creationId xmlns:p14="http://schemas.microsoft.com/office/powerpoint/2010/main" val="90909494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8305800" cy="990600"/>
          </a:xfrm>
        </p:spPr>
        <p:txBody>
          <a:bodyPr>
            <a:noAutofit/>
          </a:bodyPr>
          <a:lstStyle/>
          <a:p>
            <a:r>
              <a:rPr lang="sr-Cyrl-RS" sz="3200" b="1" dirty="0">
                <a:solidFill>
                  <a:schemeClr val="accent2">
                    <a:lumMod val="75000"/>
                  </a:schemeClr>
                </a:solidFill>
                <a:effectLst>
                  <a:outerShdw blurRad="38100" dist="38100" dir="2700000" algn="tl">
                    <a:srgbClr val="000000">
                      <a:alpha val="43137"/>
                    </a:srgbClr>
                  </a:outerShdw>
                </a:effectLst>
              </a:rPr>
              <a:t>Програм</a:t>
            </a:r>
            <a:r>
              <a:rPr lang="sr-Cyrl-RS" dirty="0"/>
              <a:t> </a:t>
            </a:r>
            <a:r>
              <a:rPr lang="sr-Cyrl-RS" sz="3200" b="1" dirty="0">
                <a:solidFill>
                  <a:schemeClr val="accent2">
                    <a:lumMod val="75000"/>
                  </a:schemeClr>
                </a:solidFill>
                <a:effectLst>
                  <a:outerShdw blurRad="38100" dist="38100" dir="2700000" algn="tl">
                    <a:srgbClr val="000000">
                      <a:alpha val="43137"/>
                    </a:srgbClr>
                  </a:outerShdw>
                </a:effectLst>
              </a:rPr>
              <a:t>ревизије </a:t>
            </a:r>
            <a:r>
              <a:rPr lang="sr-Cyrl-RS" sz="3200" b="1" dirty="0" smtClean="0">
                <a:solidFill>
                  <a:schemeClr val="accent2">
                    <a:lumMod val="75000"/>
                  </a:schemeClr>
                </a:solidFill>
                <a:effectLst>
                  <a:outerShdw blurRad="38100" dist="38100" dir="2700000" algn="tl">
                    <a:srgbClr val="000000">
                      <a:alpha val="43137"/>
                    </a:srgbClr>
                  </a:outerShdw>
                </a:effectLst>
              </a:rPr>
              <a:t>и</a:t>
            </a:r>
            <a:r>
              <a:rPr lang="en-US" sz="3200" b="1" dirty="0" smtClean="0">
                <a:solidFill>
                  <a:schemeClr val="accent2">
                    <a:lumMod val="75000"/>
                  </a:schemeClr>
                </a:solidFill>
                <a:effectLst>
                  <a:outerShdw blurRad="38100" dist="38100" dir="2700000" algn="tl">
                    <a:srgbClr val="000000">
                      <a:alpha val="43137"/>
                    </a:srgbClr>
                  </a:outerShdw>
                </a:effectLst>
              </a:rPr>
              <a:t/>
            </a:r>
            <a:br>
              <a:rPr lang="en-US" sz="3200" b="1" dirty="0" smtClean="0">
                <a:solidFill>
                  <a:schemeClr val="accent2">
                    <a:lumMod val="75000"/>
                  </a:schemeClr>
                </a:solidFill>
                <a:effectLst>
                  <a:outerShdw blurRad="38100" dist="38100" dir="2700000" algn="tl">
                    <a:srgbClr val="000000">
                      <a:alpha val="43137"/>
                    </a:srgbClr>
                  </a:outerShdw>
                </a:effectLst>
              </a:rPr>
            </a:br>
            <a:r>
              <a:rPr lang="sr-Cyrl-RS" sz="3200" b="1" dirty="0" smtClean="0">
                <a:solidFill>
                  <a:schemeClr val="accent2">
                    <a:lumMod val="75000"/>
                  </a:schemeClr>
                </a:solidFill>
                <a:effectLst>
                  <a:outerShdw blurRad="38100" dist="38100" dir="2700000" algn="tl">
                    <a:srgbClr val="000000">
                      <a:alpha val="43137"/>
                    </a:srgbClr>
                  </a:outerShdw>
                </a:effectLst>
              </a:rPr>
              <a:t>резултати </a:t>
            </a:r>
            <a:r>
              <a:rPr lang="sr-Cyrl-RS" sz="3200" b="1" dirty="0">
                <a:solidFill>
                  <a:schemeClr val="accent2">
                    <a:lumMod val="75000"/>
                  </a:schemeClr>
                </a:solidFill>
                <a:effectLst>
                  <a:outerShdw blurRad="38100" dist="38100" dir="2700000" algn="tl">
                    <a:srgbClr val="000000">
                      <a:alpha val="43137"/>
                    </a:srgbClr>
                  </a:outerShdw>
                </a:effectLst>
              </a:rPr>
              <a:t>тестирања контрола </a:t>
            </a:r>
            <a:endParaRPr lang="en-US" sz="3200" b="1" dirty="0">
              <a:solidFill>
                <a:schemeClr val="accent2">
                  <a:lumMod val="75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762000" y="1981200"/>
            <a:ext cx="8001000" cy="4080972"/>
          </a:xfrm>
        </p:spPr>
        <p:txBody>
          <a:bodyPr>
            <a:normAutofit fontScale="85000" lnSpcReduction="20000"/>
          </a:bodyPr>
          <a:lstStyle/>
          <a:p>
            <a:pPr>
              <a:buFont typeface="Wingdings" panose="05000000000000000000" pitchFamily="2" charset="2"/>
              <a:buChar char="q"/>
            </a:pPr>
            <a:r>
              <a:rPr lang="sr-Cyrl-RS" b="0" dirty="0" smtClean="0"/>
              <a:t>Тестови адекватности контрола, </a:t>
            </a:r>
          </a:p>
          <a:p>
            <a:pPr>
              <a:buFont typeface="Wingdings" panose="05000000000000000000" pitchFamily="2" charset="2"/>
              <a:buChar char="q"/>
            </a:pPr>
            <a:r>
              <a:rPr lang="sr-Cyrl-RS" b="0" dirty="0" smtClean="0"/>
              <a:t>Тестове примјене контрола и </a:t>
            </a:r>
          </a:p>
          <a:p>
            <a:pPr>
              <a:buFont typeface="Wingdings" panose="05000000000000000000" pitchFamily="2" charset="2"/>
              <a:buChar char="q"/>
            </a:pPr>
            <a:r>
              <a:rPr lang="sr-Cyrl-RS" b="0" dirty="0" smtClean="0"/>
              <a:t>Суштински тестови </a:t>
            </a:r>
          </a:p>
          <a:p>
            <a:pPr marL="285750" indent="-285750">
              <a:buFont typeface="Wingdings" panose="05000000000000000000" pitchFamily="2" charset="2"/>
              <a:buChar char="q"/>
            </a:pPr>
            <a:r>
              <a:rPr lang="sr-Cyrl-RS" b="0" dirty="0" smtClean="0"/>
              <a:t>Интерни </a:t>
            </a:r>
            <a:r>
              <a:rPr lang="sr-Cyrl-RS" b="0" dirty="0"/>
              <a:t>ревизори морају базирати налазе и закључке појединачне ревизије на примјереним анализама и процјенама, </a:t>
            </a:r>
            <a:r>
              <a:rPr lang="sr-Cyrl-RS" b="0" dirty="0" smtClean="0"/>
              <a:t>на </a:t>
            </a:r>
            <a:r>
              <a:rPr lang="sr-Cyrl-RS" b="0" dirty="0"/>
              <a:t>резултатима </a:t>
            </a:r>
            <a:r>
              <a:rPr lang="sr-Cyrl-RS" b="0" dirty="0" smtClean="0"/>
              <a:t>извршених тестирања.</a:t>
            </a:r>
          </a:p>
          <a:p>
            <a:pPr marL="285750" indent="-285750">
              <a:buFont typeface="Wingdings" panose="05000000000000000000" pitchFamily="2" charset="2"/>
              <a:buChar char="q"/>
            </a:pPr>
            <a:r>
              <a:rPr lang="sr-Cyrl-RS" b="0" dirty="0" smtClean="0"/>
              <a:t>Поставке у </a:t>
            </a:r>
            <a:r>
              <a:rPr lang="sr-Cyrl-RS" b="0" dirty="0"/>
              <a:t>апликацији такве да се на истој линији у којој се уписују врсте тестирања </a:t>
            </a:r>
            <a:r>
              <a:rPr lang="sr-Cyrl-RS" b="0" dirty="0" smtClean="0"/>
              <a:t>врши паралелно упис и налаза и закључака који </a:t>
            </a:r>
            <a:r>
              <a:rPr lang="sr-Cyrl-RS" b="0" dirty="0"/>
              <a:t>су резултат тог извршеног тестирања. </a:t>
            </a:r>
            <a:endParaRPr lang="sr-Cyrl-RS" b="0" dirty="0" smtClean="0"/>
          </a:p>
          <a:p>
            <a:pPr marL="285750" indent="-285750">
              <a:buFont typeface="Wingdings" panose="05000000000000000000" pitchFamily="2" charset="2"/>
              <a:buChar char="q"/>
            </a:pPr>
            <a:r>
              <a:rPr lang="sr-Cyrl-RS" b="0" dirty="0"/>
              <a:t>Уз налазе и закључке се вежу </a:t>
            </a:r>
            <a:r>
              <a:rPr lang="sr-Cyrl-RS" b="0" dirty="0" smtClean="0"/>
              <a:t>аутоматски препоруке</a:t>
            </a:r>
            <a:r>
              <a:rPr lang="sr-Cyrl-RS" b="0" dirty="0"/>
              <a:t> </a:t>
            </a:r>
            <a:r>
              <a:rPr lang="sr-Cyrl-RS" b="0" dirty="0" smtClean="0"/>
              <a:t>- одређивање да ли улазе у коначни извјештај већ у овој фази ревизије. </a:t>
            </a:r>
            <a:endParaRPr lang="en-US" b="0" dirty="0"/>
          </a:p>
        </p:txBody>
      </p:sp>
    </p:spTree>
    <p:extLst>
      <p:ext uri="{BB962C8B-B14F-4D97-AF65-F5344CB8AC3E}">
        <p14:creationId xmlns:p14="http://schemas.microsoft.com/office/powerpoint/2010/main" val="408319436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22376"/>
            <a:ext cx="7520940" cy="548640"/>
          </a:xfrm>
        </p:spPr>
        <p:txBody>
          <a:bodyPr>
            <a:normAutofit fontScale="90000"/>
          </a:bodyPr>
          <a:lstStyle/>
          <a:p>
            <a:r>
              <a:rPr lang="sr-Cyrl-RS" sz="3600" b="1" dirty="0">
                <a:solidFill>
                  <a:schemeClr val="accent2">
                    <a:lumMod val="75000"/>
                  </a:schemeClr>
                </a:solidFill>
                <a:effectLst>
                  <a:outerShdw blurRad="38100" dist="38100" dir="2700000" algn="tl">
                    <a:srgbClr val="000000">
                      <a:alpha val="43137"/>
                    </a:srgbClr>
                  </a:outerShdw>
                </a:effectLst>
              </a:rPr>
              <a:t>Налази</a:t>
            </a:r>
            <a:r>
              <a:rPr lang="sr-Latn-RS" dirty="0" smtClean="0">
                <a:solidFill>
                  <a:schemeClr val="accent2">
                    <a:lumMod val="75000"/>
                  </a:schemeClr>
                </a:solidFill>
              </a:rPr>
              <a:t>, </a:t>
            </a:r>
            <a:r>
              <a:rPr lang="sr-Cyrl-RS" sz="3600" b="1" dirty="0">
                <a:solidFill>
                  <a:schemeClr val="accent2">
                    <a:lumMod val="75000"/>
                  </a:schemeClr>
                </a:solidFill>
                <a:effectLst>
                  <a:outerShdw blurRad="38100" dist="38100" dir="2700000" algn="tl">
                    <a:srgbClr val="000000">
                      <a:alpha val="43137"/>
                    </a:srgbClr>
                  </a:outerShdw>
                </a:effectLst>
              </a:rPr>
              <a:t>закључци и препоруке </a:t>
            </a:r>
            <a:endParaRPr lang="en-US" sz="3600" b="1" dirty="0">
              <a:solidFill>
                <a:schemeClr val="accent2">
                  <a:lumMod val="75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endParaRPr lang="sr-Latn-R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9503" b="6098"/>
          <a:stretch/>
        </p:blipFill>
        <p:spPr bwMode="auto">
          <a:xfrm>
            <a:off x="0" y="1295400"/>
            <a:ext cx="9216232"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a:off x="2133600" y="3733800"/>
            <a:ext cx="5181600" cy="0"/>
          </a:xfrm>
          <a:prstGeom prst="line">
            <a:avLst/>
          </a:prstGeom>
          <a:effectLst>
            <a:glow rad="1397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2133600" y="4419600"/>
            <a:ext cx="5181600" cy="76200"/>
          </a:xfrm>
          <a:prstGeom prst="line">
            <a:avLst/>
          </a:prstGeom>
          <a:effectLst>
            <a:glow rad="1397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315200" y="3733800"/>
            <a:ext cx="0" cy="685800"/>
          </a:xfrm>
          <a:prstGeom prst="line">
            <a:avLst/>
          </a:prstGeom>
          <a:effectLst>
            <a:glow rad="1397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133600" y="3733800"/>
            <a:ext cx="0" cy="762000"/>
          </a:xfrm>
          <a:prstGeom prst="line">
            <a:avLst/>
          </a:prstGeom>
          <a:effectLst>
            <a:glow rad="1397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4" name="Down Arrow 3"/>
          <p:cNvSpPr/>
          <p:nvPr/>
        </p:nvSpPr>
        <p:spPr>
          <a:xfrm>
            <a:off x="5791200" y="2916572"/>
            <a:ext cx="304800" cy="533400"/>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tx1"/>
              </a:solidFill>
            </a:endParaRPr>
          </a:p>
        </p:txBody>
      </p:sp>
      <p:sp>
        <p:nvSpPr>
          <p:cNvPr id="6" name="Left Arrow 5"/>
          <p:cNvSpPr/>
          <p:nvPr/>
        </p:nvSpPr>
        <p:spPr>
          <a:xfrm>
            <a:off x="7086600" y="4114800"/>
            <a:ext cx="978408" cy="256032"/>
          </a:xfrm>
          <a:prstGeom prst="lef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tx1"/>
              </a:solidFill>
            </a:endParaRPr>
          </a:p>
        </p:txBody>
      </p:sp>
      <p:sp>
        <p:nvSpPr>
          <p:cNvPr id="12" name="Down Arrow 11"/>
          <p:cNvSpPr/>
          <p:nvPr/>
        </p:nvSpPr>
        <p:spPr>
          <a:xfrm>
            <a:off x="8435340" y="2916572"/>
            <a:ext cx="304800" cy="533400"/>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tx1"/>
              </a:solidFill>
            </a:endParaRPr>
          </a:p>
        </p:txBody>
      </p:sp>
      <p:sp>
        <p:nvSpPr>
          <p:cNvPr id="13" name="Down Arrow 12"/>
          <p:cNvSpPr/>
          <p:nvPr/>
        </p:nvSpPr>
        <p:spPr>
          <a:xfrm rot="16200000">
            <a:off x="7048500" y="1552467"/>
            <a:ext cx="304800" cy="533400"/>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79642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par>
                                <p:cTn id="13" presetID="6" presetClass="entr" presetSubtype="16"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2000"/>
                                        <p:tgtEl>
                                          <p:spTgt spid="11"/>
                                        </p:tgtEl>
                                      </p:cBhvr>
                                    </p:animEffect>
                                  </p:childTnLst>
                                </p:cTn>
                              </p:par>
                              <p:par>
                                <p:cTn id="16" presetID="6" presetClass="entr" presetSubtype="16"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par>
                                <p:cTn id="19" presetID="6" presetClass="entr" presetSubtype="16"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ircle(in)">
                                      <p:cBhvr>
                                        <p:cTn id="21" dur="20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2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up)">
                                      <p:cBhvr>
                                        <p:cTn id="31" dur="20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up)">
                                      <p:cBhvr>
                                        <p:cTn id="36"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2" grpId="0" animBg="1"/>
      <p:bldP spid="1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0222" y="418794"/>
            <a:ext cx="6347713" cy="1320800"/>
          </a:xfrm>
        </p:spPr>
        <p:txBody>
          <a:bodyPr>
            <a:normAutofit/>
          </a:bodyPr>
          <a:lstStyle/>
          <a:p>
            <a:r>
              <a:rPr lang="sr-Cyrl-RS" sz="3200" b="1" dirty="0">
                <a:solidFill>
                  <a:schemeClr val="accent2">
                    <a:lumMod val="75000"/>
                  </a:schemeClr>
                </a:solidFill>
                <a:effectLst>
                  <a:outerShdw blurRad="38100" dist="38100" dir="2700000" algn="tl">
                    <a:srgbClr val="000000">
                      <a:alpha val="43137"/>
                    </a:srgbClr>
                  </a:outerShdw>
                </a:effectLst>
              </a:rPr>
              <a:t>Нацрт и коначан извјештај </a:t>
            </a:r>
            <a:endParaRPr lang="en-US" sz="3200" b="1" dirty="0">
              <a:solidFill>
                <a:schemeClr val="accent2">
                  <a:lumMod val="75000"/>
                </a:schemeClr>
              </a:solidFill>
              <a:effectLst>
                <a:outerShdw blurRad="38100" dist="38100" dir="2700000" algn="tl">
                  <a:srgbClr val="000000">
                    <a:alpha val="43137"/>
                  </a:srgbClr>
                </a:outerShdw>
              </a:effectLst>
            </a:endParaRPr>
          </a:p>
        </p:txBody>
      </p:sp>
      <p:pic>
        <p:nvPicPr>
          <p:cNvPr id="102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4639" b="5369"/>
          <a:stretch/>
        </p:blipFill>
        <p:spPr bwMode="auto">
          <a:xfrm>
            <a:off x="0" y="1371600"/>
            <a:ext cx="9144000" cy="5181600"/>
          </a:xfrm>
          <a:prstGeom prst="rect">
            <a:avLst/>
          </a:prstGeom>
          <a:ln/>
        </p:spPr>
        <p:style>
          <a:lnRef idx="2">
            <a:schemeClr val="accent2"/>
          </a:lnRef>
          <a:fillRef idx="1">
            <a:schemeClr val="lt1"/>
          </a:fillRef>
          <a:effectRef idx="0">
            <a:schemeClr val="accent2"/>
          </a:effectRef>
          <a:fontRef idx="minor">
            <a:schemeClr val="dk1"/>
          </a:fontRef>
        </p:style>
      </p:pic>
      <p:sp>
        <p:nvSpPr>
          <p:cNvPr id="4" name="TextBox 3"/>
          <p:cNvSpPr txBox="1"/>
          <p:nvPr/>
        </p:nvSpPr>
        <p:spPr>
          <a:xfrm>
            <a:off x="381000" y="2584660"/>
            <a:ext cx="35052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en-US" dirty="0"/>
          </a:p>
        </p:txBody>
      </p:sp>
      <p:sp>
        <p:nvSpPr>
          <p:cNvPr id="5" name="TextBox 4"/>
          <p:cNvSpPr txBox="1"/>
          <p:nvPr/>
        </p:nvSpPr>
        <p:spPr>
          <a:xfrm>
            <a:off x="6096000" y="2209800"/>
            <a:ext cx="2667000" cy="132343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sr-Cyrl-RS" sz="1600" b="1" dirty="0" smtClean="0"/>
              <a:t>Пренос циљева и обима ревизије из Годишњег плана и Плана појединачне ревизије – могућност допуњавања</a:t>
            </a:r>
            <a:endParaRPr lang="en-US" sz="1600" b="1" dirty="0"/>
          </a:p>
        </p:txBody>
      </p:sp>
      <p:sp>
        <p:nvSpPr>
          <p:cNvPr id="6" name="Down Arrow 5"/>
          <p:cNvSpPr/>
          <p:nvPr/>
        </p:nvSpPr>
        <p:spPr>
          <a:xfrm>
            <a:off x="6552271" y="3514233"/>
            <a:ext cx="190500" cy="962561"/>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solidFill>
                <a:schemeClr val="tx1"/>
              </a:solidFill>
            </a:endParaRPr>
          </a:p>
        </p:txBody>
      </p:sp>
      <p:sp>
        <p:nvSpPr>
          <p:cNvPr id="7" name="Left Arrow 6"/>
          <p:cNvSpPr/>
          <p:nvPr/>
        </p:nvSpPr>
        <p:spPr>
          <a:xfrm>
            <a:off x="5731728" y="3898957"/>
            <a:ext cx="889774" cy="232374"/>
          </a:xfrm>
          <a:prstGeom prst="lef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solidFill>
                <a:schemeClr val="tx1"/>
              </a:solidFill>
            </a:endParaRPr>
          </a:p>
        </p:txBody>
      </p:sp>
      <p:sp>
        <p:nvSpPr>
          <p:cNvPr id="8" name="Left Arrow 7"/>
          <p:cNvSpPr/>
          <p:nvPr/>
        </p:nvSpPr>
        <p:spPr>
          <a:xfrm>
            <a:off x="5731727" y="4321423"/>
            <a:ext cx="889774" cy="173956"/>
          </a:xfrm>
          <a:prstGeom prst="lef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solidFill>
                <a:schemeClr val="tx1"/>
              </a:solidFill>
            </a:endParaRPr>
          </a:p>
        </p:txBody>
      </p:sp>
      <p:sp>
        <p:nvSpPr>
          <p:cNvPr id="3" name="TextBox 2"/>
          <p:cNvSpPr txBox="1"/>
          <p:nvPr/>
        </p:nvSpPr>
        <p:spPr>
          <a:xfrm>
            <a:off x="381000" y="5638800"/>
            <a:ext cx="2020229" cy="60960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en-US" dirty="0"/>
          </a:p>
        </p:txBody>
      </p:sp>
      <p:sp>
        <p:nvSpPr>
          <p:cNvPr id="9" name="Right Arrow 8"/>
          <p:cNvSpPr/>
          <p:nvPr/>
        </p:nvSpPr>
        <p:spPr>
          <a:xfrm>
            <a:off x="-37867" y="2305556"/>
            <a:ext cx="381000" cy="378967"/>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tx1"/>
              </a:solidFill>
            </a:endParaRPr>
          </a:p>
        </p:txBody>
      </p:sp>
      <p:sp>
        <p:nvSpPr>
          <p:cNvPr id="10" name="Minus 9"/>
          <p:cNvSpPr/>
          <p:nvPr/>
        </p:nvSpPr>
        <p:spPr>
          <a:xfrm>
            <a:off x="26949" y="2209800"/>
            <a:ext cx="2362200" cy="95148"/>
          </a:xfrm>
          <a:prstGeom prst="mathMinus">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tx1"/>
              </a:solidFill>
            </a:endParaRPr>
          </a:p>
        </p:txBody>
      </p:sp>
      <p:sp>
        <p:nvSpPr>
          <p:cNvPr id="12" name="Right Arrow 11"/>
          <p:cNvSpPr/>
          <p:nvPr/>
        </p:nvSpPr>
        <p:spPr>
          <a:xfrm>
            <a:off x="-37867" y="3003957"/>
            <a:ext cx="381000" cy="378967"/>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tx1"/>
              </a:solidFill>
            </a:endParaRPr>
          </a:p>
        </p:txBody>
      </p:sp>
      <p:sp>
        <p:nvSpPr>
          <p:cNvPr id="13" name="Right Arrow 12"/>
          <p:cNvSpPr/>
          <p:nvPr/>
        </p:nvSpPr>
        <p:spPr>
          <a:xfrm>
            <a:off x="-12080" y="3505404"/>
            <a:ext cx="381000" cy="378967"/>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tx1"/>
              </a:solidFill>
            </a:endParaRPr>
          </a:p>
        </p:txBody>
      </p:sp>
      <p:sp>
        <p:nvSpPr>
          <p:cNvPr id="14" name="Right Arrow 13"/>
          <p:cNvSpPr/>
          <p:nvPr/>
        </p:nvSpPr>
        <p:spPr>
          <a:xfrm>
            <a:off x="-37867" y="4606232"/>
            <a:ext cx="381000" cy="378967"/>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tx1"/>
              </a:solidFill>
            </a:endParaRPr>
          </a:p>
        </p:txBody>
      </p:sp>
      <p:sp>
        <p:nvSpPr>
          <p:cNvPr id="15" name="Right Arrow 14"/>
          <p:cNvSpPr/>
          <p:nvPr/>
        </p:nvSpPr>
        <p:spPr>
          <a:xfrm>
            <a:off x="-37867" y="5107679"/>
            <a:ext cx="381000" cy="378967"/>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304441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0" nodeType="clickEffect">
                                  <p:stCondLst>
                                    <p:cond delay="0"/>
                                  </p:stCondLst>
                                  <p:childTnLst>
                                    <p:animEffect transition="out" filter="circle(out)">
                                      <p:cBhvr>
                                        <p:cTn id="16" dur="2000"/>
                                        <p:tgtEl>
                                          <p:spTgt spid="4"/>
                                        </p:tgtEl>
                                      </p:cBhvr>
                                    </p:animEffect>
                                    <p:set>
                                      <p:cBhvr>
                                        <p:cTn id="17" dur="1" fill="hold">
                                          <p:stCondLst>
                                            <p:cond delay="199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1"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ircle(in)">
                                      <p:cBhvr>
                                        <p:cTn id="22" dur="2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circle(in)">
                                      <p:cBhvr>
                                        <p:cTn id="37" dur="20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up)">
                                      <p:cBhvr>
                                        <p:cTn id="42" dur="10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right)">
                                      <p:cBhvr>
                                        <p:cTn id="47" dur="1000"/>
                                        <p:tgtEl>
                                          <p:spTgt spid="7"/>
                                        </p:tgtEl>
                                      </p:cBhvr>
                                    </p:animEffect>
                                  </p:childTnLst>
                                </p:cTn>
                              </p:par>
                              <p:par>
                                <p:cTn id="48" presetID="22" presetClass="entr" presetSubtype="2" fill="hold" grpId="0" nodeType="with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wipe(right)">
                                      <p:cBhvr>
                                        <p:cTn id="50" dur="10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left)">
                                      <p:cBhvr>
                                        <p:cTn id="55" dur="500"/>
                                        <p:tgtEl>
                                          <p:spTgt spid="1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wipe(left)">
                                      <p:cBhvr>
                                        <p:cTn id="60" dur="500"/>
                                        <p:tgtEl>
                                          <p:spTgt spid="15"/>
                                        </p:tgtEl>
                                      </p:cBhvr>
                                    </p:animEffect>
                                  </p:childTnLst>
                                </p:cTn>
                              </p:par>
                            </p:childTnLst>
                          </p:cTn>
                        </p:par>
                      </p:childTnLst>
                    </p:cTn>
                  </p:par>
                  <p:par>
                    <p:cTn id="61" fill="hold">
                      <p:stCondLst>
                        <p:cond delay="indefinite"/>
                      </p:stCondLst>
                      <p:childTnLst>
                        <p:par>
                          <p:cTn id="62" fill="hold">
                            <p:stCondLst>
                              <p:cond delay="0"/>
                            </p:stCondLst>
                            <p:childTnLst>
                              <p:par>
                                <p:cTn id="63" presetID="6" presetClass="exit" presetSubtype="32" fill="hold" grpId="0" nodeType="clickEffect">
                                  <p:stCondLst>
                                    <p:cond delay="0"/>
                                  </p:stCondLst>
                                  <p:childTnLst>
                                    <p:animEffect transition="out" filter="circle(out)">
                                      <p:cBhvr>
                                        <p:cTn id="64" dur="2000"/>
                                        <p:tgtEl>
                                          <p:spTgt spid="3"/>
                                        </p:tgtEl>
                                      </p:cBhvr>
                                    </p:animEffect>
                                    <p:set>
                                      <p:cBhvr>
                                        <p:cTn id="65" dur="1" fill="hold">
                                          <p:stCondLst>
                                            <p:cond delay="1999"/>
                                          </p:stCondLst>
                                        </p:cTn>
                                        <p:tgtEl>
                                          <p:spTgt spid="3"/>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6" presetClass="entr" presetSubtype="16" fill="hold" grpId="1" nodeType="clickEffect">
                                  <p:stCondLst>
                                    <p:cond delay="0"/>
                                  </p:stCondLst>
                                  <p:childTnLst>
                                    <p:set>
                                      <p:cBhvr>
                                        <p:cTn id="69" dur="1" fill="hold">
                                          <p:stCondLst>
                                            <p:cond delay="0"/>
                                          </p:stCondLst>
                                        </p:cTn>
                                        <p:tgtEl>
                                          <p:spTgt spid="3"/>
                                        </p:tgtEl>
                                        <p:attrNameLst>
                                          <p:attrName>style.visibility</p:attrName>
                                        </p:attrNameLst>
                                      </p:cBhvr>
                                      <p:to>
                                        <p:strVal val="visible"/>
                                      </p:to>
                                    </p:set>
                                    <p:animEffect transition="in" filter="circle(in)">
                                      <p:cBhvr>
                                        <p:cTn id="7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6" grpId="0" animBg="1"/>
      <p:bldP spid="7" grpId="0" animBg="1"/>
      <p:bldP spid="8" grpId="0" animBg="1"/>
      <p:bldP spid="3" grpId="0" animBg="1"/>
      <p:bldP spid="3" grpId="1" animBg="1"/>
      <p:bldP spid="9" grpId="0" animBg="1"/>
      <p:bldP spid="10" grpId="0" animBg="1"/>
      <p:bldP spid="12" grpId="0" animBg="1"/>
      <p:bldP spid="13" grpId="0" animBg="1"/>
      <p:bldP spid="14" grpId="0" animBg="1"/>
      <p:bldP spid="1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813" y="762000"/>
            <a:ext cx="6347713" cy="1320800"/>
          </a:xfrm>
        </p:spPr>
        <p:txBody>
          <a:bodyPr>
            <a:normAutofit/>
          </a:bodyPr>
          <a:lstStyle/>
          <a:p>
            <a:pPr algn="ctr"/>
            <a:r>
              <a:rPr lang="sr-Cyrl-RS" sz="3200" b="1" dirty="0">
                <a:solidFill>
                  <a:schemeClr val="accent2">
                    <a:lumMod val="75000"/>
                  </a:schemeClr>
                </a:solidFill>
                <a:effectLst>
                  <a:outerShdw blurRad="38100" dist="38100" dir="2700000" algn="tl">
                    <a:srgbClr val="000000">
                      <a:alpha val="43137"/>
                    </a:srgbClr>
                  </a:outerShdw>
                </a:effectLst>
              </a:rPr>
              <a:t>Нацрт извјештаја – увод и извршни резиме</a:t>
            </a:r>
            <a:endParaRPr lang="en-US" sz="3200" b="1" dirty="0">
              <a:solidFill>
                <a:schemeClr val="accent2">
                  <a:lumMod val="75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981200"/>
            <a:ext cx="7520940" cy="5300172"/>
          </a:xfrm>
        </p:spPr>
        <p:txBody>
          <a:bodyPr>
            <a:normAutofit/>
          </a:bodyPr>
          <a:lstStyle/>
          <a:p>
            <a:pPr>
              <a:buFont typeface="Arial" panose="020B0604020202020204" pitchFamily="34" charset="0"/>
              <a:buChar char="•"/>
            </a:pPr>
            <a:r>
              <a:rPr lang="ru-RU" sz="1800" b="0" dirty="0" smtClean="0"/>
              <a:t>У извршном резимеу - слободан </a:t>
            </a:r>
            <a:r>
              <a:rPr lang="ru-RU" sz="1800" b="0" dirty="0"/>
              <a:t>текст  </a:t>
            </a:r>
            <a:r>
              <a:rPr lang="ru-RU" sz="1800" b="0" dirty="0" smtClean="0"/>
              <a:t>за кратак </a:t>
            </a:r>
            <a:r>
              <a:rPr lang="ru-RU" sz="1800" b="0" dirty="0"/>
              <a:t>опис циљева и обима </a:t>
            </a:r>
            <a:r>
              <a:rPr lang="ru-RU" sz="1800" b="0" dirty="0" smtClean="0"/>
              <a:t>ревизије и најзначајнијих </a:t>
            </a:r>
            <a:r>
              <a:rPr lang="ru-RU" sz="1800" b="0" dirty="0"/>
              <a:t>налаза </a:t>
            </a:r>
            <a:r>
              <a:rPr lang="ru-RU" sz="1800" b="0" dirty="0" smtClean="0"/>
              <a:t>ревизије.</a:t>
            </a:r>
          </a:p>
          <a:p>
            <a:pPr>
              <a:buFont typeface="Arial" panose="020B0604020202020204" pitchFamily="34" charset="0"/>
              <a:buChar char="•"/>
            </a:pPr>
            <a:r>
              <a:rPr lang="ru-RU" sz="1800" b="0" dirty="0" smtClean="0"/>
              <a:t>Увод извјештаја: преносе се дефинисани циљеви и обима ревизије из Годишњег плана и Плана појединачне ревизије – могућност преобликовања текста. </a:t>
            </a:r>
          </a:p>
          <a:p>
            <a:pPr>
              <a:buFont typeface="Arial" panose="020B0604020202020204" pitchFamily="34" charset="0"/>
              <a:buChar char="•"/>
            </a:pPr>
            <a:r>
              <a:rPr lang="sr-Cyrl-CS" sz="1800" b="0" dirty="0"/>
              <a:t>Полазне информације о ревидираном подручју (укључујући најзначајније информације о подручју/процесу/активности које су предмет ревизије, корисност тог подручја за пословање субјекта, вриједност трансакција и сл.): </a:t>
            </a:r>
          </a:p>
          <a:p>
            <a:pPr>
              <a:buFont typeface="Arial" panose="020B0604020202020204" pitchFamily="34" charset="0"/>
              <a:buChar char="•"/>
            </a:pPr>
            <a:r>
              <a:rPr lang="sr-Cyrl-CS" sz="1800" b="0" dirty="0" smtClean="0"/>
              <a:t>Позитивни </a:t>
            </a:r>
            <a:r>
              <a:rPr lang="sr-Cyrl-CS" sz="1800" b="0" dirty="0"/>
              <a:t>налази (укључујући кратак резиме, опис или садржај позитивних аспеката ревидираног подручја, ако су утврђени): </a:t>
            </a:r>
          </a:p>
          <a:p>
            <a:pPr marL="0" indent="0"/>
            <a:endParaRPr lang="sr-Cyrl-RS" sz="1800" b="0" dirty="0" smtClean="0"/>
          </a:p>
          <a:p>
            <a:pPr marL="0" indent="0"/>
            <a:r>
              <a:rPr lang="sr-Cyrl-RS" sz="1800" b="0" dirty="0" smtClean="0"/>
              <a:t>У генерисаном Нацрту извјештаја, предвиђен простор за уписивање информације о ограничењима ревизије – уколико постоје (ограничења у приступу дијелу документације и слично)</a:t>
            </a:r>
            <a:endParaRPr lang="en-US" sz="1800" b="0" dirty="0"/>
          </a:p>
        </p:txBody>
      </p:sp>
    </p:spTree>
    <p:extLst>
      <p:ext uri="{BB962C8B-B14F-4D97-AF65-F5344CB8AC3E}">
        <p14:creationId xmlns:p14="http://schemas.microsoft.com/office/powerpoint/2010/main" val="87088478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602" y="387754"/>
            <a:ext cx="6347713" cy="1320800"/>
          </a:xfrm>
        </p:spPr>
        <p:txBody>
          <a:bodyPr/>
          <a:lstStyle/>
          <a:p>
            <a:pPr algn="ctr"/>
            <a:r>
              <a:rPr lang="sr-Cyrl-RS" sz="3200" b="1" dirty="0">
                <a:solidFill>
                  <a:schemeClr val="accent2">
                    <a:lumMod val="75000"/>
                  </a:schemeClr>
                </a:solidFill>
                <a:effectLst>
                  <a:outerShdw blurRad="38100" dist="38100" dir="2700000" algn="tl">
                    <a:srgbClr val="000000">
                      <a:alpha val="43137"/>
                    </a:srgbClr>
                  </a:outerShdw>
                </a:effectLst>
              </a:rPr>
              <a:t>Нацрт</a:t>
            </a:r>
            <a:r>
              <a:rPr lang="sr-Cyrl-RS" dirty="0">
                <a:solidFill>
                  <a:schemeClr val="accent2">
                    <a:lumMod val="75000"/>
                  </a:schemeClr>
                </a:solidFill>
              </a:rPr>
              <a:t> </a:t>
            </a:r>
            <a:r>
              <a:rPr lang="sr-Cyrl-RS" sz="3200" b="1" dirty="0">
                <a:solidFill>
                  <a:schemeClr val="accent2">
                    <a:lumMod val="75000"/>
                  </a:schemeClr>
                </a:solidFill>
                <a:effectLst>
                  <a:outerShdw blurRad="38100" dist="38100" dir="2700000" algn="tl">
                    <a:srgbClr val="000000">
                      <a:alpha val="43137"/>
                    </a:srgbClr>
                  </a:outerShdw>
                </a:effectLst>
              </a:rPr>
              <a:t>и коначан извјештај </a:t>
            </a:r>
            <a:endParaRPr lang="en-US" sz="3200" b="1" dirty="0">
              <a:solidFill>
                <a:schemeClr val="accent2">
                  <a:lumMod val="75000"/>
                </a:schemeClr>
              </a:solidFill>
              <a:effectLst>
                <a:outerShdw blurRad="38100" dist="38100" dir="2700000" algn="tl">
                  <a:srgbClr val="000000">
                    <a:alpha val="43137"/>
                  </a:srgbClr>
                </a:outerShdw>
              </a:effectLst>
            </a:endParaRPr>
          </a:p>
        </p:txBody>
      </p:sp>
      <p:pic>
        <p:nvPicPr>
          <p:cNvPr id="205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0127"/>
          <a:stretch/>
        </p:blipFill>
        <p:spPr bwMode="auto">
          <a:xfrm>
            <a:off x="0" y="1447800"/>
            <a:ext cx="9144000"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ight Arrow 4"/>
          <p:cNvSpPr/>
          <p:nvPr/>
        </p:nvSpPr>
        <p:spPr>
          <a:xfrm>
            <a:off x="3276600" y="2101446"/>
            <a:ext cx="990600" cy="328413"/>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solidFill>
                <a:schemeClr val="tx1"/>
              </a:solidFill>
            </a:endParaRPr>
          </a:p>
        </p:txBody>
      </p:sp>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1626" b="18725"/>
          <a:stretch/>
        </p:blipFill>
        <p:spPr bwMode="auto">
          <a:xfrm>
            <a:off x="11430" y="2426594"/>
            <a:ext cx="9056369" cy="4126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Down Arrow 5"/>
          <p:cNvSpPr/>
          <p:nvPr/>
        </p:nvSpPr>
        <p:spPr>
          <a:xfrm>
            <a:off x="4438185" y="2426594"/>
            <a:ext cx="381001" cy="545206"/>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solidFill>
                <a:schemeClr val="tx1"/>
              </a:solidFill>
            </a:endParaRPr>
          </a:p>
        </p:txBody>
      </p:sp>
      <p:sp>
        <p:nvSpPr>
          <p:cNvPr id="3" name="Minus 2"/>
          <p:cNvSpPr/>
          <p:nvPr/>
        </p:nvSpPr>
        <p:spPr>
          <a:xfrm>
            <a:off x="1981200" y="2037053"/>
            <a:ext cx="5410200" cy="128787"/>
          </a:xfrm>
          <a:prstGeom prst="mathMinus">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tx1"/>
              </a:solidFill>
            </a:endParaRPr>
          </a:p>
        </p:txBody>
      </p:sp>
      <p:sp>
        <p:nvSpPr>
          <p:cNvPr id="7" name="TextBox 6"/>
          <p:cNvSpPr txBox="1"/>
          <p:nvPr/>
        </p:nvSpPr>
        <p:spPr>
          <a:xfrm>
            <a:off x="5981699" y="2250129"/>
            <a:ext cx="3086099" cy="1477328"/>
          </a:xfrm>
          <a:prstGeom prst="rect">
            <a:avLst/>
          </a:prstGeom>
          <a:effectLst>
            <a:glow rad="1397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wrap="square" rtlCol="0">
            <a:spAutoFit/>
          </a:bodyPr>
          <a:lstStyle/>
          <a:p>
            <a:r>
              <a:rPr lang="sr-Cyrl-RS" b="1" dirty="0" smtClean="0"/>
              <a:t>Аутоматски пренос/копирање </a:t>
            </a:r>
            <a:r>
              <a:rPr lang="sr-Cyrl-RS" b="1" dirty="0"/>
              <a:t>налаза, закључака и препорука из Програма ревизије директно у извјештај </a:t>
            </a:r>
            <a:endParaRPr lang="en-US" b="1" dirty="0"/>
          </a:p>
        </p:txBody>
      </p:sp>
      <p:sp>
        <p:nvSpPr>
          <p:cNvPr id="10" name="Right Arrow 9"/>
          <p:cNvSpPr/>
          <p:nvPr/>
        </p:nvSpPr>
        <p:spPr>
          <a:xfrm>
            <a:off x="1371600" y="3018625"/>
            <a:ext cx="990600" cy="328413"/>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solidFill>
                <a:schemeClr val="tx1"/>
              </a:solidFill>
            </a:endParaRPr>
          </a:p>
        </p:txBody>
      </p:sp>
      <p:sp>
        <p:nvSpPr>
          <p:cNvPr id="11" name="Right Arrow 10"/>
          <p:cNvSpPr/>
          <p:nvPr/>
        </p:nvSpPr>
        <p:spPr>
          <a:xfrm>
            <a:off x="3942885" y="3068347"/>
            <a:ext cx="990600" cy="328413"/>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solidFill>
                <a:schemeClr val="tx1"/>
              </a:solidFill>
            </a:endParaRPr>
          </a:p>
        </p:txBody>
      </p:sp>
      <p:sp>
        <p:nvSpPr>
          <p:cNvPr id="12" name="Right Arrow 11"/>
          <p:cNvSpPr/>
          <p:nvPr/>
        </p:nvSpPr>
        <p:spPr>
          <a:xfrm>
            <a:off x="1219200" y="4776433"/>
            <a:ext cx="990600" cy="328413"/>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solidFill>
                <a:schemeClr val="tx1"/>
              </a:solidFill>
            </a:endParaRPr>
          </a:p>
        </p:txBody>
      </p:sp>
      <p:sp>
        <p:nvSpPr>
          <p:cNvPr id="8" name="Left Arrow 7"/>
          <p:cNvSpPr/>
          <p:nvPr/>
        </p:nvSpPr>
        <p:spPr>
          <a:xfrm>
            <a:off x="4933485" y="4114800"/>
            <a:ext cx="324315" cy="304800"/>
          </a:xfrm>
          <a:prstGeom prst="lef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tx1"/>
              </a:solidFill>
            </a:endParaRPr>
          </a:p>
        </p:txBody>
      </p:sp>
      <p:sp>
        <p:nvSpPr>
          <p:cNvPr id="14" name="Left Arrow 13"/>
          <p:cNvSpPr/>
          <p:nvPr/>
        </p:nvSpPr>
        <p:spPr>
          <a:xfrm>
            <a:off x="6477000" y="3926320"/>
            <a:ext cx="324315" cy="304800"/>
          </a:xfrm>
          <a:prstGeom prst="lef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5263392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7" presetClass="emph" presetSubtype="0" repeatCount="4000" fill="remove" grpId="1" nodeType="clickEffect">
                                  <p:stCondLst>
                                    <p:cond delay="0"/>
                                  </p:stCondLst>
                                  <p:childTnLst>
                                    <p:animClr clrSpc="rgb" dir="cw">
                                      <p:cBhvr override="childStyle">
                                        <p:cTn id="16" dur="250" autoRev="1" fill="remove"/>
                                        <p:tgtEl>
                                          <p:spTgt spid="5"/>
                                        </p:tgtEl>
                                        <p:attrNameLst>
                                          <p:attrName>style.color</p:attrName>
                                        </p:attrNameLst>
                                      </p:cBhvr>
                                      <p:to>
                                        <a:schemeClr val="bg1"/>
                                      </p:to>
                                    </p:animClr>
                                    <p:animClr clrSpc="rgb" dir="cw">
                                      <p:cBhvr>
                                        <p:cTn id="17" dur="250" autoRev="1" fill="remove"/>
                                        <p:tgtEl>
                                          <p:spTgt spid="5"/>
                                        </p:tgtEl>
                                        <p:attrNameLst>
                                          <p:attrName>fillcolor</p:attrName>
                                        </p:attrNameLst>
                                      </p:cBhvr>
                                      <p:to>
                                        <a:schemeClr val="bg1"/>
                                      </p:to>
                                    </p:animClr>
                                    <p:set>
                                      <p:cBhvr>
                                        <p:cTn id="18" dur="250" autoRev="1" fill="remove"/>
                                        <p:tgtEl>
                                          <p:spTgt spid="5"/>
                                        </p:tgtEl>
                                        <p:attrNameLst>
                                          <p:attrName>fill.type</p:attrName>
                                        </p:attrNameLst>
                                      </p:cBhvr>
                                      <p:to>
                                        <p:strVal val="solid"/>
                                      </p:to>
                                    </p:set>
                                    <p:set>
                                      <p:cBhvr>
                                        <p:cTn id="19" dur="250" autoRev="1" fill="remove"/>
                                        <p:tgtEl>
                                          <p:spTgt spid="5"/>
                                        </p:tgtEl>
                                        <p:attrNameLst>
                                          <p:attrName>fill.on</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2051"/>
                                        </p:tgtEl>
                                        <p:attrNameLst>
                                          <p:attrName>style.visibility</p:attrName>
                                        </p:attrNameLst>
                                      </p:cBhvr>
                                      <p:to>
                                        <p:strVal val="visible"/>
                                      </p:to>
                                    </p:set>
                                    <p:animEffect transition="in" filter="circle(in)">
                                      <p:cBhvr>
                                        <p:cTn id="24" dur="2000"/>
                                        <p:tgtEl>
                                          <p:spTgt spid="205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up)">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circle(in)">
                                      <p:cBhvr>
                                        <p:cTn id="34" dur="20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xit" presetSubtype="32" fill="hold" grpId="1" nodeType="clickEffect">
                                  <p:stCondLst>
                                    <p:cond delay="0"/>
                                  </p:stCondLst>
                                  <p:childTnLst>
                                    <p:animEffect transition="out" filter="circle(out)">
                                      <p:cBhvr>
                                        <p:cTn id="38" dur="2000"/>
                                        <p:tgtEl>
                                          <p:spTgt spid="7"/>
                                        </p:tgtEl>
                                      </p:cBhvr>
                                    </p:animEffect>
                                    <p:set>
                                      <p:cBhvr>
                                        <p:cTn id="39" dur="1" fill="hold">
                                          <p:stCondLst>
                                            <p:cond delay="1999"/>
                                          </p:stCondLst>
                                        </p:cTn>
                                        <p:tgtEl>
                                          <p:spTgt spid="7"/>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left)">
                                      <p:cBhvr>
                                        <p:cTn id="44" dur="20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27" presetClass="emph" presetSubtype="0" repeatCount="4000" fill="remove" grpId="1" nodeType="clickEffect">
                                  <p:stCondLst>
                                    <p:cond delay="0"/>
                                  </p:stCondLst>
                                  <p:childTnLst>
                                    <p:animClr clrSpc="rgb" dir="cw">
                                      <p:cBhvr override="childStyle">
                                        <p:cTn id="48" dur="250" autoRev="1" fill="remove"/>
                                        <p:tgtEl>
                                          <p:spTgt spid="10"/>
                                        </p:tgtEl>
                                        <p:attrNameLst>
                                          <p:attrName>style.color</p:attrName>
                                        </p:attrNameLst>
                                      </p:cBhvr>
                                      <p:to>
                                        <a:schemeClr val="bg1"/>
                                      </p:to>
                                    </p:animClr>
                                    <p:animClr clrSpc="rgb" dir="cw">
                                      <p:cBhvr>
                                        <p:cTn id="49" dur="250" autoRev="1" fill="remove"/>
                                        <p:tgtEl>
                                          <p:spTgt spid="10"/>
                                        </p:tgtEl>
                                        <p:attrNameLst>
                                          <p:attrName>fillcolor</p:attrName>
                                        </p:attrNameLst>
                                      </p:cBhvr>
                                      <p:to>
                                        <a:schemeClr val="bg1"/>
                                      </p:to>
                                    </p:animClr>
                                    <p:set>
                                      <p:cBhvr>
                                        <p:cTn id="50" dur="250" autoRev="1" fill="remove"/>
                                        <p:tgtEl>
                                          <p:spTgt spid="10"/>
                                        </p:tgtEl>
                                        <p:attrNameLst>
                                          <p:attrName>fill.type</p:attrName>
                                        </p:attrNameLst>
                                      </p:cBhvr>
                                      <p:to>
                                        <p:strVal val="solid"/>
                                      </p:to>
                                    </p:set>
                                    <p:set>
                                      <p:cBhvr>
                                        <p:cTn id="51" dur="250" autoRev="1" fill="remove"/>
                                        <p:tgtEl>
                                          <p:spTgt spid="10"/>
                                        </p:tgtEl>
                                        <p:attrNameLst>
                                          <p:attrName>fill.on</p:attrName>
                                        </p:attrNameLst>
                                      </p:cBhvr>
                                      <p:to>
                                        <p:strVal val="true"/>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wipe(left)">
                                      <p:cBhvr>
                                        <p:cTn id="56" dur="2000"/>
                                        <p:tgtEl>
                                          <p:spTgt spid="11"/>
                                        </p:tgtEl>
                                      </p:cBhvr>
                                    </p:animEffect>
                                  </p:childTnLst>
                                </p:cTn>
                              </p:par>
                            </p:childTnLst>
                          </p:cTn>
                        </p:par>
                      </p:childTnLst>
                    </p:cTn>
                  </p:par>
                  <p:par>
                    <p:cTn id="57" fill="hold">
                      <p:stCondLst>
                        <p:cond delay="indefinite"/>
                      </p:stCondLst>
                      <p:childTnLst>
                        <p:par>
                          <p:cTn id="58" fill="hold">
                            <p:stCondLst>
                              <p:cond delay="0"/>
                            </p:stCondLst>
                            <p:childTnLst>
                              <p:par>
                                <p:cTn id="59" presetID="27" presetClass="emph" presetSubtype="0" repeatCount="4000" fill="remove" grpId="1" nodeType="clickEffect">
                                  <p:stCondLst>
                                    <p:cond delay="0"/>
                                  </p:stCondLst>
                                  <p:childTnLst>
                                    <p:animClr clrSpc="rgb" dir="cw">
                                      <p:cBhvr override="childStyle">
                                        <p:cTn id="60" dur="250" autoRev="1" fill="remove"/>
                                        <p:tgtEl>
                                          <p:spTgt spid="11"/>
                                        </p:tgtEl>
                                        <p:attrNameLst>
                                          <p:attrName>style.color</p:attrName>
                                        </p:attrNameLst>
                                      </p:cBhvr>
                                      <p:to>
                                        <a:schemeClr val="bg1"/>
                                      </p:to>
                                    </p:animClr>
                                    <p:animClr clrSpc="rgb" dir="cw">
                                      <p:cBhvr>
                                        <p:cTn id="61" dur="250" autoRev="1" fill="remove"/>
                                        <p:tgtEl>
                                          <p:spTgt spid="11"/>
                                        </p:tgtEl>
                                        <p:attrNameLst>
                                          <p:attrName>fillcolor</p:attrName>
                                        </p:attrNameLst>
                                      </p:cBhvr>
                                      <p:to>
                                        <a:schemeClr val="bg1"/>
                                      </p:to>
                                    </p:animClr>
                                    <p:set>
                                      <p:cBhvr>
                                        <p:cTn id="62" dur="250" autoRev="1" fill="remove"/>
                                        <p:tgtEl>
                                          <p:spTgt spid="11"/>
                                        </p:tgtEl>
                                        <p:attrNameLst>
                                          <p:attrName>fill.type</p:attrName>
                                        </p:attrNameLst>
                                      </p:cBhvr>
                                      <p:to>
                                        <p:strVal val="solid"/>
                                      </p:to>
                                    </p:set>
                                    <p:set>
                                      <p:cBhvr>
                                        <p:cTn id="63" dur="250" autoRev="1" fill="remove"/>
                                        <p:tgtEl>
                                          <p:spTgt spid="11"/>
                                        </p:tgtEl>
                                        <p:attrNameLst>
                                          <p:attrName>fill.on</p:attrName>
                                        </p:attrNameLst>
                                      </p:cBhvr>
                                      <p:to>
                                        <p:strVal val="true"/>
                                      </p:to>
                                    </p:se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wipe(left)">
                                      <p:cBhvr>
                                        <p:cTn id="68" dur="2000"/>
                                        <p:tgtEl>
                                          <p:spTgt spid="12"/>
                                        </p:tgtEl>
                                      </p:cBhvr>
                                    </p:animEffect>
                                  </p:childTnLst>
                                </p:cTn>
                              </p:par>
                            </p:childTnLst>
                          </p:cTn>
                        </p:par>
                      </p:childTnLst>
                    </p:cTn>
                  </p:par>
                  <p:par>
                    <p:cTn id="69" fill="hold">
                      <p:stCondLst>
                        <p:cond delay="indefinite"/>
                      </p:stCondLst>
                      <p:childTnLst>
                        <p:par>
                          <p:cTn id="70" fill="hold">
                            <p:stCondLst>
                              <p:cond delay="0"/>
                            </p:stCondLst>
                            <p:childTnLst>
                              <p:par>
                                <p:cTn id="71" presetID="27" presetClass="emph" presetSubtype="0" repeatCount="4000" fill="remove" grpId="1" nodeType="clickEffect">
                                  <p:stCondLst>
                                    <p:cond delay="0"/>
                                  </p:stCondLst>
                                  <p:childTnLst>
                                    <p:animClr clrSpc="rgb" dir="cw">
                                      <p:cBhvr override="childStyle">
                                        <p:cTn id="72" dur="250" autoRev="1" fill="remove"/>
                                        <p:tgtEl>
                                          <p:spTgt spid="12"/>
                                        </p:tgtEl>
                                        <p:attrNameLst>
                                          <p:attrName>style.color</p:attrName>
                                        </p:attrNameLst>
                                      </p:cBhvr>
                                      <p:to>
                                        <a:schemeClr val="bg1"/>
                                      </p:to>
                                    </p:animClr>
                                    <p:animClr clrSpc="rgb" dir="cw">
                                      <p:cBhvr>
                                        <p:cTn id="73" dur="250" autoRev="1" fill="remove"/>
                                        <p:tgtEl>
                                          <p:spTgt spid="12"/>
                                        </p:tgtEl>
                                        <p:attrNameLst>
                                          <p:attrName>fillcolor</p:attrName>
                                        </p:attrNameLst>
                                      </p:cBhvr>
                                      <p:to>
                                        <a:schemeClr val="bg1"/>
                                      </p:to>
                                    </p:animClr>
                                    <p:set>
                                      <p:cBhvr>
                                        <p:cTn id="74" dur="250" autoRev="1" fill="remove"/>
                                        <p:tgtEl>
                                          <p:spTgt spid="12"/>
                                        </p:tgtEl>
                                        <p:attrNameLst>
                                          <p:attrName>fill.type</p:attrName>
                                        </p:attrNameLst>
                                      </p:cBhvr>
                                      <p:to>
                                        <p:strVal val="solid"/>
                                      </p:to>
                                    </p:set>
                                    <p:set>
                                      <p:cBhvr>
                                        <p:cTn id="75" dur="250" autoRev="1" fill="remove"/>
                                        <p:tgtEl>
                                          <p:spTgt spid="12"/>
                                        </p:tgtEl>
                                        <p:attrNameLst>
                                          <p:attrName>fill.on</p:attrName>
                                        </p:attrNameLst>
                                      </p:cBhvr>
                                      <p:to>
                                        <p:strVal val="true"/>
                                      </p:to>
                                    </p:set>
                                  </p:childTnLst>
                                </p:cTn>
                              </p:par>
                            </p:childTnLst>
                          </p:cTn>
                        </p:par>
                      </p:childTnLst>
                    </p:cTn>
                  </p:par>
                  <p:par>
                    <p:cTn id="76" fill="hold">
                      <p:stCondLst>
                        <p:cond delay="indefinite"/>
                      </p:stCondLst>
                      <p:childTnLst>
                        <p:par>
                          <p:cTn id="77" fill="hold">
                            <p:stCondLst>
                              <p:cond delay="0"/>
                            </p:stCondLst>
                            <p:childTnLst>
                              <p:par>
                                <p:cTn id="78" presetID="22" presetClass="entr" presetSubtype="2" fill="hold" grpId="0" nodeType="clickEffect">
                                  <p:stCondLst>
                                    <p:cond delay="0"/>
                                  </p:stCondLst>
                                  <p:childTnLst>
                                    <p:set>
                                      <p:cBhvr>
                                        <p:cTn id="79" dur="1" fill="hold">
                                          <p:stCondLst>
                                            <p:cond delay="0"/>
                                          </p:stCondLst>
                                        </p:cTn>
                                        <p:tgtEl>
                                          <p:spTgt spid="8"/>
                                        </p:tgtEl>
                                        <p:attrNameLst>
                                          <p:attrName>style.visibility</p:attrName>
                                        </p:attrNameLst>
                                      </p:cBhvr>
                                      <p:to>
                                        <p:strVal val="visible"/>
                                      </p:to>
                                    </p:set>
                                    <p:animEffect transition="in" filter="wipe(right)">
                                      <p:cBhvr>
                                        <p:cTn id="80" dur="500"/>
                                        <p:tgtEl>
                                          <p:spTgt spid="8"/>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2" fill="hold" grpId="0" nodeType="click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wipe(right)">
                                      <p:cBhvr>
                                        <p:cTn id="8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3" grpId="0" animBg="1"/>
      <p:bldP spid="7" grpId="0" animBg="1"/>
      <p:bldP spid="7" grpId="1" animBg="1"/>
      <p:bldP spid="10" grpId="0" animBg="1"/>
      <p:bldP spid="10" grpId="1" animBg="1"/>
      <p:bldP spid="11" grpId="0" animBg="1"/>
      <p:bldP spid="11" grpId="1" animBg="1"/>
      <p:bldP spid="12" grpId="0" animBg="1"/>
      <p:bldP spid="12" grpId="1" animBg="1"/>
      <p:bldP spid="8" grpId="0" animBg="1"/>
      <p:bldP spid="1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4878" b="6098"/>
          <a:stretch/>
        </p:blipFill>
        <p:spPr bwMode="auto">
          <a:xfrm>
            <a:off x="0" y="1100138"/>
            <a:ext cx="9144000" cy="5529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Left Arrow 4"/>
          <p:cNvSpPr/>
          <p:nvPr/>
        </p:nvSpPr>
        <p:spPr>
          <a:xfrm>
            <a:off x="5715000" y="4038600"/>
            <a:ext cx="978408" cy="256032"/>
          </a:xfrm>
          <a:prstGeom prst="lef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tx1"/>
              </a:solidFill>
            </a:endParaRPr>
          </a:p>
        </p:txBody>
      </p:sp>
      <p:sp>
        <p:nvSpPr>
          <p:cNvPr id="3" name="TextBox 2"/>
          <p:cNvSpPr txBox="1"/>
          <p:nvPr/>
        </p:nvSpPr>
        <p:spPr>
          <a:xfrm>
            <a:off x="7185913" y="3657600"/>
            <a:ext cx="1676400" cy="147732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sr-Cyrl-RS">
                <a:solidFill>
                  <a:schemeClr val="accent2">
                    <a:lumMod val="75000"/>
                  </a:schemeClr>
                </a:solidFill>
              </a:rPr>
              <a:t>ПРИХВАЋЕНЕ ПРЕПОРУКЕ УЛАЗЕ У КОНАЧАН ИЗВЈЕШТАЈ </a:t>
            </a:r>
            <a:endParaRPr lang="sr-Latn-RS" dirty="0"/>
          </a:p>
        </p:txBody>
      </p:sp>
    </p:spTree>
    <p:extLst>
      <p:ext uri="{BB962C8B-B14F-4D97-AF65-F5344CB8AC3E}">
        <p14:creationId xmlns:p14="http://schemas.microsoft.com/office/powerpoint/2010/main" val="341277809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7886700" cy="1325563"/>
          </a:xfrm>
        </p:spPr>
        <p:txBody>
          <a:bodyPr>
            <a:normAutofit/>
          </a:bodyPr>
          <a:lstStyle/>
          <a:p>
            <a:pPr algn="ctr"/>
            <a:r>
              <a:rPr lang="sr-Cyrl-RS" sz="3600" b="1" dirty="0">
                <a:solidFill>
                  <a:schemeClr val="accent4">
                    <a:lumMod val="50000"/>
                  </a:schemeClr>
                </a:solidFill>
                <a:effectLst>
                  <a:outerShdw blurRad="38100" dist="38100" dir="2700000" algn="tl">
                    <a:srgbClr val="000000">
                      <a:alpha val="43137"/>
                    </a:srgbClr>
                  </a:outerShdw>
                </a:effectLst>
              </a:rPr>
              <a:t>Аутоматизација послова </a:t>
            </a:r>
            <a:r>
              <a:rPr lang="en-US" sz="3600" b="1" dirty="0" smtClean="0">
                <a:solidFill>
                  <a:schemeClr val="accent4">
                    <a:lumMod val="50000"/>
                  </a:schemeClr>
                </a:solidFill>
                <a:effectLst>
                  <a:outerShdw blurRad="38100" dist="38100" dir="2700000" algn="tl">
                    <a:srgbClr val="000000">
                      <a:alpha val="43137"/>
                    </a:srgbClr>
                  </a:outerShdw>
                </a:effectLst>
              </a:rPr>
              <a:t/>
            </a:r>
            <a:br>
              <a:rPr lang="en-US" sz="3600" b="1" dirty="0" smtClean="0">
                <a:solidFill>
                  <a:schemeClr val="accent4">
                    <a:lumMod val="50000"/>
                  </a:schemeClr>
                </a:solidFill>
                <a:effectLst>
                  <a:outerShdw blurRad="38100" dist="38100" dir="2700000" algn="tl">
                    <a:srgbClr val="000000">
                      <a:alpha val="43137"/>
                    </a:srgbClr>
                  </a:outerShdw>
                </a:effectLst>
              </a:rPr>
            </a:br>
            <a:r>
              <a:rPr lang="sr-Cyrl-RS" sz="3600" b="1" dirty="0" smtClean="0">
                <a:solidFill>
                  <a:schemeClr val="accent4">
                    <a:lumMod val="50000"/>
                  </a:schemeClr>
                </a:solidFill>
                <a:effectLst>
                  <a:outerShdw blurRad="38100" dist="38100" dir="2700000" algn="tl">
                    <a:srgbClr val="000000">
                      <a:alpha val="43137"/>
                    </a:srgbClr>
                  </a:outerShdw>
                </a:effectLst>
              </a:rPr>
              <a:t>интерне </a:t>
            </a:r>
            <a:r>
              <a:rPr lang="sr-Cyrl-RS" sz="3600" b="1" dirty="0">
                <a:solidFill>
                  <a:schemeClr val="accent4">
                    <a:lumMod val="50000"/>
                  </a:schemeClr>
                </a:solidFill>
                <a:effectLst>
                  <a:outerShdw blurRad="38100" dist="38100" dir="2700000" algn="tl">
                    <a:srgbClr val="000000">
                      <a:alpha val="43137"/>
                    </a:srgbClr>
                  </a:outerShdw>
                </a:effectLst>
              </a:rPr>
              <a:t>ревизије </a:t>
            </a:r>
            <a:endParaRPr lang="en-US" sz="3600" b="1" dirty="0">
              <a:solidFill>
                <a:schemeClr val="accent4">
                  <a:lumMod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09600" y="2016812"/>
            <a:ext cx="7886700" cy="4351338"/>
          </a:xfrm>
        </p:spPr>
        <p:txBody>
          <a:bodyPr>
            <a:normAutofit fontScale="70000" lnSpcReduction="20000"/>
          </a:bodyPr>
          <a:lstStyle/>
          <a:p>
            <a:pPr>
              <a:buFont typeface="Wingdings" panose="05000000000000000000" pitchFamily="2" charset="2"/>
              <a:buChar char="q"/>
            </a:pPr>
            <a:r>
              <a:rPr lang="sr-Cyrl-RS" dirty="0"/>
              <a:t>Аутоматизација методолошког оквира за рад интерних ревизора представља својеврстан корак напријед у развоју функције интерне ревизије</a:t>
            </a:r>
          </a:p>
          <a:p>
            <a:pPr>
              <a:buFont typeface="Wingdings" panose="05000000000000000000" pitchFamily="2" charset="2"/>
              <a:buChar char="q"/>
            </a:pPr>
            <a:endParaRPr lang="sr-Cyrl-RS" dirty="0"/>
          </a:p>
          <a:p>
            <a:pPr>
              <a:buFont typeface="Wingdings" panose="05000000000000000000" pitchFamily="2" charset="2"/>
              <a:buChar char="q"/>
            </a:pPr>
            <a:r>
              <a:rPr lang="sr-Cyrl-RS" dirty="0"/>
              <a:t>Промјена у ревизорском приступу у раду</a:t>
            </a:r>
          </a:p>
          <a:p>
            <a:pPr>
              <a:buFont typeface="Wingdings" panose="05000000000000000000" pitchFamily="2" charset="2"/>
              <a:buChar char="q"/>
            </a:pPr>
            <a:endParaRPr lang="sr-Cyrl-RS" dirty="0"/>
          </a:p>
          <a:p>
            <a:pPr>
              <a:buFont typeface="Wingdings" panose="05000000000000000000" pitchFamily="2" charset="2"/>
              <a:buChar char="q"/>
            </a:pPr>
            <a:r>
              <a:rPr lang="sr-Cyrl-RS" dirty="0"/>
              <a:t>Процјене ризика и бављење ризицима - континуирана активност током цјелокупног процеса интерне ревизије од стратешког и годишњег планирања па до праћења имплементације препорука. </a:t>
            </a:r>
            <a:endParaRPr lang="en-US" dirty="0" smtClean="0"/>
          </a:p>
          <a:p>
            <a:pPr marL="0" indent="0">
              <a:buNone/>
            </a:pPr>
            <a:endParaRPr lang="sr-Cyrl-RS" dirty="0"/>
          </a:p>
          <a:p>
            <a:pPr>
              <a:buFont typeface="Wingdings" panose="05000000000000000000" pitchFamily="2" charset="2"/>
              <a:buChar char="q"/>
            </a:pPr>
            <a:r>
              <a:rPr lang="sr-Cyrl-RS" dirty="0"/>
              <a:t>Ефикасно управљање функцијом интерне ревизије – фокус на ризике</a:t>
            </a:r>
          </a:p>
          <a:p>
            <a:pPr>
              <a:buFont typeface="Wingdings" panose="05000000000000000000" pitchFamily="2" charset="2"/>
              <a:buChar char="q"/>
            </a:pPr>
            <a:endParaRPr lang="sr-Cyrl-RS" dirty="0"/>
          </a:p>
          <a:p>
            <a:pPr>
              <a:buFont typeface="Wingdings" panose="05000000000000000000" pitchFamily="2" charset="2"/>
              <a:buChar char="q"/>
            </a:pPr>
            <a:r>
              <a:rPr lang="sr-Cyrl-RS" dirty="0"/>
              <a:t>Холистички приступ обављању послова интерне ревизије </a:t>
            </a:r>
            <a:endParaRPr lang="en-US" dirty="0"/>
          </a:p>
          <a:p>
            <a:endParaRPr lang="en-US" dirty="0"/>
          </a:p>
        </p:txBody>
      </p:sp>
    </p:spTree>
    <p:extLst>
      <p:ext uri="{BB962C8B-B14F-4D97-AF65-F5344CB8AC3E}">
        <p14:creationId xmlns:p14="http://schemas.microsoft.com/office/powerpoint/2010/main" val="63427110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977" y="127000"/>
            <a:ext cx="6347713" cy="527066"/>
          </a:xfrm>
        </p:spPr>
        <p:txBody>
          <a:bodyPr>
            <a:normAutofit fontScale="90000"/>
          </a:bodyPr>
          <a:lstStyle/>
          <a:p>
            <a:pPr algn="ctr"/>
            <a:r>
              <a:rPr lang="en-US" sz="3200" b="1" dirty="0">
                <a:solidFill>
                  <a:schemeClr val="accent2">
                    <a:lumMod val="75000"/>
                  </a:schemeClr>
                </a:solidFill>
                <a:effectLst>
                  <a:outerShdw blurRad="38100" dist="38100" dir="2700000" algn="tl">
                    <a:srgbClr val="000000">
                      <a:alpha val="43137"/>
                    </a:srgbClr>
                  </a:outerShdw>
                </a:effectLst>
              </a:rPr>
              <a:t>A</a:t>
            </a:r>
            <a:r>
              <a:rPr lang="sr-Cyrl-RS" sz="3200" b="1" dirty="0">
                <a:solidFill>
                  <a:schemeClr val="accent2">
                    <a:lumMod val="75000"/>
                  </a:schemeClr>
                </a:solidFill>
                <a:effectLst>
                  <a:outerShdw blurRad="38100" dist="38100" dir="2700000" algn="tl">
                    <a:srgbClr val="000000">
                      <a:alpha val="43137"/>
                    </a:srgbClr>
                  </a:outerShdw>
                </a:effectLst>
              </a:rPr>
              <a:t>КЦИОНИ ПЛАН </a:t>
            </a:r>
            <a:endParaRPr lang="en-US" sz="3200" b="1" dirty="0">
              <a:solidFill>
                <a:schemeClr val="accent2">
                  <a:lumMod val="75000"/>
                </a:schemeClr>
              </a:solidFill>
              <a:effectLst>
                <a:outerShdw blurRad="38100" dist="38100" dir="2700000" algn="tl">
                  <a:srgbClr val="000000">
                    <a:alpha val="43137"/>
                  </a:srgbClr>
                </a:outerShdw>
              </a:effectLst>
            </a:endParaRPr>
          </a:p>
        </p:txBody>
      </p:sp>
      <p:pic>
        <p:nvPicPr>
          <p:cNvPr id="4" name="Content Placeholder 3"/>
          <p:cNvPicPr>
            <a:picLocks noGrp="1" noChangeAspect="1"/>
          </p:cNvPicPr>
          <p:nvPr>
            <p:ph idx="1"/>
          </p:nvPr>
        </p:nvPicPr>
        <p:blipFill rotWithShape="1">
          <a:blip r:embed="rId2"/>
          <a:srcRect t="4778" b="2683"/>
          <a:stretch/>
        </p:blipFill>
        <p:spPr>
          <a:xfrm>
            <a:off x="0" y="914400"/>
            <a:ext cx="9144000" cy="5943600"/>
          </a:xfrm>
          <a:prstGeom prst="rect">
            <a:avLst/>
          </a:prstGeom>
        </p:spPr>
      </p:pic>
      <p:sp>
        <p:nvSpPr>
          <p:cNvPr id="5" name="Minus 4"/>
          <p:cNvSpPr/>
          <p:nvPr/>
        </p:nvSpPr>
        <p:spPr>
          <a:xfrm>
            <a:off x="137160" y="1752600"/>
            <a:ext cx="1371600" cy="457200"/>
          </a:xfrm>
          <a:prstGeom prst="mathMinus">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tx1"/>
              </a:solidFill>
            </a:endParaRPr>
          </a:p>
        </p:txBody>
      </p:sp>
      <p:sp>
        <p:nvSpPr>
          <p:cNvPr id="7" name="Minus 6"/>
          <p:cNvSpPr/>
          <p:nvPr/>
        </p:nvSpPr>
        <p:spPr>
          <a:xfrm>
            <a:off x="3581400" y="2027662"/>
            <a:ext cx="2133600" cy="486938"/>
          </a:xfrm>
          <a:prstGeom prst="mathMinus">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tx1"/>
              </a:solidFill>
            </a:endParaRPr>
          </a:p>
        </p:txBody>
      </p:sp>
      <p:sp>
        <p:nvSpPr>
          <p:cNvPr id="8" name="Right Arrow 7"/>
          <p:cNvSpPr/>
          <p:nvPr/>
        </p:nvSpPr>
        <p:spPr>
          <a:xfrm>
            <a:off x="7543800" y="1704279"/>
            <a:ext cx="990600" cy="275062"/>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tx1"/>
              </a:solidFill>
            </a:endParaRPr>
          </a:p>
        </p:txBody>
      </p:sp>
      <p:pic>
        <p:nvPicPr>
          <p:cNvPr id="9" name="Picture 8"/>
          <p:cNvPicPr>
            <a:picLocks noChangeAspect="1"/>
          </p:cNvPicPr>
          <p:nvPr/>
        </p:nvPicPr>
        <p:blipFill rotWithShape="1">
          <a:blip r:embed="rId3"/>
          <a:srcRect t="35778" b="51777"/>
          <a:stretch/>
        </p:blipFill>
        <p:spPr>
          <a:xfrm>
            <a:off x="0" y="1539240"/>
            <a:ext cx="9144000" cy="1066800"/>
          </a:xfrm>
          <a:prstGeom prst="rect">
            <a:avLst/>
          </a:prstGeom>
        </p:spPr>
      </p:pic>
      <p:sp>
        <p:nvSpPr>
          <p:cNvPr id="10" name="Right Arrow 9"/>
          <p:cNvSpPr/>
          <p:nvPr/>
        </p:nvSpPr>
        <p:spPr>
          <a:xfrm>
            <a:off x="110641" y="2209800"/>
            <a:ext cx="533400" cy="39624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tx1"/>
              </a:solidFill>
            </a:endParaRPr>
          </a:p>
        </p:txBody>
      </p:sp>
      <p:sp>
        <p:nvSpPr>
          <p:cNvPr id="11" name="Right Arrow 10"/>
          <p:cNvSpPr/>
          <p:nvPr/>
        </p:nvSpPr>
        <p:spPr>
          <a:xfrm>
            <a:off x="762000" y="2885189"/>
            <a:ext cx="533400" cy="39624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tx1"/>
              </a:solidFill>
            </a:endParaRPr>
          </a:p>
        </p:txBody>
      </p:sp>
      <p:sp>
        <p:nvSpPr>
          <p:cNvPr id="12" name="Right Arrow 11"/>
          <p:cNvSpPr/>
          <p:nvPr/>
        </p:nvSpPr>
        <p:spPr>
          <a:xfrm rot="10800000">
            <a:off x="8001000" y="2866374"/>
            <a:ext cx="533400" cy="39624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tx1"/>
              </a:solidFill>
            </a:endParaRPr>
          </a:p>
        </p:txBody>
      </p:sp>
      <p:sp>
        <p:nvSpPr>
          <p:cNvPr id="13" name="Right Arrow 12"/>
          <p:cNvSpPr/>
          <p:nvPr/>
        </p:nvSpPr>
        <p:spPr>
          <a:xfrm>
            <a:off x="762000" y="3322367"/>
            <a:ext cx="533400" cy="39624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tx1"/>
              </a:solidFill>
            </a:endParaRPr>
          </a:p>
        </p:txBody>
      </p:sp>
      <p:sp>
        <p:nvSpPr>
          <p:cNvPr id="14" name="Right Arrow 13"/>
          <p:cNvSpPr/>
          <p:nvPr/>
        </p:nvSpPr>
        <p:spPr>
          <a:xfrm rot="10800000">
            <a:off x="8077200" y="3380794"/>
            <a:ext cx="533400" cy="39624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tx1"/>
              </a:solidFill>
            </a:endParaRPr>
          </a:p>
        </p:txBody>
      </p:sp>
      <p:sp>
        <p:nvSpPr>
          <p:cNvPr id="15" name="Right Arrow 14"/>
          <p:cNvSpPr/>
          <p:nvPr/>
        </p:nvSpPr>
        <p:spPr>
          <a:xfrm>
            <a:off x="724277" y="3830069"/>
            <a:ext cx="533400" cy="39624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tx1"/>
              </a:solidFill>
            </a:endParaRPr>
          </a:p>
        </p:txBody>
      </p:sp>
      <p:sp>
        <p:nvSpPr>
          <p:cNvPr id="16" name="Right Arrow 15"/>
          <p:cNvSpPr/>
          <p:nvPr/>
        </p:nvSpPr>
        <p:spPr>
          <a:xfrm rot="10800000">
            <a:off x="8077200" y="3849915"/>
            <a:ext cx="533400" cy="39624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119755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right)">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right)">
                                      <p:cBhvr>
                                        <p:cTn id="22" dur="2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20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20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20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circle(in)">
                                      <p:cBhvr>
                                        <p:cTn id="42" dur="20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left)">
                                      <p:cBhvr>
                                        <p:cTn id="47" dur="20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left)">
                                      <p:cBhvr>
                                        <p:cTn id="52" dur="20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2"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right)">
                                      <p:cBhvr>
                                        <p:cTn id="5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0" grpId="0" animBg="1"/>
      <p:bldP spid="11" grpId="0" animBg="1"/>
      <p:bldP spid="12" grpId="0" animBg="1"/>
      <p:bldP spid="13" grpId="0" animBg="1"/>
      <p:bldP spid="14" grpId="0" animBg="1"/>
      <p:bldP spid="15" grpId="0" animBg="1"/>
      <p:bldP spid="1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3864" y="154459"/>
            <a:ext cx="5549472" cy="351083"/>
          </a:xfrm>
        </p:spPr>
        <p:txBody>
          <a:bodyPr>
            <a:normAutofit fontScale="90000"/>
          </a:bodyPr>
          <a:lstStyle/>
          <a:p>
            <a:pPr algn="ctr"/>
            <a:r>
              <a:rPr lang="sr-Cyrl-RS" sz="3200" b="1" dirty="0">
                <a:solidFill>
                  <a:schemeClr val="accent2">
                    <a:lumMod val="75000"/>
                  </a:schemeClr>
                </a:solidFill>
                <a:effectLst>
                  <a:outerShdw blurRad="38100" dist="38100" dir="2700000" algn="tl">
                    <a:srgbClr val="000000">
                      <a:alpha val="43137"/>
                    </a:srgbClr>
                  </a:outerShdw>
                </a:effectLst>
              </a:rPr>
              <a:t>АКЦИОНИ</a:t>
            </a:r>
            <a:r>
              <a:rPr lang="sr-Cyrl-RS" dirty="0" smtClean="0">
                <a:solidFill>
                  <a:schemeClr val="accent2">
                    <a:lumMod val="75000"/>
                  </a:schemeClr>
                </a:solidFill>
              </a:rPr>
              <a:t> </a:t>
            </a:r>
            <a:r>
              <a:rPr lang="sr-Cyrl-RS" sz="3200" b="1" dirty="0">
                <a:solidFill>
                  <a:schemeClr val="accent2">
                    <a:lumMod val="75000"/>
                  </a:schemeClr>
                </a:solidFill>
                <a:effectLst>
                  <a:outerShdw blurRad="38100" dist="38100" dir="2700000" algn="tl">
                    <a:srgbClr val="000000">
                      <a:alpha val="43137"/>
                    </a:srgbClr>
                  </a:outerShdw>
                </a:effectLst>
              </a:rPr>
              <a:t>ПЛАН</a:t>
            </a:r>
            <a:r>
              <a:rPr lang="sr-Cyrl-RS" dirty="0" smtClean="0">
                <a:solidFill>
                  <a:schemeClr val="accent2">
                    <a:lumMod val="75000"/>
                  </a:schemeClr>
                </a:solidFill>
              </a:rPr>
              <a:t> </a:t>
            </a:r>
            <a:endParaRPr lang="en-US" dirty="0">
              <a:solidFill>
                <a:schemeClr val="accent2">
                  <a:lumMod val="75000"/>
                </a:schemeClr>
              </a:solidFill>
            </a:endParaRPr>
          </a:p>
        </p:txBody>
      </p:sp>
      <p:pic>
        <p:nvPicPr>
          <p:cNvPr id="4" name="Content Placeholder 3"/>
          <p:cNvPicPr>
            <a:picLocks noGrp="1" noChangeAspect="1"/>
          </p:cNvPicPr>
          <p:nvPr>
            <p:ph idx="1"/>
          </p:nvPr>
        </p:nvPicPr>
        <p:blipFill rotWithShape="1">
          <a:blip r:embed="rId2"/>
          <a:srcRect t="8686" b="5293"/>
          <a:stretch/>
        </p:blipFill>
        <p:spPr>
          <a:xfrm>
            <a:off x="0" y="914400"/>
            <a:ext cx="9144000" cy="5638800"/>
          </a:xfrm>
          <a:prstGeom prst="rect">
            <a:avLst/>
          </a:prstGeom>
        </p:spPr>
      </p:pic>
      <p:sp>
        <p:nvSpPr>
          <p:cNvPr id="5" name="Curved Down Arrow 4"/>
          <p:cNvSpPr/>
          <p:nvPr/>
        </p:nvSpPr>
        <p:spPr>
          <a:xfrm>
            <a:off x="5029200" y="2209800"/>
            <a:ext cx="914400" cy="221903"/>
          </a:xfrm>
          <a:prstGeom prst="curved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sr-Latn-RS">
              <a:solidFill>
                <a:schemeClr val="tx1"/>
              </a:solidFill>
            </a:endParaRPr>
          </a:p>
        </p:txBody>
      </p:sp>
      <p:sp>
        <p:nvSpPr>
          <p:cNvPr id="6" name="TextBox 5"/>
          <p:cNvSpPr txBox="1"/>
          <p:nvPr/>
        </p:nvSpPr>
        <p:spPr>
          <a:xfrm>
            <a:off x="4038600" y="1371600"/>
            <a:ext cx="3276600" cy="36933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endParaRPr lang="en-US" dirty="0"/>
          </a:p>
        </p:txBody>
      </p:sp>
      <p:sp>
        <p:nvSpPr>
          <p:cNvPr id="7" name="TextBox 6"/>
          <p:cNvSpPr txBox="1"/>
          <p:nvPr/>
        </p:nvSpPr>
        <p:spPr>
          <a:xfrm>
            <a:off x="6096000" y="2013466"/>
            <a:ext cx="1905000" cy="36933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endParaRPr lang="en-US" dirty="0"/>
          </a:p>
        </p:txBody>
      </p:sp>
      <p:sp>
        <p:nvSpPr>
          <p:cNvPr id="8" name="Right Arrow 7"/>
          <p:cNvSpPr/>
          <p:nvPr/>
        </p:nvSpPr>
        <p:spPr>
          <a:xfrm rot="5400000">
            <a:off x="8458200" y="2819400"/>
            <a:ext cx="533400" cy="2286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tx1"/>
              </a:solidFill>
            </a:endParaRPr>
          </a:p>
        </p:txBody>
      </p:sp>
      <p:pic>
        <p:nvPicPr>
          <p:cNvPr id="9" name="Picture 8"/>
          <p:cNvPicPr>
            <a:picLocks noChangeAspect="1"/>
          </p:cNvPicPr>
          <p:nvPr/>
        </p:nvPicPr>
        <p:blipFill rotWithShape="1">
          <a:blip r:embed="rId3"/>
          <a:srcRect l="154" t="37555" b="26000"/>
          <a:stretch/>
        </p:blipFill>
        <p:spPr>
          <a:xfrm>
            <a:off x="0" y="2743200"/>
            <a:ext cx="9144000" cy="3124200"/>
          </a:xfrm>
          <a:prstGeom prst="rect">
            <a:avLst/>
          </a:prstGeom>
        </p:spPr>
      </p:pic>
      <p:pic>
        <p:nvPicPr>
          <p:cNvPr id="10" name="Picture 9"/>
          <p:cNvPicPr>
            <a:picLocks noChangeAspect="1"/>
          </p:cNvPicPr>
          <p:nvPr/>
        </p:nvPicPr>
        <p:blipFill rotWithShape="1">
          <a:blip r:embed="rId4"/>
          <a:srcRect l="44000" t="67778" r="14500" b="9111"/>
          <a:stretch/>
        </p:blipFill>
        <p:spPr>
          <a:xfrm>
            <a:off x="3981450" y="5293722"/>
            <a:ext cx="3924300" cy="1447800"/>
          </a:xfrm>
          <a:prstGeom prst="rect">
            <a:avLst/>
          </a:prstGeom>
        </p:spPr>
      </p:pic>
      <p:sp>
        <p:nvSpPr>
          <p:cNvPr id="11" name="Right Arrow 10"/>
          <p:cNvSpPr/>
          <p:nvPr/>
        </p:nvSpPr>
        <p:spPr>
          <a:xfrm>
            <a:off x="3200400" y="5327468"/>
            <a:ext cx="533400" cy="39624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6393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up)">
                                      <p:cBhvr>
                                        <p:cTn id="2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8" grpId="0" animBg="1"/>
      <p:bldP spid="1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90600"/>
            <a:ext cx="7962900" cy="1325563"/>
          </a:xfrm>
        </p:spPr>
        <p:txBody>
          <a:bodyPr/>
          <a:lstStyle/>
          <a:p>
            <a:r>
              <a:rPr lang="sr-Cyrl-RS" sz="2900" b="1" dirty="0" smtClean="0">
                <a:solidFill>
                  <a:schemeClr val="accent2">
                    <a:lumMod val="75000"/>
                  </a:schemeClr>
                </a:solidFill>
                <a:effectLst>
                  <a:outerShdw blurRad="38100" dist="38100" dir="2700000" algn="tl">
                    <a:srgbClr val="000000">
                      <a:alpha val="43137"/>
                    </a:srgbClr>
                  </a:outerShdw>
                </a:effectLst>
              </a:rPr>
              <a:t>НАЛАЗИ</a:t>
            </a:r>
            <a:r>
              <a:rPr lang="sr-Latn-RS" dirty="0">
                <a:solidFill>
                  <a:schemeClr val="accent2">
                    <a:lumMod val="50000"/>
                  </a:schemeClr>
                </a:solidFill>
              </a:rPr>
              <a:t>,</a:t>
            </a:r>
            <a:r>
              <a:rPr lang="sr-Cyrl-RS" dirty="0" smtClean="0"/>
              <a:t> </a:t>
            </a:r>
            <a:r>
              <a:rPr lang="sr-Cyrl-RS" sz="2900" b="1" dirty="0">
                <a:solidFill>
                  <a:schemeClr val="accent2">
                    <a:lumMod val="75000"/>
                  </a:schemeClr>
                </a:solidFill>
                <a:effectLst>
                  <a:outerShdw blurRad="38100" dist="38100" dir="2700000" algn="tl">
                    <a:srgbClr val="000000">
                      <a:alpha val="43137"/>
                    </a:srgbClr>
                  </a:outerShdw>
                </a:effectLst>
              </a:rPr>
              <a:t>ЗАКЉУЧЦИ И ПРЕПОРУКЕ У ИЗВЈЕШТАЈУ </a:t>
            </a:r>
            <a:endParaRPr lang="en-US" sz="2900" b="1" dirty="0">
              <a:solidFill>
                <a:schemeClr val="accent2">
                  <a:lumMod val="75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95699" y="2590800"/>
            <a:ext cx="7239001" cy="3880773"/>
          </a:xfrm>
        </p:spPr>
        <p:txBody>
          <a:bodyPr/>
          <a:lstStyle/>
          <a:p>
            <a:pPr>
              <a:buFont typeface="Arial" panose="020B0604020202020204" pitchFamily="34" charset="0"/>
              <a:buChar char="•"/>
            </a:pPr>
            <a:r>
              <a:rPr lang="sr-Cyrl-RS" sz="2000" b="0" dirty="0" smtClean="0"/>
              <a:t>Аутоматски пренос налаза и закључака дефинисаних у фази  „Програм ревизије и резултати тестирања“ – забрана измјене у обрасцу Нацрта извјештаја.</a:t>
            </a:r>
          </a:p>
          <a:p>
            <a:pPr>
              <a:buFont typeface="Arial" panose="020B0604020202020204" pitchFamily="34" charset="0"/>
              <a:buChar char="•"/>
            </a:pPr>
            <a:r>
              <a:rPr lang="sr-Cyrl-RS" sz="2000" b="0" dirty="0" smtClean="0"/>
              <a:t>Пренос дефинисаних препорука у фази „Програм ревизије и резултати тестирања“ – могућност преобликовања текста у обрасцу Нацрта извјештаја</a:t>
            </a:r>
          </a:p>
          <a:p>
            <a:pPr>
              <a:buFont typeface="Arial" panose="020B0604020202020204" pitchFamily="34" charset="0"/>
              <a:buChar char="•"/>
            </a:pPr>
            <a:r>
              <a:rPr lang="sr-Cyrl-RS" sz="2000" b="0" dirty="0" smtClean="0"/>
              <a:t>Опције у апликацији за појединачно одобравање нацрта извјештаја, коначног извјешаја и акционог плана.</a:t>
            </a:r>
          </a:p>
          <a:p>
            <a:pPr>
              <a:buFont typeface="Arial" panose="020B0604020202020204" pitchFamily="34" charset="0"/>
              <a:buChar char="•"/>
            </a:pPr>
            <a:endParaRPr lang="sr-Cyrl-RS" b="0" dirty="0" smtClean="0"/>
          </a:p>
          <a:p>
            <a:pPr>
              <a:buFont typeface="Arial" panose="020B0604020202020204" pitchFamily="34" charset="0"/>
              <a:buChar char="•"/>
            </a:pPr>
            <a:endParaRPr lang="sr-Cyrl-RS" dirty="0" smtClean="0"/>
          </a:p>
          <a:p>
            <a:pPr>
              <a:buFont typeface="Arial" panose="020B0604020202020204" pitchFamily="34" charset="0"/>
              <a:buChar char="•"/>
            </a:pPr>
            <a:endParaRPr lang="en-US" dirty="0"/>
          </a:p>
        </p:txBody>
      </p:sp>
    </p:spTree>
    <p:extLst>
      <p:ext uri="{BB962C8B-B14F-4D97-AF65-F5344CB8AC3E}">
        <p14:creationId xmlns:p14="http://schemas.microsoft.com/office/powerpoint/2010/main" val="228433631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8" y="816492"/>
            <a:ext cx="7886700" cy="1325563"/>
          </a:xfrm>
        </p:spPr>
        <p:txBody>
          <a:bodyPr/>
          <a:lstStyle/>
          <a:p>
            <a:pPr algn="ctr"/>
            <a:r>
              <a:rPr lang="sr-Cyrl-RS" sz="2900" b="1" dirty="0">
                <a:solidFill>
                  <a:schemeClr val="accent2">
                    <a:lumMod val="75000"/>
                  </a:schemeClr>
                </a:solidFill>
                <a:effectLst>
                  <a:outerShdw blurRad="38100" dist="38100" dir="2700000" algn="tl">
                    <a:srgbClr val="000000">
                      <a:alpha val="43137"/>
                    </a:srgbClr>
                  </a:outerShdw>
                </a:effectLst>
              </a:rPr>
              <a:t>УПИТНИК</a:t>
            </a:r>
            <a:r>
              <a:rPr lang="sr-Cyrl-RS" dirty="0">
                <a:solidFill>
                  <a:schemeClr val="accent2">
                    <a:lumMod val="75000"/>
                  </a:schemeClr>
                </a:solidFill>
              </a:rPr>
              <a:t> </a:t>
            </a:r>
            <a:r>
              <a:rPr lang="sr-Cyrl-RS" sz="2900" b="1" dirty="0">
                <a:solidFill>
                  <a:schemeClr val="accent2">
                    <a:lumMod val="75000"/>
                  </a:schemeClr>
                </a:solidFill>
                <a:effectLst>
                  <a:outerShdw blurRad="38100" dist="38100" dir="2700000" algn="tl">
                    <a:srgbClr val="000000">
                      <a:alpha val="43137"/>
                    </a:srgbClr>
                  </a:outerShdw>
                </a:effectLst>
              </a:rPr>
              <a:t>О ЗАДОВОЉСТВУ РЕВИДИРАНОГ СУБЈЕКТА </a:t>
            </a:r>
            <a:endParaRPr lang="en-US" sz="2900" b="1" dirty="0">
              <a:solidFill>
                <a:schemeClr val="accent2">
                  <a:lumMod val="75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09598" y="2160590"/>
            <a:ext cx="7086601" cy="3880773"/>
          </a:xfrm>
        </p:spPr>
        <p:txBody>
          <a:bodyPr/>
          <a:lstStyle/>
          <a:p>
            <a:r>
              <a:rPr lang="sr-Cyrl-RS" dirty="0" smtClean="0"/>
              <a:t>Питања груписана у пет области: </a:t>
            </a:r>
          </a:p>
          <a:p>
            <a:pPr>
              <a:buFont typeface="+mj-lt"/>
              <a:buAutoNum type="arabicPeriod"/>
            </a:pPr>
            <a:r>
              <a:rPr lang="ru-RU" dirty="0"/>
              <a:t>ОДНОС С РУКОВОДСТВОМ И </a:t>
            </a:r>
            <a:r>
              <a:rPr lang="ru-RU" dirty="0" smtClean="0"/>
              <a:t>ДОДАТА </a:t>
            </a:r>
            <a:r>
              <a:rPr lang="ru-RU" dirty="0"/>
              <a:t>ВРИЈЕДНОСТ </a:t>
            </a:r>
            <a:endParaRPr lang="ru-RU" dirty="0" smtClean="0"/>
          </a:p>
          <a:p>
            <a:pPr>
              <a:buFont typeface="+mj-lt"/>
              <a:buAutoNum type="arabicPeriod"/>
            </a:pPr>
            <a:r>
              <a:rPr lang="ru-RU" dirty="0"/>
              <a:t>СТРУЧНОСТ И ДУЖНА ПРОФЕСИОНАЛНА ПАЖЊА ИНТЕРНИХ </a:t>
            </a:r>
            <a:r>
              <a:rPr lang="ru-RU" dirty="0" smtClean="0"/>
              <a:t>РЕВИЗОРА</a:t>
            </a:r>
          </a:p>
          <a:p>
            <a:pPr>
              <a:buFont typeface="+mj-lt"/>
              <a:buAutoNum type="arabicPeriod"/>
            </a:pPr>
            <a:r>
              <a:rPr lang="sr-Cyrl-ME" dirty="0"/>
              <a:t>ПЛАНИРАЊЕ </a:t>
            </a:r>
            <a:r>
              <a:rPr lang="sr-Cyrl-ME" dirty="0" smtClean="0"/>
              <a:t>РЕВИЗИЈЕ</a:t>
            </a:r>
          </a:p>
          <a:p>
            <a:pPr>
              <a:buFont typeface="+mj-lt"/>
              <a:buAutoNum type="arabicPeriod"/>
            </a:pPr>
            <a:r>
              <a:rPr lang="sr-Cyrl-ME" dirty="0"/>
              <a:t>ПРОВОЂЕЊЕ </a:t>
            </a:r>
            <a:r>
              <a:rPr lang="sr-Cyrl-ME" dirty="0" smtClean="0"/>
              <a:t>РЕВИЗИЈЕ</a:t>
            </a:r>
          </a:p>
          <a:p>
            <a:pPr>
              <a:buFont typeface="+mj-lt"/>
              <a:buAutoNum type="arabicPeriod"/>
            </a:pPr>
            <a:r>
              <a:rPr lang="sr-Cyrl-ME" dirty="0"/>
              <a:t>РЕВИЗИЈСКИ ИЗВЈЕШТАЈ </a:t>
            </a:r>
            <a:endParaRPr lang="sr-Cyrl-ME" dirty="0" smtClean="0"/>
          </a:p>
          <a:p>
            <a:pPr>
              <a:buFont typeface="+mj-lt"/>
              <a:buAutoNum type="arabicPeriod"/>
            </a:pPr>
            <a:endParaRPr lang="sr-Cyrl-ME" dirty="0"/>
          </a:p>
          <a:p>
            <a:pPr marL="0" indent="0">
              <a:buNone/>
            </a:pPr>
            <a:endParaRPr lang="ru-RU" dirty="0" smtClean="0"/>
          </a:p>
          <a:p>
            <a:pPr>
              <a:buFont typeface="+mj-lt"/>
              <a:buAutoNum type="arabicPeriod"/>
            </a:pPr>
            <a:endParaRPr lang="en-US" dirty="0"/>
          </a:p>
        </p:txBody>
      </p:sp>
    </p:spTree>
    <p:extLst>
      <p:ext uri="{BB962C8B-B14F-4D97-AF65-F5344CB8AC3E}">
        <p14:creationId xmlns:p14="http://schemas.microsoft.com/office/powerpoint/2010/main" val="11529726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13680"/>
            <a:ext cx="6347713" cy="1320800"/>
          </a:xfrm>
        </p:spPr>
        <p:txBody>
          <a:bodyPr>
            <a:normAutofit/>
          </a:bodyPr>
          <a:lstStyle/>
          <a:p>
            <a:pPr algn="ctr"/>
            <a:r>
              <a:rPr lang="sr-Cyrl-RS" sz="3200" b="1" dirty="0">
                <a:solidFill>
                  <a:schemeClr val="accent2">
                    <a:lumMod val="75000"/>
                  </a:schemeClr>
                </a:solidFill>
                <a:effectLst>
                  <a:outerShdw blurRad="38100" dist="38100" dir="2700000" algn="tl">
                    <a:srgbClr val="000000">
                      <a:alpha val="43137"/>
                    </a:srgbClr>
                  </a:outerShdw>
                </a:effectLst>
              </a:rPr>
              <a:t>УПИТНИК</a:t>
            </a:r>
            <a:r>
              <a:rPr lang="sr-Cyrl-RS" dirty="0" smtClean="0">
                <a:solidFill>
                  <a:schemeClr val="accent2">
                    <a:lumMod val="75000"/>
                  </a:schemeClr>
                </a:solidFill>
              </a:rPr>
              <a:t> </a:t>
            </a:r>
            <a:r>
              <a:rPr lang="sr-Cyrl-RS" sz="3200" b="1" dirty="0">
                <a:solidFill>
                  <a:schemeClr val="accent2">
                    <a:lumMod val="75000"/>
                  </a:schemeClr>
                </a:solidFill>
                <a:effectLst>
                  <a:outerShdw blurRad="38100" dist="38100" dir="2700000" algn="tl">
                    <a:srgbClr val="000000">
                      <a:alpha val="43137"/>
                    </a:srgbClr>
                  </a:outerShdw>
                </a:effectLst>
              </a:rPr>
              <a:t>О ЗАДОВОЉСТВУ РЕВИДИРАНОГ СУБЈЕКТА </a:t>
            </a:r>
            <a:endParaRPr lang="en-US" sz="3200" b="1" dirty="0">
              <a:solidFill>
                <a:schemeClr val="accent2">
                  <a:lumMod val="75000"/>
                </a:schemeClr>
              </a:solidFill>
              <a:effectLst>
                <a:outerShdw blurRad="38100" dist="38100" dir="2700000" algn="tl">
                  <a:srgbClr val="000000">
                    <a:alpha val="43137"/>
                  </a:srgbClr>
                </a:outerShdw>
              </a:effectLst>
            </a:endParaRPr>
          </a:p>
        </p:txBody>
      </p:sp>
      <p:pic>
        <p:nvPicPr>
          <p:cNvPr id="4" name="Content Placeholder 3"/>
          <p:cNvPicPr>
            <a:picLocks noGrp="1" noChangeAspect="1"/>
          </p:cNvPicPr>
          <p:nvPr>
            <p:ph idx="1"/>
          </p:nvPr>
        </p:nvPicPr>
        <p:blipFill rotWithShape="1">
          <a:blip r:embed="rId2"/>
          <a:srcRect t="4715" b="9264"/>
          <a:stretch/>
        </p:blipFill>
        <p:spPr>
          <a:xfrm>
            <a:off x="0" y="1066800"/>
            <a:ext cx="9144000" cy="5791200"/>
          </a:xfrm>
          <a:prstGeom prst="rect">
            <a:avLst/>
          </a:prstGeom>
        </p:spPr>
      </p:pic>
      <p:sp>
        <p:nvSpPr>
          <p:cNvPr id="5" name="TextBox 4"/>
          <p:cNvSpPr txBox="1"/>
          <p:nvPr/>
        </p:nvSpPr>
        <p:spPr>
          <a:xfrm>
            <a:off x="4038600" y="1828800"/>
            <a:ext cx="3124200" cy="36933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endParaRPr lang="en-US"/>
          </a:p>
        </p:txBody>
      </p:sp>
      <p:sp>
        <p:nvSpPr>
          <p:cNvPr id="6" name="Curved Down Arrow 5"/>
          <p:cNvSpPr/>
          <p:nvPr/>
        </p:nvSpPr>
        <p:spPr>
          <a:xfrm>
            <a:off x="5943600" y="2667000"/>
            <a:ext cx="1219200" cy="228601"/>
          </a:xfrm>
          <a:prstGeom prst="curved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sr-Latn-RS">
              <a:solidFill>
                <a:schemeClr val="tx1"/>
              </a:solidFill>
            </a:endParaRPr>
          </a:p>
        </p:txBody>
      </p:sp>
      <p:sp>
        <p:nvSpPr>
          <p:cNvPr id="7" name="TextBox 6"/>
          <p:cNvSpPr txBox="1"/>
          <p:nvPr/>
        </p:nvSpPr>
        <p:spPr>
          <a:xfrm>
            <a:off x="6438900" y="2260497"/>
            <a:ext cx="1447800" cy="36933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endParaRPr lang="en-US" dirty="0"/>
          </a:p>
        </p:txBody>
      </p:sp>
      <p:sp>
        <p:nvSpPr>
          <p:cNvPr id="8" name="Right Arrow 7"/>
          <p:cNvSpPr/>
          <p:nvPr/>
        </p:nvSpPr>
        <p:spPr>
          <a:xfrm>
            <a:off x="0" y="3986561"/>
            <a:ext cx="1066800" cy="334127"/>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solidFill>
                <a:schemeClr val="tx1"/>
              </a:solidFill>
            </a:endParaRPr>
          </a:p>
        </p:txBody>
      </p:sp>
      <p:sp>
        <p:nvSpPr>
          <p:cNvPr id="9" name="Right Arrow 8"/>
          <p:cNvSpPr/>
          <p:nvPr/>
        </p:nvSpPr>
        <p:spPr>
          <a:xfrm>
            <a:off x="3810000" y="3973003"/>
            <a:ext cx="990600" cy="328413"/>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solidFill>
                <a:schemeClr val="tx1"/>
              </a:solidFill>
            </a:endParaRPr>
          </a:p>
        </p:txBody>
      </p:sp>
      <p:sp>
        <p:nvSpPr>
          <p:cNvPr id="10" name="Right Arrow 9"/>
          <p:cNvSpPr/>
          <p:nvPr/>
        </p:nvSpPr>
        <p:spPr>
          <a:xfrm>
            <a:off x="6057900" y="3992275"/>
            <a:ext cx="990600" cy="328413"/>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solidFill>
                <a:schemeClr val="tx1"/>
              </a:solidFill>
            </a:endParaRPr>
          </a:p>
        </p:txBody>
      </p:sp>
      <p:sp>
        <p:nvSpPr>
          <p:cNvPr id="11" name="Right Arrow 10"/>
          <p:cNvSpPr/>
          <p:nvPr/>
        </p:nvSpPr>
        <p:spPr>
          <a:xfrm>
            <a:off x="0" y="5131038"/>
            <a:ext cx="822960" cy="355362"/>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93391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7" presetClass="emph" presetSubtype="0" repeatCount="4000" fill="remove" grpId="1" nodeType="clickEffect">
                                  <p:stCondLst>
                                    <p:cond delay="0"/>
                                  </p:stCondLst>
                                  <p:childTnLst>
                                    <p:animClr clrSpc="rgb" dir="cw">
                                      <p:cBhvr override="childStyle">
                                        <p:cTn id="21" dur="250" autoRev="1" fill="remove"/>
                                        <p:tgtEl>
                                          <p:spTgt spid="8"/>
                                        </p:tgtEl>
                                        <p:attrNameLst>
                                          <p:attrName>style.color</p:attrName>
                                        </p:attrNameLst>
                                      </p:cBhvr>
                                      <p:to>
                                        <a:schemeClr val="bg1"/>
                                      </p:to>
                                    </p:animClr>
                                    <p:animClr clrSpc="rgb" dir="cw">
                                      <p:cBhvr>
                                        <p:cTn id="22" dur="250" autoRev="1" fill="remove"/>
                                        <p:tgtEl>
                                          <p:spTgt spid="8"/>
                                        </p:tgtEl>
                                        <p:attrNameLst>
                                          <p:attrName>fillcolor</p:attrName>
                                        </p:attrNameLst>
                                      </p:cBhvr>
                                      <p:to>
                                        <a:schemeClr val="bg1"/>
                                      </p:to>
                                    </p:animClr>
                                    <p:set>
                                      <p:cBhvr>
                                        <p:cTn id="23" dur="250" autoRev="1" fill="remove"/>
                                        <p:tgtEl>
                                          <p:spTgt spid="8"/>
                                        </p:tgtEl>
                                        <p:attrNameLst>
                                          <p:attrName>fill.type</p:attrName>
                                        </p:attrNameLst>
                                      </p:cBhvr>
                                      <p:to>
                                        <p:strVal val="solid"/>
                                      </p:to>
                                    </p:set>
                                    <p:set>
                                      <p:cBhvr>
                                        <p:cTn id="24" dur="250" autoRev="1" fill="remove"/>
                                        <p:tgtEl>
                                          <p:spTgt spid="8"/>
                                        </p:tgtEl>
                                        <p:attrNameLst>
                                          <p:attrName>fill.on</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20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7" presetClass="emph" presetSubtype="0" repeatCount="4000" fill="remove" grpId="1" nodeType="clickEffect">
                                  <p:stCondLst>
                                    <p:cond delay="0"/>
                                  </p:stCondLst>
                                  <p:childTnLst>
                                    <p:animClr clrSpc="rgb" dir="cw">
                                      <p:cBhvr override="childStyle">
                                        <p:cTn id="33" dur="250" autoRev="1" fill="remove"/>
                                        <p:tgtEl>
                                          <p:spTgt spid="9"/>
                                        </p:tgtEl>
                                        <p:attrNameLst>
                                          <p:attrName>style.color</p:attrName>
                                        </p:attrNameLst>
                                      </p:cBhvr>
                                      <p:to>
                                        <a:schemeClr val="bg1"/>
                                      </p:to>
                                    </p:animClr>
                                    <p:animClr clrSpc="rgb" dir="cw">
                                      <p:cBhvr>
                                        <p:cTn id="34" dur="250" autoRev="1" fill="remove"/>
                                        <p:tgtEl>
                                          <p:spTgt spid="9"/>
                                        </p:tgtEl>
                                        <p:attrNameLst>
                                          <p:attrName>fillcolor</p:attrName>
                                        </p:attrNameLst>
                                      </p:cBhvr>
                                      <p:to>
                                        <a:schemeClr val="bg1"/>
                                      </p:to>
                                    </p:animClr>
                                    <p:set>
                                      <p:cBhvr>
                                        <p:cTn id="35" dur="250" autoRev="1" fill="remove"/>
                                        <p:tgtEl>
                                          <p:spTgt spid="9"/>
                                        </p:tgtEl>
                                        <p:attrNameLst>
                                          <p:attrName>fill.type</p:attrName>
                                        </p:attrNameLst>
                                      </p:cBhvr>
                                      <p:to>
                                        <p:strVal val="solid"/>
                                      </p:to>
                                    </p:set>
                                    <p:set>
                                      <p:cBhvr>
                                        <p:cTn id="36" dur="250" autoRev="1" fill="remove"/>
                                        <p:tgtEl>
                                          <p:spTgt spid="9"/>
                                        </p:tgtEl>
                                        <p:attrNameLst>
                                          <p:attrName>fill.on</p:attrName>
                                        </p:attrNameLst>
                                      </p:cBhvr>
                                      <p:to>
                                        <p:strVal val="tru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20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27" presetClass="emph" presetSubtype="0" repeatCount="4000" fill="remove" grpId="1" nodeType="clickEffect">
                                  <p:stCondLst>
                                    <p:cond delay="0"/>
                                  </p:stCondLst>
                                  <p:childTnLst>
                                    <p:animClr clrSpc="rgb" dir="cw">
                                      <p:cBhvr override="childStyle">
                                        <p:cTn id="45" dur="250" autoRev="1" fill="remove"/>
                                        <p:tgtEl>
                                          <p:spTgt spid="10"/>
                                        </p:tgtEl>
                                        <p:attrNameLst>
                                          <p:attrName>style.color</p:attrName>
                                        </p:attrNameLst>
                                      </p:cBhvr>
                                      <p:to>
                                        <a:schemeClr val="bg1"/>
                                      </p:to>
                                    </p:animClr>
                                    <p:animClr clrSpc="rgb" dir="cw">
                                      <p:cBhvr>
                                        <p:cTn id="46" dur="250" autoRev="1" fill="remove"/>
                                        <p:tgtEl>
                                          <p:spTgt spid="10"/>
                                        </p:tgtEl>
                                        <p:attrNameLst>
                                          <p:attrName>fillcolor</p:attrName>
                                        </p:attrNameLst>
                                      </p:cBhvr>
                                      <p:to>
                                        <a:schemeClr val="bg1"/>
                                      </p:to>
                                    </p:animClr>
                                    <p:set>
                                      <p:cBhvr>
                                        <p:cTn id="47" dur="250" autoRev="1" fill="remove"/>
                                        <p:tgtEl>
                                          <p:spTgt spid="10"/>
                                        </p:tgtEl>
                                        <p:attrNameLst>
                                          <p:attrName>fill.type</p:attrName>
                                        </p:attrNameLst>
                                      </p:cBhvr>
                                      <p:to>
                                        <p:strVal val="solid"/>
                                      </p:to>
                                    </p:set>
                                    <p:set>
                                      <p:cBhvr>
                                        <p:cTn id="48" dur="250" autoRev="1" fill="remove"/>
                                        <p:tgtEl>
                                          <p:spTgt spid="10"/>
                                        </p:tgtEl>
                                        <p:attrNameLst>
                                          <p:attrName>fill.on</p:attrName>
                                        </p:attrNameLst>
                                      </p:cBhvr>
                                      <p:to>
                                        <p:strVal val="true"/>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wipe(left)">
                                      <p:cBhvr>
                                        <p:cTn id="53" dur="2000"/>
                                        <p:tgtEl>
                                          <p:spTgt spid="11"/>
                                        </p:tgtEl>
                                      </p:cBhvr>
                                    </p:animEffect>
                                  </p:childTnLst>
                                </p:cTn>
                              </p:par>
                            </p:childTnLst>
                          </p:cTn>
                        </p:par>
                      </p:childTnLst>
                    </p:cTn>
                  </p:par>
                  <p:par>
                    <p:cTn id="54" fill="hold">
                      <p:stCondLst>
                        <p:cond delay="indefinite"/>
                      </p:stCondLst>
                      <p:childTnLst>
                        <p:par>
                          <p:cTn id="55" fill="hold">
                            <p:stCondLst>
                              <p:cond delay="0"/>
                            </p:stCondLst>
                            <p:childTnLst>
                              <p:par>
                                <p:cTn id="56" presetID="27" presetClass="emph" presetSubtype="0" repeatCount="4000" fill="remove" grpId="1" nodeType="clickEffect">
                                  <p:stCondLst>
                                    <p:cond delay="0"/>
                                  </p:stCondLst>
                                  <p:childTnLst>
                                    <p:animClr clrSpc="rgb" dir="cw">
                                      <p:cBhvr override="childStyle">
                                        <p:cTn id="57" dur="250" autoRev="1" fill="remove"/>
                                        <p:tgtEl>
                                          <p:spTgt spid="11"/>
                                        </p:tgtEl>
                                        <p:attrNameLst>
                                          <p:attrName>style.color</p:attrName>
                                        </p:attrNameLst>
                                      </p:cBhvr>
                                      <p:to>
                                        <a:schemeClr val="bg1"/>
                                      </p:to>
                                    </p:animClr>
                                    <p:animClr clrSpc="rgb" dir="cw">
                                      <p:cBhvr>
                                        <p:cTn id="58" dur="250" autoRev="1" fill="remove"/>
                                        <p:tgtEl>
                                          <p:spTgt spid="11"/>
                                        </p:tgtEl>
                                        <p:attrNameLst>
                                          <p:attrName>fillcolor</p:attrName>
                                        </p:attrNameLst>
                                      </p:cBhvr>
                                      <p:to>
                                        <a:schemeClr val="bg1"/>
                                      </p:to>
                                    </p:animClr>
                                    <p:set>
                                      <p:cBhvr>
                                        <p:cTn id="59" dur="250" autoRev="1" fill="remove"/>
                                        <p:tgtEl>
                                          <p:spTgt spid="11"/>
                                        </p:tgtEl>
                                        <p:attrNameLst>
                                          <p:attrName>fill.type</p:attrName>
                                        </p:attrNameLst>
                                      </p:cBhvr>
                                      <p:to>
                                        <p:strVal val="solid"/>
                                      </p:to>
                                    </p:set>
                                    <p:set>
                                      <p:cBhvr>
                                        <p:cTn id="60" dur="250" autoRev="1" fill="remove"/>
                                        <p:tgtEl>
                                          <p:spTgt spid="1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8" grpId="1" animBg="1"/>
      <p:bldP spid="9" grpId="0" animBg="1"/>
      <p:bldP spid="9" grpId="1" animBg="1"/>
      <p:bldP spid="10" grpId="0" animBg="1"/>
      <p:bldP spid="10" grpId="1" animBg="1"/>
      <p:bldP spid="11" grpId="0" animBg="1"/>
      <p:bldP spid="11" grpId="1"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6347713" cy="1100138"/>
          </a:xfrm>
        </p:spPr>
        <p:txBody>
          <a:bodyPr>
            <a:normAutofit fontScale="90000"/>
          </a:bodyPr>
          <a:lstStyle/>
          <a:p>
            <a:pPr algn="ctr"/>
            <a:r>
              <a:rPr lang="sr-Cyrl-RS" sz="3600" b="1" dirty="0">
                <a:solidFill>
                  <a:schemeClr val="accent2">
                    <a:lumMod val="75000"/>
                  </a:schemeClr>
                </a:solidFill>
                <a:effectLst>
                  <a:outerShdw blurRad="38100" dist="38100" dir="2700000" algn="tl">
                    <a:srgbClr val="000000">
                      <a:alpha val="43137"/>
                    </a:srgbClr>
                  </a:outerShdw>
                </a:effectLst>
              </a:rPr>
              <a:t>УПИТНИК</a:t>
            </a:r>
            <a:r>
              <a:rPr lang="sr-Cyrl-RS" dirty="0">
                <a:solidFill>
                  <a:schemeClr val="accent2">
                    <a:lumMod val="75000"/>
                  </a:schemeClr>
                </a:solidFill>
              </a:rPr>
              <a:t> </a:t>
            </a:r>
            <a:r>
              <a:rPr lang="sr-Cyrl-RS" sz="3600" b="1" dirty="0">
                <a:solidFill>
                  <a:schemeClr val="accent2">
                    <a:lumMod val="75000"/>
                  </a:schemeClr>
                </a:solidFill>
                <a:effectLst>
                  <a:outerShdw blurRad="38100" dist="38100" dir="2700000" algn="tl">
                    <a:srgbClr val="000000">
                      <a:alpha val="43137"/>
                    </a:srgbClr>
                  </a:outerShdw>
                </a:effectLst>
              </a:rPr>
              <a:t>О ЗАДОВОЉСТВУ РЕВИДИРАНОГ СУБЈЕКТА </a:t>
            </a:r>
            <a:endParaRPr lang="en-US" sz="3600" b="1" dirty="0">
              <a:solidFill>
                <a:schemeClr val="accent2">
                  <a:lumMod val="75000"/>
                </a:schemeClr>
              </a:solidFill>
              <a:effectLst>
                <a:outerShdw blurRad="38100" dist="38100" dir="2700000" algn="tl">
                  <a:srgbClr val="000000">
                    <a:alpha val="43137"/>
                  </a:srgbClr>
                </a:outerShdw>
              </a:effectLst>
            </a:endParaRPr>
          </a:p>
        </p:txBody>
      </p:sp>
      <p:pic>
        <p:nvPicPr>
          <p:cNvPr id="4" name="Content Placeholder 3"/>
          <p:cNvPicPr>
            <a:picLocks noGrp="1" noChangeAspect="1"/>
          </p:cNvPicPr>
          <p:nvPr>
            <p:ph idx="1"/>
          </p:nvPr>
        </p:nvPicPr>
        <p:blipFill>
          <a:blip r:embed="rId2"/>
          <a:stretch>
            <a:fillRect/>
          </a:stretch>
        </p:blipFill>
        <p:spPr>
          <a:xfrm>
            <a:off x="0" y="1100138"/>
            <a:ext cx="9144000" cy="5757862"/>
          </a:xfrm>
          <a:prstGeom prst="rect">
            <a:avLst/>
          </a:prstGeom>
        </p:spPr>
      </p:pic>
      <p:sp>
        <p:nvSpPr>
          <p:cNvPr id="5" name="Right Arrow 4"/>
          <p:cNvSpPr/>
          <p:nvPr/>
        </p:nvSpPr>
        <p:spPr>
          <a:xfrm>
            <a:off x="0" y="1447800"/>
            <a:ext cx="822960" cy="3810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solidFill>
                <a:schemeClr val="tx1"/>
              </a:solidFill>
            </a:endParaRPr>
          </a:p>
        </p:txBody>
      </p:sp>
      <p:sp>
        <p:nvSpPr>
          <p:cNvPr id="6" name="Right Arrow 5"/>
          <p:cNvSpPr/>
          <p:nvPr/>
        </p:nvSpPr>
        <p:spPr>
          <a:xfrm>
            <a:off x="0" y="3238500"/>
            <a:ext cx="822960" cy="3810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646364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mph" presetSubtype="0" repeatCount="4000" fill="remove" grpId="1" nodeType="clickEffect">
                                  <p:stCondLst>
                                    <p:cond delay="0"/>
                                  </p:stCondLst>
                                  <p:childTnLst>
                                    <p:animClr clrSpc="rgb" dir="cw">
                                      <p:cBhvr override="childStyle">
                                        <p:cTn id="11" dur="250" autoRev="1" fill="remove"/>
                                        <p:tgtEl>
                                          <p:spTgt spid="5"/>
                                        </p:tgtEl>
                                        <p:attrNameLst>
                                          <p:attrName>style.color</p:attrName>
                                        </p:attrNameLst>
                                      </p:cBhvr>
                                      <p:to>
                                        <a:schemeClr val="bg1"/>
                                      </p:to>
                                    </p:animClr>
                                    <p:animClr clrSpc="rgb" dir="cw">
                                      <p:cBhvr>
                                        <p:cTn id="12" dur="250" autoRev="1" fill="remove"/>
                                        <p:tgtEl>
                                          <p:spTgt spid="5"/>
                                        </p:tgtEl>
                                        <p:attrNameLst>
                                          <p:attrName>fillcolor</p:attrName>
                                        </p:attrNameLst>
                                      </p:cBhvr>
                                      <p:to>
                                        <a:schemeClr val="bg1"/>
                                      </p:to>
                                    </p:animClr>
                                    <p:set>
                                      <p:cBhvr>
                                        <p:cTn id="13" dur="250" autoRev="1" fill="remove"/>
                                        <p:tgtEl>
                                          <p:spTgt spid="5"/>
                                        </p:tgtEl>
                                        <p:attrNameLst>
                                          <p:attrName>fill.type</p:attrName>
                                        </p:attrNameLst>
                                      </p:cBhvr>
                                      <p:to>
                                        <p:strVal val="solid"/>
                                      </p:to>
                                    </p:set>
                                    <p:set>
                                      <p:cBhvr>
                                        <p:cTn id="14" dur="250" autoRev="1" fill="remove"/>
                                        <p:tgtEl>
                                          <p:spTgt spid="5"/>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7" presetClass="emph" presetSubtype="0" repeatCount="4000" fill="remove" grpId="1" nodeType="clickEffect">
                                  <p:stCondLst>
                                    <p:cond delay="0"/>
                                  </p:stCondLst>
                                  <p:childTnLst>
                                    <p:animClr clrSpc="rgb" dir="cw">
                                      <p:cBhvr override="childStyle">
                                        <p:cTn id="23" dur="250" autoRev="1" fill="remove"/>
                                        <p:tgtEl>
                                          <p:spTgt spid="6"/>
                                        </p:tgtEl>
                                        <p:attrNameLst>
                                          <p:attrName>style.color</p:attrName>
                                        </p:attrNameLst>
                                      </p:cBhvr>
                                      <p:to>
                                        <a:schemeClr val="bg1"/>
                                      </p:to>
                                    </p:animClr>
                                    <p:animClr clrSpc="rgb" dir="cw">
                                      <p:cBhvr>
                                        <p:cTn id="24" dur="250" autoRev="1" fill="remove"/>
                                        <p:tgtEl>
                                          <p:spTgt spid="6"/>
                                        </p:tgtEl>
                                        <p:attrNameLst>
                                          <p:attrName>fillcolor</p:attrName>
                                        </p:attrNameLst>
                                      </p:cBhvr>
                                      <p:to>
                                        <a:schemeClr val="bg1"/>
                                      </p:to>
                                    </p:animClr>
                                    <p:set>
                                      <p:cBhvr>
                                        <p:cTn id="25" dur="250" autoRev="1" fill="remove"/>
                                        <p:tgtEl>
                                          <p:spTgt spid="6"/>
                                        </p:tgtEl>
                                        <p:attrNameLst>
                                          <p:attrName>fill.type</p:attrName>
                                        </p:attrNameLst>
                                      </p:cBhvr>
                                      <p:to>
                                        <p:strVal val="solid"/>
                                      </p:to>
                                    </p:set>
                                    <p:set>
                                      <p:cBhvr>
                                        <p:cTn id="26" dur="250" autoRev="1" fill="remove"/>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5082" y="0"/>
            <a:ext cx="6347713" cy="1320800"/>
          </a:xfrm>
        </p:spPr>
        <p:txBody>
          <a:bodyPr>
            <a:normAutofit/>
          </a:bodyPr>
          <a:lstStyle/>
          <a:p>
            <a:pPr algn="ctr"/>
            <a:r>
              <a:rPr lang="sr-Cyrl-RS" sz="3200" b="1" dirty="0">
                <a:solidFill>
                  <a:schemeClr val="accent2">
                    <a:lumMod val="75000"/>
                  </a:schemeClr>
                </a:solidFill>
                <a:effectLst>
                  <a:outerShdw blurRad="38100" dist="38100" dir="2700000" algn="tl">
                    <a:srgbClr val="000000">
                      <a:alpha val="43137"/>
                    </a:srgbClr>
                  </a:outerShdw>
                </a:effectLst>
              </a:rPr>
              <a:t>УПИТНИК О ЗАДОВОЉСТВУ РЕВИДИРАНОГ СУБЈЕКТА </a:t>
            </a:r>
            <a:endParaRPr lang="en-US" sz="3200" b="1" dirty="0">
              <a:solidFill>
                <a:schemeClr val="accent2">
                  <a:lumMod val="75000"/>
                </a:schemeClr>
              </a:solidFill>
              <a:effectLst>
                <a:outerShdw blurRad="38100" dist="38100" dir="2700000" algn="tl">
                  <a:srgbClr val="000000">
                    <a:alpha val="43137"/>
                  </a:srgbClr>
                </a:outerShdw>
              </a:effectLst>
            </a:endParaRPr>
          </a:p>
        </p:txBody>
      </p:sp>
      <p:pic>
        <p:nvPicPr>
          <p:cNvPr id="4" name="Content Placeholder 3"/>
          <p:cNvPicPr>
            <a:picLocks noGrp="1" noChangeAspect="1"/>
          </p:cNvPicPr>
          <p:nvPr>
            <p:ph idx="1"/>
          </p:nvPr>
        </p:nvPicPr>
        <p:blipFill>
          <a:blip r:embed="rId2"/>
          <a:stretch>
            <a:fillRect/>
          </a:stretch>
        </p:blipFill>
        <p:spPr>
          <a:xfrm>
            <a:off x="0" y="1100138"/>
            <a:ext cx="9144000" cy="5757862"/>
          </a:xfrm>
          <a:prstGeom prst="rect">
            <a:avLst/>
          </a:prstGeom>
        </p:spPr>
      </p:pic>
      <p:sp>
        <p:nvSpPr>
          <p:cNvPr id="5" name="Right Arrow 4"/>
          <p:cNvSpPr/>
          <p:nvPr/>
        </p:nvSpPr>
        <p:spPr>
          <a:xfrm>
            <a:off x="-20444" y="1295400"/>
            <a:ext cx="822960" cy="3810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solidFill>
                <a:schemeClr val="tx1"/>
              </a:solidFill>
            </a:endParaRPr>
          </a:p>
        </p:txBody>
      </p:sp>
      <p:sp>
        <p:nvSpPr>
          <p:cNvPr id="6" name="Right Arrow 5"/>
          <p:cNvSpPr/>
          <p:nvPr/>
        </p:nvSpPr>
        <p:spPr>
          <a:xfrm>
            <a:off x="-20444" y="3695700"/>
            <a:ext cx="822960" cy="3810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909844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mph" presetSubtype="0" repeatCount="4000" fill="remove" grpId="1" nodeType="clickEffect">
                                  <p:stCondLst>
                                    <p:cond delay="0"/>
                                  </p:stCondLst>
                                  <p:childTnLst>
                                    <p:animClr clrSpc="rgb" dir="cw">
                                      <p:cBhvr override="childStyle">
                                        <p:cTn id="11" dur="250" autoRev="1" fill="remove"/>
                                        <p:tgtEl>
                                          <p:spTgt spid="5"/>
                                        </p:tgtEl>
                                        <p:attrNameLst>
                                          <p:attrName>style.color</p:attrName>
                                        </p:attrNameLst>
                                      </p:cBhvr>
                                      <p:to>
                                        <a:schemeClr val="bg1"/>
                                      </p:to>
                                    </p:animClr>
                                    <p:animClr clrSpc="rgb" dir="cw">
                                      <p:cBhvr>
                                        <p:cTn id="12" dur="250" autoRev="1" fill="remove"/>
                                        <p:tgtEl>
                                          <p:spTgt spid="5"/>
                                        </p:tgtEl>
                                        <p:attrNameLst>
                                          <p:attrName>fillcolor</p:attrName>
                                        </p:attrNameLst>
                                      </p:cBhvr>
                                      <p:to>
                                        <a:schemeClr val="bg1"/>
                                      </p:to>
                                    </p:animClr>
                                    <p:set>
                                      <p:cBhvr>
                                        <p:cTn id="13" dur="250" autoRev="1" fill="remove"/>
                                        <p:tgtEl>
                                          <p:spTgt spid="5"/>
                                        </p:tgtEl>
                                        <p:attrNameLst>
                                          <p:attrName>fill.type</p:attrName>
                                        </p:attrNameLst>
                                      </p:cBhvr>
                                      <p:to>
                                        <p:strVal val="solid"/>
                                      </p:to>
                                    </p:set>
                                    <p:set>
                                      <p:cBhvr>
                                        <p:cTn id="14" dur="250" autoRev="1" fill="remove"/>
                                        <p:tgtEl>
                                          <p:spTgt spid="5"/>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7" presetClass="emph" presetSubtype="0" repeatCount="4000" fill="remove" grpId="1" nodeType="clickEffect">
                                  <p:stCondLst>
                                    <p:cond delay="0"/>
                                  </p:stCondLst>
                                  <p:childTnLst>
                                    <p:animClr clrSpc="rgb" dir="cw">
                                      <p:cBhvr override="childStyle">
                                        <p:cTn id="23" dur="250" autoRev="1" fill="remove"/>
                                        <p:tgtEl>
                                          <p:spTgt spid="6"/>
                                        </p:tgtEl>
                                        <p:attrNameLst>
                                          <p:attrName>style.color</p:attrName>
                                        </p:attrNameLst>
                                      </p:cBhvr>
                                      <p:to>
                                        <a:schemeClr val="bg1"/>
                                      </p:to>
                                    </p:animClr>
                                    <p:animClr clrSpc="rgb" dir="cw">
                                      <p:cBhvr>
                                        <p:cTn id="24" dur="250" autoRev="1" fill="remove"/>
                                        <p:tgtEl>
                                          <p:spTgt spid="6"/>
                                        </p:tgtEl>
                                        <p:attrNameLst>
                                          <p:attrName>fillcolor</p:attrName>
                                        </p:attrNameLst>
                                      </p:cBhvr>
                                      <p:to>
                                        <a:schemeClr val="bg1"/>
                                      </p:to>
                                    </p:animClr>
                                    <p:set>
                                      <p:cBhvr>
                                        <p:cTn id="25" dur="250" autoRev="1" fill="remove"/>
                                        <p:tgtEl>
                                          <p:spTgt spid="6"/>
                                        </p:tgtEl>
                                        <p:attrNameLst>
                                          <p:attrName>fill.type</p:attrName>
                                        </p:attrNameLst>
                                      </p:cBhvr>
                                      <p:to>
                                        <p:strVal val="solid"/>
                                      </p:to>
                                    </p:set>
                                    <p:set>
                                      <p:cBhvr>
                                        <p:cTn id="26" dur="250" autoRev="1" fill="remove"/>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44853"/>
            <a:ext cx="6347713" cy="375165"/>
          </a:xfrm>
        </p:spPr>
        <p:txBody>
          <a:bodyPr>
            <a:normAutofit fontScale="90000"/>
          </a:bodyPr>
          <a:lstStyle/>
          <a:p>
            <a:pPr algn="ctr"/>
            <a:r>
              <a:rPr lang="sr-Cyrl-RS" sz="3200" b="1" dirty="0">
                <a:solidFill>
                  <a:schemeClr val="accent2">
                    <a:lumMod val="75000"/>
                  </a:schemeClr>
                </a:solidFill>
                <a:effectLst>
                  <a:outerShdw blurRad="38100" dist="38100" dir="2700000" algn="tl">
                    <a:srgbClr val="000000">
                      <a:alpha val="43137"/>
                    </a:srgbClr>
                  </a:outerShdw>
                </a:effectLst>
              </a:rPr>
              <a:t>ГЕНЕРИСАЊЕ</a:t>
            </a:r>
            <a:r>
              <a:rPr lang="sr-Cyrl-RS" dirty="0" smtClean="0">
                <a:solidFill>
                  <a:schemeClr val="accent2">
                    <a:lumMod val="75000"/>
                  </a:schemeClr>
                </a:solidFill>
              </a:rPr>
              <a:t> </a:t>
            </a:r>
            <a:r>
              <a:rPr lang="sr-Cyrl-RS" sz="3200" b="1" dirty="0">
                <a:solidFill>
                  <a:schemeClr val="accent2">
                    <a:lumMod val="75000"/>
                  </a:schemeClr>
                </a:solidFill>
                <a:effectLst>
                  <a:outerShdw blurRad="38100" dist="38100" dir="2700000" algn="tl">
                    <a:srgbClr val="000000">
                      <a:alpha val="43137"/>
                    </a:srgbClr>
                  </a:outerShdw>
                </a:effectLst>
              </a:rPr>
              <a:t>УПИТНИКА</a:t>
            </a:r>
            <a:r>
              <a:rPr lang="sr-Cyrl-RS" dirty="0" smtClean="0">
                <a:solidFill>
                  <a:schemeClr val="accent2">
                    <a:lumMod val="75000"/>
                  </a:schemeClr>
                </a:solidFill>
              </a:rPr>
              <a:t> </a:t>
            </a:r>
            <a:endParaRPr lang="en-US" dirty="0">
              <a:solidFill>
                <a:schemeClr val="accent2">
                  <a:lumMod val="75000"/>
                </a:schemeClr>
              </a:solidFill>
            </a:endParaRPr>
          </a:p>
        </p:txBody>
      </p:sp>
      <p:pic>
        <p:nvPicPr>
          <p:cNvPr id="4" name="Content Placeholder 3"/>
          <p:cNvPicPr>
            <a:picLocks noGrp="1" noChangeAspect="1"/>
          </p:cNvPicPr>
          <p:nvPr>
            <p:ph idx="1"/>
          </p:nvPr>
        </p:nvPicPr>
        <p:blipFill rotWithShape="1">
          <a:blip r:embed="rId2"/>
          <a:srcRect t="3391" b="5294"/>
          <a:stretch/>
        </p:blipFill>
        <p:spPr>
          <a:xfrm>
            <a:off x="0" y="914400"/>
            <a:ext cx="9144000" cy="5943600"/>
          </a:xfrm>
          <a:prstGeom prst="rect">
            <a:avLst/>
          </a:prstGeom>
        </p:spPr>
      </p:pic>
      <p:sp>
        <p:nvSpPr>
          <p:cNvPr id="5" name="TextBox 4"/>
          <p:cNvSpPr txBox="1"/>
          <p:nvPr/>
        </p:nvSpPr>
        <p:spPr>
          <a:xfrm>
            <a:off x="3962400" y="1828800"/>
            <a:ext cx="3733800" cy="36933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endParaRPr lang="en-US" dirty="0"/>
          </a:p>
        </p:txBody>
      </p:sp>
      <p:sp>
        <p:nvSpPr>
          <p:cNvPr id="6" name="TextBox 5"/>
          <p:cNvSpPr txBox="1"/>
          <p:nvPr/>
        </p:nvSpPr>
        <p:spPr>
          <a:xfrm>
            <a:off x="6477000" y="2590800"/>
            <a:ext cx="2209800" cy="36933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endParaRPr lang="en-US" dirty="0"/>
          </a:p>
        </p:txBody>
      </p:sp>
      <p:sp>
        <p:nvSpPr>
          <p:cNvPr id="7" name="Curved Down Arrow 6"/>
          <p:cNvSpPr/>
          <p:nvPr/>
        </p:nvSpPr>
        <p:spPr>
          <a:xfrm>
            <a:off x="5829300" y="2746773"/>
            <a:ext cx="1866900" cy="365760"/>
          </a:xfrm>
          <a:prstGeom prst="curved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sr-Latn-RS">
              <a:solidFill>
                <a:schemeClr val="tx1"/>
              </a:solidFill>
            </a:endParaRPr>
          </a:p>
        </p:txBody>
      </p:sp>
      <p:sp>
        <p:nvSpPr>
          <p:cNvPr id="8" name="Right Arrow 7"/>
          <p:cNvSpPr/>
          <p:nvPr/>
        </p:nvSpPr>
        <p:spPr>
          <a:xfrm>
            <a:off x="3962400" y="4800600"/>
            <a:ext cx="822960" cy="3810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solidFill>
                <a:schemeClr val="tx1"/>
              </a:solidFill>
            </a:endParaRPr>
          </a:p>
        </p:txBody>
      </p:sp>
      <p:sp>
        <p:nvSpPr>
          <p:cNvPr id="9" name="Right Arrow 8"/>
          <p:cNvSpPr/>
          <p:nvPr/>
        </p:nvSpPr>
        <p:spPr>
          <a:xfrm>
            <a:off x="7391400" y="4794766"/>
            <a:ext cx="822960" cy="3810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753068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7" presetClass="emph" presetSubtype="0" repeatCount="4000" fill="remove" grpId="1" nodeType="clickEffect">
                                  <p:stCondLst>
                                    <p:cond delay="0"/>
                                  </p:stCondLst>
                                  <p:childTnLst>
                                    <p:animClr clrSpc="rgb" dir="cw">
                                      <p:cBhvr override="childStyle">
                                        <p:cTn id="21" dur="250" autoRev="1" fill="remove"/>
                                        <p:tgtEl>
                                          <p:spTgt spid="8"/>
                                        </p:tgtEl>
                                        <p:attrNameLst>
                                          <p:attrName>style.color</p:attrName>
                                        </p:attrNameLst>
                                      </p:cBhvr>
                                      <p:to>
                                        <a:schemeClr val="bg1"/>
                                      </p:to>
                                    </p:animClr>
                                    <p:animClr clrSpc="rgb" dir="cw">
                                      <p:cBhvr>
                                        <p:cTn id="22" dur="250" autoRev="1" fill="remove"/>
                                        <p:tgtEl>
                                          <p:spTgt spid="8"/>
                                        </p:tgtEl>
                                        <p:attrNameLst>
                                          <p:attrName>fillcolor</p:attrName>
                                        </p:attrNameLst>
                                      </p:cBhvr>
                                      <p:to>
                                        <a:schemeClr val="bg1"/>
                                      </p:to>
                                    </p:animClr>
                                    <p:set>
                                      <p:cBhvr>
                                        <p:cTn id="23" dur="250" autoRev="1" fill="remove"/>
                                        <p:tgtEl>
                                          <p:spTgt spid="8"/>
                                        </p:tgtEl>
                                        <p:attrNameLst>
                                          <p:attrName>fill.type</p:attrName>
                                        </p:attrNameLst>
                                      </p:cBhvr>
                                      <p:to>
                                        <p:strVal val="solid"/>
                                      </p:to>
                                    </p:set>
                                    <p:set>
                                      <p:cBhvr>
                                        <p:cTn id="24" dur="250" autoRev="1" fill="remove"/>
                                        <p:tgtEl>
                                          <p:spTgt spid="8"/>
                                        </p:tgtEl>
                                        <p:attrNameLst>
                                          <p:attrName>fill.on</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20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7" presetClass="emph" presetSubtype="0" repeatCount="4000" fill="remove" grpId="1" nodeType="clickEffect">
                                  <p:stCondLst>
                                    <p:cond delay="0"/>
                                  </p:stCondLst>
                                  <p:childTnLst>
                                    <p:animClr clrSpc="rgb" dir="cw">
                                      <p:cBhvr override="childStyle">
                                        <p:cTn id="33" dur="250" autoRev="1" fill="remove"/>
                                        <p:tgtEl>
                                          <p:spTgt spid="9"/>
                                        </p:tgtEl>
                                        <p:attrNameLst>
                                          <p:attrName>style.color</p:attrName>
                                        </p:attrNameLst>
                                      </p:cBhvr>
                                      <p:to>
                                        <a:schemeClr val="bg1"/>
                                      </p:to>
                                    </p:animClr>
                                    <p:animClr clrSpc="rgb" dir="cw">
                                      <p:cBhvr>
                                        <p:cTn id="34" dur="250" autoRev="1" fill="remove"/>
                                        <p:tgtEl>
                                          <p:spTgt spid="9"/>
                                        </p:tgtEl>
                                        <p:attrNameLst>
                                          <p:attrName>fillcolor</p:attrName>
                                        </p:attrNameLst>
                                      </p:cBhvr>
                                      <p:to>
                                        <a:schemeClr val="bg1"/>
                                      </p:to>
                                    </p:animClr>
                                    <p:set>
                                      <p:cBhvr>
                                        <p:cTn id="35" dur="250" autoRev="1" fill="remove"/>
                                        <p:tgtEl>
                                          <p:spTgt spid="9"/>
                                        </p:tgtEl>
                                        <p:attrNameLst>
                                          <p:attrName>fill.type</p:attrName>
                                        </p:attrNameLst>
                                      </p:cBhvr>
                                      <p:to>
                                        <p:strVal val="solid"/>
                                      </p:to>
                                    </p:set>
                                    <p:set>
                                      <p:cBhvr>
                                        <p:cTn id="36" dur="250" autoRev="1" fill="remove"/>
                                        <p:tgtEl>
                                          <p:spTgt spid="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9503" y="308769"/>
            <a:ext cx="6347713" cy="1320800"/>
          </a:xfrm>
        </p:spPr>
        <p:txBody>
          <a:bodyPr>
            <a:normAutofit/>
          </a:bodyPr>
          <a:lstStyle/>
          <a:p>
            <a:pPr algn="ctr"/>
            <a:r>
              <a:rPr lang="sr-Cyrl-RS" sz="2900" b="1" dirty="0">
                <a:solidFill>
                  <a:schemeClr val="accent2">
                    <a:lumMod val="75000"/>
                  </a:schemeClr>
                </a:solidFill>
                <a:effectLst>
                  <a:outerShdw blurRad="38100" dist="38100" dir="2700000" algn="tl">
                    <a:srgbClr val="000000">
                      <a:alpha val="43137"/>
                    </a:srgbClr>
                  </a:outerShdw>
                </a:effectLst>
              </a:rPr>
              <a:t>Излазни документи </a:t>
            </a:r>
            <a:endParaRPr lang="en-US" sz="2900" b="1" dirty="0">
              <a:solidFill>
                <a:schemeClr val="accent2">
                  <a:lumMod val="75000"/>
                </a:schemeClr>
              </a:solidFill>
              <a:effectLst>
                <a:outerShdw blurRad="38100" dist="38100" dir="2700000" algn="tl">
                  <a:srgbClr val="000000">
                    <a:alpha val="43137"/>
                  </a:srgbClr>
                </a:outerShdw>
              </a:effectLst>
            </a:endParaRPr>
          </a:p>
        </p:txBody>
      </p:sp>
      <p:pic>
        <p:nvPicPr>
          <p:cNvPr id="307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6038" b="5293"/>
          <a:stretch/>
        </p:blipFill>
        <p:spPr bwMode="auto">
          <a:xfrm>
            <a:off x="0" y="1219200"/>
            <a:ext cx="9144000"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ight Arrow 2"/>
          <p:cNvSpPr/>
          <p:nvPr/>
        </p:nvSpPr>
        <p:spPr>
          <a:xfrm>
            <a:off x="381000" y="2895600"/>
            <a:ext cx="441960" cy="2286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tx1"/>
              </a:solidFill>
            </a:endParaRPr>
          </a:p>
        </p:txBody>
      </p:sp>
      <p:sp>
        <p:nvSpPr>
          <p:cNvPr id="6" name="Right Arrow 5"/>
          <p:cNvSpPr/>
          <p:nvPr/>
        </p:nvSpPr>
        <p:spPr>
          <a:xfrm>
            <a:off x="381000" y="3429000"/>
            <a:ext cx="441960" cy="2286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tx1"/>
              </a:solidFill>
            </a:endParaRPr>
          </a:p>
        </p:txBody>
      </p:sp>
      <p:sp>
        <p:nvSpPr>
          <p:cNvPr id="7" name="Right Arrow 6"/>
          <p:cNvSpPr/>
          <p:nvPr/>
        </p:nvSpPr>
        <p:spPr>
          <a:xfrm>
            <a:off x="378770" y="3979069"/>
            <a:ext cx="441960" cy="2286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tx1"/>
              </a:solidFill>
            </a:endParaRPr>
          </a:p>
        </p:txBody>
      </p:sp>
      <p:sp>
        <p:nvSpPr>
          <p:cNvPr id="8" name="Right Arrow 7"/>
          <p:cNvSpPr/>
          <p:nvPr/>
        </p:nvSpPr>
        <p:spPr>
          <a:xfrm>
            <a:off x="378770" y="4610100"/>
            <a:ext cx="441960" cy="2286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tx1"/>
              </a:solidFill>
            </a:endParaRPr>
          </a:p>
        </p:txBody>
      </p:sp>
      <p:sp>
        <p:nvSpPr>
          <p:cNvPr id="9" name="Right Arrow 8"/>
          <p:cNvSpPr/>
          <p:nvPr/>
        </p:nvSpPr>
        <p:spPr>
          <a:xfrm>
            <a:off x="356282" y="5292234"/>
            <a:ext cx="441960" cy="2286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tx1"/>
              </a:solidFill>
            </a:endParaRPr>
          </a:p>
        </p:txBody>
      </p:sp>
      <p:sp>
        <p:nvSpPr>
          <p:cNvPr id="10" name="Right Arrow 9"/>
          <p:cNvSpPr/>
          <p:nvPr/>
        </p:nvSpPr>
        <p:spPr>
          <a:xfrm>
            <a:off x="361857" y="5825634"/>
            <a:ext cx="441960" cy="2286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tx1"/>
              </a:solidFill>
            </a:endParaRPr>
          </a:p>
        </p:txBody>
      </p:sp>
      <p:sp>
        <p:nvSpPr>
          <p:cNvPr id="11" name="Right Arrow 10"/>
          <p:cNvSpPr/>
          <p:nvPr/>
        </p:nvSpPr>
        <p:spPr>
          <a:xfrm>
            <a:off x="3581400" y="2781300"/>
            <a:ext cx="441960" cy="2286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tx1"/>
              </a:solidFill>
            </a:endParaRPr>
          </a:p>
        </p:txBody>
      </p:sp>
      <p:sp>
        <p:nvSpPr>
          <p:cNvPr id="12" name="Right Arrow 11"/>
          <p:cNvSpPr/>
          <p:nvPr/>
        </p:nvSpPr>
        <p:spPr>
          <a:xfrm>
            <a:off x="3581400" y="3124200"/>
            <a:ext cx="441960" cy="261938"/>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tx1"/>
              </a:solidFill>
            </a:endParaRPr>
          </a:p>
        </p:txBody>
      </p:sp>
      <p:sp>
        <p:nvSpPr>
          <p:cNvPr id="13" name="Curved Down Arrow 12"/>
          <p:cNvSpPr/>
          <p:nvPr/>
        </p:nvSpPr>
        <p:spPr>
          <a:xfrm>
            <a:off x="6477000" y="1371600"/>
            <a:ext cx="1866900" cy="670416"/>
          </a:xfrm>
          <a:prstGeom prst="curved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sr-Latn-RS">
              <a:solidFill>
                <a:schemeClr val="tx1"/>
              </a:solidFill>
            </a:endParaRPr>
          </a:p>
        </p:txBody>
      </p:sp>
    </p:spTree>
    <p:extLst>
      <p:ext uri="{BB962C8B-B14F-4D97-AF65-F5344CB8AC3E}">
        <p14:creationId xmlns:p14="http://schemas.microsoft.com/office/powerpoint/2010/main" val="2135285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left)">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left)">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10" grpId="0" animBg="1"/>
      <p:bldP spid="11" grpId="0" animBg="1"/>
      <p:bldP spid="12" grpId="0" animBg="1"/>
      <p:bldP spid="13" grpId="0" animBg="1"/>
      <p:bldP spid="13" grpId="1"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4061" y="220362"/>
            <a:ext cx="6347713" cy="914400"/>
          </a:xfrm>
        </p:spPr>
        <p:txBody>
          <a:bodyPr>
            <a:normAutofit fontScale="90000"/>
          </a:bodyPr>
          <a:lstStyle/>
          <a:p>
            <a:pPr algn="ctr"/>
            <a:r>
              <a:rPr lang="sr-Cyrl-RS" dirty="0" smtClean="0">
                <a:solidFill>
                  <a:schemeClr val="accent2">
                    <a:lumMod val="75000"/>
                  </a:schemeClr>
                </a:solidFill>
              </a:rPr>
              <a:t/>
            </a:r>
            <a:br>
              <a:rPr lang="sr-Cyrl-RS" dirty="0" smtClean="0">
                <a:solidFill>
                  <a:schemeClr val="accent2">
                    <a:lumMod val="75000"/>
                  </a:schemeClr>
                </a:solidFill>
              </a:rPr>
            </a:br>
            <a:r>
              <a:rPr lang="sr-Cyrl-RS" sz="3200" b="1" dirty="0">
                <a:solidFill>
                  <a:schemeClr val="accent2">
                    <a:lumMod val="75000"/>
                  </a:schemeClr>
                </a:solidFill>
                <a:effectLst>
                  <a:outerShdw blurRad="38100" dist="38100" dir="2700000" algn="tl">
                    <a:srgbClr val="000000">
                      <a:alpha val="43137"/>
                    </a:srgbClr>
                  </a:outerShdw>
                </a:effectLst>
              </a:rPr>
              <a:t>Текући ревизорски досије и радна документација </a:t>
            </a:r>
            <a:endParaRPr lang="en-US" sz="3200" b="1" dirty="0">
              <a:solidFill>
                <a:schemeClr val="accent2">
                  <a:lumMod val="75000"/>
                </a:schemeClr>
              </a:solidFill>
              <a:effectLst>
                <a:outerShdw blurRad="38100" dist="38100" dir="2700000" algn="tl">
                  <a:srgbClr val="000000">
                    <a:alpha val="43137"/>
                  </a:srgbClr>
                </a:outerShdw>
              </a:effectLst>
            </a:endParaRPr>
          </a:p>
        </p:txBody>
      </p:sp>
      <p:pic>
        <p:nvPicPr>
          <p:cNvPr id="4" name="Content Placeholder 3"/>
          <p:cNvPicPr>
            <a:picLocks noGrp="1" noChangeAspect="1"/>
          </p:cNvPicPr>
          <p:nvPr>
            <p:ph idx="1"/>
          </p:nvPr>
        </p:nvPicPr>
        <p:blipFill rotWithShape="1">
          <a:blip r:embed="rId2"/>
          <a:srcRect l="-1" t="4000" r="-4348" b="4000"/>
          <a:stretch/>
        </p:blipFill>
        <p:spPr>
          <a:xfrm>
            <a:off x="0" y="1295400"/>
            <a:ext cx="9525000" cy="5562600"/>
          </a:xfrm>
          <a:prstGeom prst="rect">
            <a:avLst/>
          </a:prstGeom>
        </p:spPr>
      </p:pic>
      <p:sp>
        <p:nvSpPr>
          <p:cNvPr id="5" name="Right Arrow 4"/>
          <p:cNvSpPr/>
          <p:nvPr/>
        </p:nvSpPr>
        <p:spPr>
          <a:xfrm>
            <a:off x="457200" y="3276600"/>
            <a:ext cx="441960" cy="2286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tx1"/>
              </a:solidFill>
            </a:endParaRPr>
          </a:p>
        </p:txBody>
      </p:sp>
      <p:sp>
        <p:nvSpPr>
          <p:cNvPr id="6" name="Right Arrow 5"/>
          <p:cNvSpPr/>
          <p:nvPr/>
        </p:nvSpPr>
        <p:spPr>
          <a:xfrm>
            <a:off x="7848600" y="3276600"/>
            <a:ext cx="441960" cy="2286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tx1"/>
              </a:solidFill>
            </a:endParaRPr>
          </a:p>
        </p:txBody>
      </p:sp>
      <p:pic>
        <p:nvPicPr>
          <p:cNvPr id="7" name="Picture 6"/>
          <p:cNvPicPr>
            <a:picLocks noChangeAspect="1"/>
          </p:cNvPicPr>
          <p:nvPr/>
        </p:nvPicPr>
        <p:blipFill rotWithShape="1">
          <a:blip r:embed="rId3"/>
          <a:srcRect l="36000" t="25111" r="36000" b="22445"/>
          <a:stretch/>
        </p:blipFill>
        <p:spPr>
          <a:xfrm>
            <a:off x="2506980" y="2057400"/>
            <a:ext cx="4267200" cy="4495800"/>
          </a:xfrm>
          <a:prstGeom prst="rect">
            <a:avLst/>
          </a:prstGeom>
          <a:effectLst>
            <a:glow rad="127000">
              <a:srgbClr val="FF0000"/>
            </a:glow>
          </a:effectLst>
        </p:spPr>
      </p:pic>
      <p:pic>
        <p:nvPicPr>
          <p:cNvPr id="8" name="Picture 7"/>
          <p:cNvPicPr>
            <a:picLocks noChangeAspect="1"/>
          </p:cNvPicPr>
          <p:nvPr/>
        </p:nvPicPr>
        <p:blipFill rotWithShape="1">
          <a:blip r:embed="rId4"/>
          <a:srcRect l="37000" t="37986" r="37000" b="6444"/>
          <a:stretch/>
        </p:blipFill>
        <p:spPr>
          <a:xfrm>
            <a:off x="2700614" y="3124200"/>
            <a:ext cx="3913546" cy="3886200"/>
          </a:xfrm>
          <a:prstGeom prst="rect">
            <a:avLst/>
          </a:prstGeom>
        </p:spPr>
      </p:pic>
    </p:spTree>
    <p:extLst>
      <p:ext uri="{BB962C8B-B14F-4D97-AF65-F5344CB8AC3E}">
        <p14:creationId xmlns:p14="http://schemas.microsoft.com/office/powerpoint/2010/main" val="252010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nodeType="clickEffect">
                                  <p:stCondLst>
                                    <p:cond delay="0"/>
                                  </p:stCondLst>
                                  <p:childTnLst>
                                    <p:animEffect transition="out" filter="wipe(down)">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828675"/>
            <a:ext cx="7886700" cy="869951"/>
          </a:xfrm>
        </p:spPr>
        <p:txBody>
          <a:bodyPr>
            <a:normAutofit/>
          </a:bodyPr>
          <a:lstStyle/>
          <a:p>
            <a:pPr algn="ctr"/>
            <a:r>
              <a:rPr lang="sr-Cyrl-RS" sz="3200" b="1" dirty="0">
                <a:solidFill>
                  <a:schemeClr val="accent4">
                    <a:lumMod val="50000"/>
                  </a:schemeClr>
                </a:solidFill>
                <a:effectLst>
                  <a:outerShdw blurRad="38100" dist="38100" dir="2700000" algn="tl">
                    <a:srgbClr val="000000">
                      <a:alpha val="43137"/>
                    </a:srgbClr>
                  </a:outerShdw>
                </a:effectLst>
              </a:rPr>
              <a:t>Оперативни модули у апликацији </a:t>
            </a:r>
            <a:endParaRPr lang="en-US" sz="3200" b="1" dirty="0">
              <a:solidFill>
                <a:schemeClr val="accent4">
                  <a:lumMod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a:bodyPr>
          <a:lstStyle/>
          <a:p>
            <a:pPr marL="82296" indent="0">
              <a:buNone/>
            </a:pPr>
            <a:endParaRPr lang="en-US" sz="2000" dirty="0"/>
          </a:p>
          <a:p>
            <a:endParaRPr lang="en-US" dirty="0"/>
          </a:p>
        </p:txBody>
      </p:sp>
      <p:pic>
        <p:nvPicPr>
          <p:cNvPr id="4" name="Picture 3"/>
          <p:cNvPicPr>
            <a:picLocks noChangeAspect="1"/>
          </p:cNvPicPr>
          <p:nvPr/>
        </p:nvPicPr>
        <p:blipFill rotWithShape="1">
          <a:blip r:embed="rId2"/>
          <a:srcRect t="4478" b="4478"/>
          <a:stretch/>
        </p:blipFill>
        <p:spPr>
          <a:xfrm>
            <a:off x="237744" y="1447800"/>
            <a:ext cx="8668512" cy="5410200"/>
          </a:xfrm>
          <a:prstGeom prst="rect">
            <a:avLst/>
          </a:prstGeom>
        </p:spPr>
      </p:pic>
      <p:cxnSp>
        <p:nvCxnSpPr>
          <p:cNvPr id="6" name="Straight Connector 5"/>
          <p:cNvCxnSpPr/>
          <p:nvPr/>
        </p:nvCxnSpPr>
        <p:spPr>
          <a:xfrm>
            <a:off x="3048000" y="2362200"/>
            <a:ext cx="16764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8" name="Straight Connector 7"/>
          <p:cNvCxnSpPr/>
          <p:nvPr/>
        </p:nvCxnSpPr>
        <p:spPr>
          <a:xfrm>
            <a:off x="3048000" y="2362200"/>
            <a:ext cx="0" cy="2362200"/>
          </a:xfrm>
          <a:prstGeom prst="line">
            <a:avLst/>
          </a:prstGeom>
        </p:spPr>
        <p:style>
          <a:lnRef idx="3">
            <a:schemeClr val="accent2"/>
          </a:lnRef>
          <a:fillRef idx="0">
            <a:schemeClr val="accent2"/>
          </a:fillRef>
          <a:effectRef idx="2">
            <a:schemeClr val="accent2"/>
          </a:effectRef>
          <a:fontRef idx="minor">
            <a:schemeClr val="tx1"/>
          </a:fontRef>
        </p:style>
      </p:cxnSp>
      <p:cxnSp>
        <p:nvCxnSpPr>
          <p:cNvPr id="10" name="Straight Connector 9"/>
          <p:cNvCxnSpPr/>
          <p:nvPr/>
        </p:nvCxnSpPr>
        <p:spPr>
          <a:xfrm>
            <a:off x="3036570" y="4724400"/>
            <a:ext cx="16764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a:off x="4712970" y="2362200"/>
            <a:ext cx="0" cy="236220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471784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par>
                                <p:cTn id="17" presetID="3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style.rotation</p:attrName>
                                        </p:attrNameLst>
                                      </p:cBhvr>
                                      <p:tavLst>
                                        <p:tav tm="0">
                                          <p:val>
                                            <p:fltVal val="90"/>
                                          </p:val>
                                        </p:tav>
                                        <p:tav tm="100000">
                                          <p:val>
                                            <p:fltVal val="0"/>
                                          </p:val>
                                        </p:tav>
                                      </p:tavLst>
                                    </p:anim>
                                    <p:animEffect transition="in" filter="fade">
                                      <p:cBhvr>
                                        <p:cTn id="22" dur="1000"/>
                                        <p:tgtEl>
                                          <p:spTgt spid="10"/>
                                        </p:tgtEl>
                                      </p:cBhvr>
                                    </p:animEffect>
                                  </p:childTnLst>
                                </p:cTn>
                              </p:par>
                              <p:par>
                                <p:cTn id="23" presetID="3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1000" fill="hold"/>
                                        <p:tgtEl>
                                          <p:spTgt spid="12"/>
                                        </p:tgtEl>
                                        <p:attrNameLst>
                                          <p:attrName>ppt_w</p:attrName>
                                        </p:attrNameLst>
                                      </p:cBhvr>
                                      <p:tavLst>
                                        <p:tav tm="0">
                                          <p:val>
                                            <p:fltVal val="0"/>
                                          </p:val>
                                        </p:tav>
                                        <p:tav tm="100000">
                                          <p:val>
                                            <p:strVal val="#ppt_w"/>
                                          </p:val>
                                        </p:tav>
                                      </p:tavLst>
                                    </p:anim>
                                    <p:anim calcmode="lin" valueType="num">
                                      <p:cBhvr>
                                        <p:cTn id="26" dur="1000" fill="hold"/>
                                        <p:tgtEl>
                                          <p:spTgt spid="12"/>
                                        </p:tgtEl>
                                        <p:attrNameLst>
                                          <p:attrName>ppt_h</p:attrName>
                                        </p:attrNameLst>
                                      </p:cBhvr>
                                      <p:tavLst>
                                        <p:tav tm="0">
                                          <p:val>
                                            <p:fltVal val="0"/>
                                          </p:val>
                                        </p:tav>
                                        <p:tav tm="100000">
                                          <p:val>
                                            <p:strVal val="#ppt_h"/>
                                          </p:val>
                                        </p:tav>
                                      </p:tavLst>
                                    </p:anim>
                                    <p:anim calcmode="lin" valueType="num">
                                      <p:cBhvr>
                                        <p:cTn id="27" dur="1000" fill="hold"/>
                                        <p:tgtEl>
                                          <p:spTgt spid="12"/>
                                        </p:tgtEl>
                                        <p:attrNameLst>
                                          <p:attrName>style.rotation</p:attrName>
                                        </p:attrNameLst>
                                      </p:cBhvr>
                                      <p:tavLst>
                                        <p:tav tm="0">
                                          <p:val>
                                            <p:fltVal val="90"/>
                                          </p:val>
                                        </p:tav>
                                        <p:tav tm="100000">
                                          <p:val>
                                            <p:fltVal val="0"/>
                                          </p:val>
                                        </p:tav>
                                      </p:tavLst>
                                    </p:anim>
                                    <p:animEffect transition="in" filter="fade">
                                      <p:cBhvr>
                                        <p:cTn id="28"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200"/>
            <a:ext cx="6347713" cy="1320800"/>
          </a:xfrm>
        </p:spPr>
        <p:txBody>
          <a:bodyPr>
            <a:normAutofit/>
          </a:bodyPr>
          <a:lstStyle/>
          <a:p>
            <a:pPr algn="ctr"/>
            <a:r>
              <a:rPr lang="sr-Cyrl-RS" sz="2800" dirty="0" smtClean="0">
                <a:solidFill>
                  <a:schemeClr val="accent2">
                    <a:lumMod val="75000"/>
                  </a:schemeClr>
                </a:solidFill>
              </a:rPr>
              <a:t>Пренос документа из текућег у стални ревизорски досије </a:t>
            </a:r>
            <a:endParaRPr lang="en-US" sz="2800" dirty="0">
              <a:solidFill>
                <a:schemeClr val="accent2">
                  <a:lumMod val="75000"/>
                </a:schemeClr>
              </a:solidFill>
            </a:endParaRPr>
          </a:p>
        </p:txBody>
      </p:sp>
      <p:pic>
        <p:nvPicPr>
          <p:cNvPr id="4" name="Content Placeholder 3"/>
          <p:cNvPicPr>
            <a:picLocks noGrp="1" noChangeAspect="1"/>
          </p:cNvPicPr>
          <p:nvPr>
            <p:ph idx="1"/>
          </p:nvPr>
        </p:nvPicPr>
        <p:blipFill rotWithShape="1">
          <a:blip r:embed="rId2"/>
          <a:srcRect t="3432" b="4810"/>
          <a:stretch/>
        </p:blipFill>
        <p:spPr>
          <a:xfrm>
            <a:off x="76200" y="1219201"/>
            <a:ext cx="8915400" cy="5638800"/>
          </a:xfrm>
          <a:prstGeom prst="rect">
            <a:avLst/>
          </a:prstGeom>
        </p:spPr>
      </p:pic>
      <p:sp>
        <p:nvSpPr>
          <p:cNvPr id="5" name="Right Arrow 4"/>
          <p:cNvSpPr/>
          <p:nvPr/>
        </p:nvSpPr>
        <p:spPr>
          <a:xfrm>
            <a:off x="304800" y="3581400"/>
            <a:ext cx="441960" cy="2286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188542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85800"/>
            <a:ext cx="7886700" cy="1325563"/>
          </a:xfrm>
        </p:spPr>
        <p:txBody>
          <a:bodyPr>
            <a:normAutofit/>
          </a:bodyPr>
          <a:lstStyle/>
          <a:p>
            <a:pPr algn="ctr"/>
            <a:r>
              <a:rPr lang="sr-Cyrl-RS" sz="2900" b="1" dirty="0">
                <a:solidFill>
                  <a:schemeClr val="accent2">
                    <a:lumMod val="75000"/>
                  </a:schemeClr>
                </a:solidFill>
                <a:effectLst>
                  <a:outerShdw blurRad="38100" dist="38100" dir="2700000" algn="tl">
                    <a:srgbClr val="000000">
                      <a:alpha val="43137"/>
                    </a:srgbClr>
                  </a:outerShdw>
                </a:effectLst>
              </a:rPr>
              <a:t>ЗАКЉУЧЦИ </a:t>
            </a:r>
            <a:endParaRPr lang="en-US" sz="2900" b="1" dirty="0">
              <a:solidFill>
                <a:schemeClr val="accent2">
                  <a:lumMod val="75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sr-Cyrl-RS" sz="1800" b="0" dirty="0"/>
              <a:t>Аутоматизацијом процеса интерне ревизије постиже се:</a:t>
            </a:r>
            <a:endParaRPr lang="en-US" sz="1800" b="0" dirty="0"/>
          </a:p>
          <a:p>
            <a:pPr lvl="0">
              <a:buFont typeface="+mj-lt"/>
              <a:buAutoNum type="arabicParenR"/>
            </a:pPr>
            <a:r>
              <a:rPr lang="bs-Latn-BA" sz="1800" b="0" dirty="0"/>
              <a:t>ефективно управљање функцијом интерне ревизије у </a:t>
            </a:r>
            <a:r>
              <a:rPr lang="sr-Cyrl-RS" sz="1800" b="0" dirty="0"/>
              <a:t>субјектима јавног сектора Републике Српске</a:t>
            </a:r>
            <a:r>
              <a:rPr lang="bs-Latn-BA" sz="1800" b="0" dirty="0"/>
              <a:t>,</a:t>
            </a:r>
            <a:endParaRPr lang="en-US" sz="1800" b="0" dirty="0"/>
          </a:p>
          <a:p>
            <a:pPr lvl="0">
              <a:buFont typeface="+mj-lt"/>
              <a:buAutoNum type="arabicParenR"/>
            </a:pPr>
            <a:r>
              <a:rPr lang="bs-Latn-BA" sz="1800" b="0" dirty="0"/>
              <a:t>обезбјеђењ</a:t>
            </a:r>
            <a:r>
              <a:rPr lang="sr-Cyrl-RS" sz="1800" b="0" dirty="0"/>
              <a:t>е</a:t>
            </a:r>
            <a:r>
              <a:rPr lang="bs-Latn-BA" sz="1800" b="0" dirty="0"/>
              <a:t> и унапређе</a:t>
            </a:r>
            <a:r>
              <a:rPr lang="sr-Cyrl-RS" sz="1800" b="0" dirty="0"/>
              <a:t>ње</a:t>
            </a:r>
            <a:r>
              <a:rPr lang="bs-Latn-BA" sz="1800" b="0" dirty="0"/>
              <a:t> квалитета рада интерне ревизије у </a:t>
            </a:r>
            <a:r>
              <a:rPr lang="sr-Cyrl-RS" sz="1800" b="0" dirty="0"/>
              <a:t>субјектима јавног сектора Републике Српске</a:t>
            </a:r>
            <a:r>
              <a:rPr lang="bs-Latn-BA" sz="1800" b="0" dirty="0"/>
              <a:t>, </a:t>
            </a:r>
            <a:endParaRPr lang="en-US" sz="1800" b="0" dirty="0"/>
          </a:p>
          <a:p>
            <a:pPr lvl="0">
              <a:buFont typeface="+mj-lt"/>
              <a:buAutoNum type="arabicParenR"/>
            </a:pPr>
            <a:r>
              <a:rPr lang="bs-Latn-BA" sz="1800" b="0" dirty="0"/>
              <a:t>испуњавања стандарда интерне ревизије и примјењивог законодавства </a:t>
            </a:r>
            <a:r>
              <a:rPr lang="sr-Cyrl-RS" sz="1800" b="0" dirty="0"/>
              <a:t>Републике Српске </a:t>
            </a:r>
            <a:r>
              <a:rPr lang="bs-Latn-BA" sz="1800" b="0" dirty="0"/>
              <a:t>у обављању ревизија </a:t>
            </a:r>
          </a:p>
          <a:p>
            <a:pPr lvl="0">
              <a:buFont typeface="+mj-lt"/>
              <a:buAutoNum type="arabicParenR"/>
            </a:pPr>
            <a:r>
              <a:rPr lang="bs-Latn-BA" sz="1800" b="0" dirty="0"/>
              <a:t>уједначавањ</a:t>
            </a:r>
            <a:r>
              <a:rPr lang="sr-Cyrl-RS" sz="1800" b="0" dirty="0"/>
              <a:t>е</a:t>
            </a:r>
            <a:r>
              <a:rPr lang="bs-Latn-BA" sz="1800" b="0" dirty="0"/>
              <a:t> пракси и једнообразне примјене софтверске апликације за подршку раду интерне ревизије </a:t>
            </a:r>
            <a:r>
              <a:rPr lang="sr-Cyrl-RS" sz="1800" b="0" dirty="0"/>
              <a:t>у субјектима јавног сектора Републике Српске</a:t>
            </a:r>
            <a:r>
              <a:rPr lang="bs-Latn-BA" sz="1800" b="0" dirty="0"/>
              <a:t>. </a:t>
            </a:r>
            <a:endParaRPr lang="en-US" sz="1800" b="0" dirty="0"/>
          </a:p>
          <a:p>
            <a:endParaRPr lang="en-US" sz="1800" dirty="0"/>
          </a:p>
        </p:txBody>
      </p:sp>
    </p:spTree>
    <p:extLst>
      <p:ext uri="{BB962C8B-B14F-4D97-AF65-F5344CB8AC3E}">
        <p14:creationId xmlns:p14="http://schemas.microsoft.com/office/powerpoint/2010/main" val="137833065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9" y="1524000"/>
            <a:ext cx="6347714" cy="4517363"/>
          </a:xfrm>
        </p:spPr>
        <p:txBody>
          <a:bodyPr/>
          <a:lstStyle/>
          <a:p>
            <a:pPr marL="0" indent="0">
              <a:buNone/>
            </a:pPr>
            <a:r>
              <a:rPr lang="sr-Cyrl-RS" sz="3200" dirty="0" smtClean="0"/>
              <a:t>ХВАЛА!</a:t>
            </a:r>
          </a:p>
          <a:p>
            <a:pPr marL="0" indent="0">
              <a:buNone/>
            </a:pPr>
            <a:endParaRPr lang="sr-Cyrl-RS" dirty="0"/>
          </a:p>
          <a:p>
            <a:pPr marL="0" indent="0">
              <a:buNone/>
            </a:pPr>
            <a:r>
              <a:rPr lang="sr-Cyrl-RS" dirty="0" smtClean="0"/>
              <a:t>Ивана Љубојевић</a:t>
            </a:r>
          </a:p>
          <a:p>
            <a:pPr marL="0" indent="0">
              <a:buNone/>
            </a:pPr>
            <a:r>
              <a:rPr lang="en-US" dirty="0" smtClean="0"/>
              <a:t>Email: i.</a:t>
            </a:r>
            <a:r>
              <a:rPr lang="en-US" dirty="0"/>
              <a:t>l</a:t>
            </a:r>
            <a:r>
              <a:rPr lang="en-US" dirty="0" smtClean="0"/>
              <a:t>jubojevic@mf.vladars.net</a:t>
            </a:r>
            <a:endParaRPr lang="en-US" dirty="0"/>
          </a:p>
        </p:txBody>
      </p:sp>
    </p:spTree>
    <p:extLst>
      <p:ext uri="{BB962C8B-B14F-4D97-AF65-F5344CB8AC3E}">
        <p14:creationId xmlns:p14="http://schemas.microsoft.com/office/powerpoint/2010/main" val="1773518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087" y="753812"/>
            <a:ext cx="7886700" cy="869951"/>
          </a:xfrm>
        </p:spPr>
        <p:txBody>
          <a:bodyPr>
            <a:normAutofit/>
          </a:bodyPr>
          <a:lstStyle/>
          <a:p>
            <a:pPr algn="ctr"/>
            <a:r>
              <a:rPr lang="sr-Cyrl-RS" sz="3200" b="1" dirty="0">
                <a:solidFill>
                  <a:schemeClr val="accent4">
                    <a:lumMod val="50000"/>
                  </a:schemeClr>
                </a:solidFill>
                <a:effectLst>
                  <a:outerShdw blurRad="38100" dist="38100" dir="2700000" algn="tl">
                    <a:srgbClr val="000000">
                      <a:alpha val="43137"/>
                    </a:srgbClr>
                  </a:outerShdw>
                </a:effectLst>
              </a:rPr>
              <a:t>Оперативни модули у апликацији </a:t>
            </a:r>
            <a:endParaRPr lang="en-US" sz="3200" b="1" dirty="0">
              <a:solidFill>
                <a:schemeClr val="accent4">
                  <a:lumMod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a:bodyPr>
          <a:lstStyle/>
          <a:p>
            <a:pPr marL="82296" indent="0">
              <a:buNone/>
            </a:pPr>
            <a:endParaRPr lang="en-US" sz="2000" dirty="0"/>
          </a:p>
          <a:p>
            <a:endParaRPr lang="en-US" dirty="0"/>
          </a:p>
        </p:txBody>
      </p:sp>
      <p:pic>
        <p:nvPicPr>
          <p:cNvPr id="4" name="Picture 3"/>
          <p:cNvPicPr>
            <a:picLocks noChangeAspect="1"/>
          </p:cNvPicPr>
          <p:nvPr/>
        </p:nvPicPr>
        <p:blipFill rotWithShape="1">
          <a:blip r:embed="rId2"/>
          <a:srcRect t="4478" b="4478"/>
          <a:stretch/>
        </p:blipFill>
        <p:spPr>
          <a:xfrm>
            <a:off x="76200" y="1451794"/>
            <a:ext cx="9067800" cy="5410200"/>
          </a:xfrm>
          <a:prstGeom prst="rect">
            <a:avLst/>
          </a:prstGeom>
        </p:spPr>
      </p:pic>
      <p:cxnSp>
        <p:nvCxnSpPr>
          <p:cNvPr id="6" name="Straight Connector 5"/>
          <p:cNvCxnSpPr/>
          <p:nvPr/>
        </p:nvCxnSpPr>
        <p:spPr>
          <a:xfrm>
            <a:off x="3048000" y="2362200"/>
            <a:ext cx="1676400" cy="0"/>
          </a:xfrm>
          <a:prstGeom prst="line">
            <a:avLst/>
          </a:prstGeom>
          <a:effectLst>
            <a:glow rad="228600">
              <a:schemeClr val="accent2">
                <a:satMod val="175000"/>
                <a:alpha val="40000"/>
              </a:schemeClr>
            </a:glow>
            <a:outerShdw blurRad="40000" dist="23000" dir="5400000" rotWithShape="0">
              <a:srgbClr val="000000">
                <a:alpha val="35000"/>
              </a:srgbClr>
            </a:outerShdw>
          </a:effectLst>
        </p:spPr>
        <p:style>
          <a:lnRef idx="3">
            <a:schemeClr val="accent2"/>
          </a:lnRef>
          <a:fillRef idx="0">
            <a:schemeClr val="accent2"/>
          </a:fillRef>
          <a:effectRef idx="2">
            <a:schemeClr val="accent2"/>
          </a:effectRef>
          <a:fontRef idx="minor">
            <a:schemeClr val="tx1"/>
          </a:fontRef>
        </p:style>
      </p:cxnSp>
      <p:cxnSp>
        <p:nvCxnSpPr>
          <p:cNvPr id="8" name="Straight Connector 7"/>
          <p:cNvCxnSpPr/>
          <p:nvPr/>
        </p:nvCxnSpPr>
        <p:spPr>
          <a:xfrm>
            <a:off x="3048000" y="2362200"/>
            <a:ext cx="0" cy="2362200"/>
          </a:xfrm>
          <a:prstGeom prst="line">
            <a:avLst/>
          </a:prstGeom>
          <a:effectLst>
            <a:glow rad="228600">
              <a:schemeClr val="accent2">
                <a:satMod val="175000"/>
                <a:alpha val="40000"/>
              </a:schemeClr>
            </a:glow>
            <a:outerShdw blurRad="40000" dist="23000" dir="5400000" rotWithShape="0">
              <a:srgbClr val="000000">
                <a:alpha val="35000"/>
              </a:srgbClr>
            </a:outerShdw>
          </a:effectLst>
        </p:spPr>
        <p:style>
          <a:lnRef idx="3">
            <a:schemeClr val="accent2"/>
          </a:lnRef>
          <a:fillRef idx="0">
            <a:schemeClr val="accent2"/>
          </a:fillRef>
          <a:effectRef idx="2">
            <a:schemeClr val="accent2"/>
          </a:effectRef>
          <a:fontRef idx="minor">
            <a:schemeClr val="tx1"/>
          </a:fontRef>
        </p:style>
      </p:cxnSp>
      <p:cxnSp>
        <p:nvCxnSpPr>
          <p:cNvPr id="10" name="Straight Connector 9"/>
          <p:cNvCxnSpPr/>
          <p:nvPr/>
        </p:nvCxnSpPr>
        <p:spPr>
          <a:xfrm>
            <a:off x="3036570" y="4724400"/>
            <a:ext cx="1676400" cy="0"/>
          </a:xfrm>
          <a:prstGeom prst="line">
            <a:avLst/>
          </a:prstGeom>
          <a:effectLst>
            <a:glow rad="228600">
              <a:schemeClr val="accent2">
                <a:satMod val="175000"/>
                <a:alpha val="40000"/>
              </a:schemeClr>
            </a:glow>
            <a:outerShdw blurRad="40000" dist="23000" dir="5400000" rotWithShape="0">
              <a:srgbClr val="000000">
                <a:alpha val="35000"/>
              </a:srgbClr>
            </a:outerShdw>
          </a:effectLst>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a:off x="4791075" y="2389985"/>
            <a:ext cx="0" cy="2362200"/>
          </a:xfrm>
          <a:prstGeom prst="line">
            <a:avLst/>
          </a:prstGeom>
          <a:effectLst>
            <a:glow rad="228600">
              <a:schemeClr val="accent2">
                <a:satMod val="175000"/>
                <a:alpha val="40000"/>
              </a:schemeClr>
            </a:glow>
            <a:outerShdw blurRad="40000" dist="23000" dir="5400000" rotWithShape="0">
              <a:srgbClr val="000000">
                <a:alpha val="35000"/>
              </a:srgbClr>
            </a:outerShdw>
          </a:effectLst>
        </p:spPr>
        <p:style>
          <a:lnRef idx="3">
            <a:schemeClr val="accent2"/>
          </a:lnRef>
          <a:fillRef idx="0">
            <a:schemeClr val="accent2"/>
          </a:fillRef>
          <a:effectRef idx="2">
            <a:schemeClr val="accent2"/>
          </a:effectRef>
          <a:fontRef idx="minor">
            <a:schemeClr val="tx1"/>
          </a:fontRef>
        </p:style>
      </p:cxnSp>
      <p:sp>
        <p:nvSpPr>
          <p:cNvPr id="5" name="TextBox 4"/>
          <p:cNvSpPr txBox="1"/>
          <p:nvPr/>
        </p:nvSpPr>
        <p:spPr>
          <a:xfrm>
            <a:off x="1066800" y="5014947"/>
            <a:ext cx="7448550" cy="923330"/>
          </a:xfrm>
          <a:prstGeom prst="rect">
            <a:avLst/>
          </a:prstGeom>
          <a:noFill/>
        </p:spPr>
        <p:txBody>
          <a:bodyPr wrap="square" rtlCol="0">
            <a:spAutoFit/>
          </a:bodyPr>
          <a:lstStyle/>
          <a:p>
            <a:r>
              <a:rPr lang="sr-Cyrl-RS" b="1" dirty="0" smtClean="0">
                <a:solidFill>
                  <a:schemeClr val="accent2">
                    <a:lumMod val="75000"/>
                  </a:schemeClr>
                </a:solidFill>
              </a:rPr>
              <a:t>Кључни алата за унапређење јавне интерне финансијске контроле у јавном сектору Републике Српске</a:t>
            </a:r>
          </a:p>
          <a:p>
            <a:endParaRPr lang="en-US" dirty="0"/>
          </a:p>
        </p:txBody>
      </p:sp>
      <p:sp>
        <p:nvSpPr>
          <p:cNvPr id="7" name="Right Arrow 6"/>
          <p:cNvSpPr/>
          <p:nvPr/>
        </p:nvSpPr>
        <p:spPr>
          <a:xfrm>
            <a:off x="2552542" y="3417092"/>
            <a:ext cx="90297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4262437" y="3421197"/>
            <a:ext cx="923925"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066800" y="2414366"/>
            <a:ext cx="1770951" cy="646331"/>
          </a:xfrm>
          <a:prstGeom prst="rect">
            <a:avLst/>
          </a:prstGeom>
        </p:spPr>
        <p:style>
          <a:lnRef idx="0">
            <a:scrgbClr r="0" g="0" b="0"/>
          </a:lnRef>
          <a:fillRef idx="1002">
            <a:schemeClr val="lt2"/>
          </a:fillRef>
          <a:effectRef idx="0">
            <a:scrgbClr r="0" g="0" b="0"/>
          </a:effectRef>
          <a:fontRef idx="major"/>
        </p:style>
        <p:txBody>
          <a:bodyPr wrap="square" rtlCol="0">
            <a:spAutoFit/>
          </a:bodyPr>
          <a:lstStyle/>
          <a:p>
            <a:r>
              <a:rPr lang="sr-Cyrl-RS" dirty="0" smtClean="0"/>
              <a:t>Подаци из ФУК модула</a:t>
            </a:r>
            <a:endParaRPr lang="en-US" dirty="0"/>
          </a:p>
        </p:txBody>
      </p:sp>
      <p:sp>
        <p:nvSpPr>
          <p:cNvPr id="13" name="TextBox 12"/>
          <p:cNvSpPr txBox="1"/>
          <p:nvPr/>
        </p:nvSpPr>
        <p:spPr>
          <a:xfrm>
            <a:off x="3046906" y="2457262"/>
            <a:ext cx="1666064" cy="669284"/>
          </a:xfrm>
          <a:prstGeom prst="rect">
            <a:avLst/>
          </a:prstGeom>
        </p:spPr>
        <p:style>
          <a:lnRef idx="0">
            <a:scrgbClr r="0" g="0" b="0"/>
          </a:lnRef>
          <a:fillRef idx="1002">
            <a:schemeClr val="lt2"/>
          </a:fillRef>
          <a:effectRef idx="0">
            <a:scrgbClr r="0" g="0" b="0"/>
          </a:effectRef>
          <a:fontRef idx="major"/>
        </p:style>
        <p:txBody>
          <a:bodyPr wrap="square" rtlCol="0">
            <a:spAutoFit/>
          </a:bodyPr>
          <a:lstStyle/>
          <a:p>
            <a:r>
              <a:rPr lang="sr-Cyrl-RS" dirty="0" smtClean="0"/>
              <a:t>Подаци из ИР модула</a:t>
            </a:r>
            <a:endParaRPr lang="en-US" dirty="0"/>
          </a:p>
        </p:txBody>
      </p:sp>
    </p:spTree>
    <p:extLst>
      <p:ext uri="{BB962C8B-B14F-4D97-AF65-F5344CB8AC3E}">
        <p14:creationId xmlns:p14="http://schemas.microsoft.com/office/powerpoint/2010/main" val="2863623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par>
                                <p:cTn id="11" presetID="6" presetClass="entr" presetSubtype="16"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par>
                                <p:cTn id="14" presetID="6" presetClass="entr" presetSubtype="16"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circle(in)">
                                      <p:cBhvr>
                                        <p:cTn id="16" dur="2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ircle(in)">
                                      <p:cBhvr>
                                        <p:cTn id="21" dur="20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44" presetClass="path" presetSubtype="0" accel="50000" decel="50000" fill="hold" grpId="1" nodeType="clickEffect">
                                  <p:stCondLst>
                                    <p:cond delay="0"/>
                                  </p:stCondLst>
                                  <p:childTnLst>
                                    <p:animMotion origin="layout" path="M -3.61111E-6 2.22222E-6 L 0.06077 -0.03334 C 0.07344 -0.04074 0.09254 -0.04468 0.1125 -0.04468 C 0.13507 -0.04468 0.1533 -0.04074 0.16598 -0.03334 L 0.22691 2.22222E-6 " pathEditMode="relative" rAng="0" ptsTypes="AAAAA">
                                      <p:cBhvr>
                                        <p:cTn id="25" dur="2000" fill="hold"/>
                                        <p:tgtEl>
                                          <p:spTgt spid="9"/>
                                        </p:tgtEl>
                                        <p:attrNameLst>
                                          <p:attrName>ppt_x</p:attrName>
                                          <p:attrName>ppt_y</p:attrName>
                                        </p:attrNameLst>
                                      </p:cBhvr>
                                      <p:rCtr x="11337" y="-2245"/>
                                    </p:animMotion>
                                  </p:childTnLst>
                                </p:cTn>
                              </p:par>
                            </p:childTnLst>
                          </p:cTn>
                        </p:par>
                      </p:childTnLst>
                    </p:cTn>
                  </p:par>
                  <p:par>
                    <p:cTn id="26" fill="hold">
                      <p:stCondLst>
                        <p:cond delay="indefinite"/>
                      </p:stCondLst>
                      <p:childTnLst>
                        <p:par>
                          <p:cTn id="27" fill="hold">
                            <p:stCondLst>
                              <p:cond delay="0"/>
                            </p:stCondLst>
                            <p:childTnLst>
                              <p:par>
                                <p:cTn id="28" presetID="6" presetClass="exit" presetSubtype="32" fill="hold" grpId="2" nodeType="clickEffect">
                                  <p:stCondLst>
                                    <p:cond delay="0"/>
                                  </p:stCondLst>
                                  <p:childTnLst>
                                    <p:animEffect transition="out" filter="circle(out)">
                                      <p:cBhvr>
                                        <p:cTn id="29" dur="2000"/>
                                        <p:tgtEl>
                                          <p:spTgt spid="9"/>
                                        </p:tgtEl>
                                      </p:cBhvr>
                                    </p:animEffect>
                                    <p:set>
                                      <p:cBhvr>
                                        <p:cTn id="30" dur="1" fill="hold">
                                          <p:stCondLst>
                                            <p:cond delay="1999"/>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circle(in)">
                                      <p:cBhvr>
                                        <p:cTn id="35" dur="20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44" presetClass="path" presetSubtype="0" accel="50000" decel="50000" fill="hold" grpId="1" nodeType="clickEffect">
                                  <p:stCondLst>
                                    <p:cond delay="0"/>
                                  </p:stCondLst>
                                  <p:childTnLst>
                                    <p:animMotion origin="layout" path="M -3.05556E-6 -4.44444E-6 L 0.05295 -0.03611 C 0.06407 -0.04444 0.08073 -0.04861 0.09809 -0.04861 C 0.11789 -0.04861 0.13368 -0.04444 0.14479 -0.03611 L 0.19809 -4.44444E-6 " pathEditMode="relative" rAng="0" ptsTypes="AAAAA">
                                      <p:cBhvr>
                                        <p:cTn id="39" dur="2000" fill="hold"/>
                                        <p:tgtEl>
                                          <p:spTgt spid="13"/>
                                        </p:tgtEl>
                                        <p:attrNameLst>
                                          <p:attrName>ppt_x</p:attrName>
                                          <p:attrName>ppt_y</p:attrName>
                                        </p:attrNameLst>
                                      </p:cBhvr>
                                      <p:rCtr x="9896" y="-2431"/>
                                    </p:animMotion>
                                  </p:childTnLst>
                                </p:cTn>
                              </p:par>
                            </p:childTnLst>
                          </p:cTn>
                        </p:par>
                      </p:childTnLst>
                    </p:cTn>
                  </p:par>
                  <p:par>
                    <p:cTn id="40" fill="hold">
                      <p:stCondLst>
                        <p:cond delay="indefinite"/>
                      </p:stCondLst>
                      <p:childTnLst>
                        <p:par>
                          <p:cTn id="41" fill="hold">
                            <p:stCondLst>
                              <p:cond delay="0"/>
                            </p:stCondLst>
                            <p:childTnLst>
                              <p:par>
                                <p:cTn id="42" presetID="6" presetClass="exit" presetSubtype="32" fill="hold" grpId="2" nodeType="clickEffect">
                                  <p:stCondLst>
                                    <p:cond delay="0"/>
                                  </p:stCondLst>
                                  <p:childTnLst>
                                    <p:animEffect transition="out" filter="circle(out)">
                                      <p:cBhvr>
                                        <p:cTn id="43" dur="2000"/>
                                        <p:tgtEl>
                                          <p:spTgt spid="13"/>
                                        </p:tgtEl>
                                      </p:cBhvr>
                                    </p:animEffect>
                                    <p:set>
                                      <p:cBhvr>
                                        <p:cTn id="44" dur="1" fill="hold">
                                          <p:stCondLst>
                                            <p:cond delay="1999"/>
                                          </p:stCondLst>
                                        </p:cTn>
                                        <p:tgtEl>
                                          <p:spTgt spid="1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left)">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left)">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nodeType="clickEffect">
                                  <p:stCondLst>
                                    <p:cond delay="0"/>
                                  </p:stCondLst>
                                  <p:childTnLst>
                                    <p:set>
                                      <p:cBhvr>
                                        <p:cTn id="58" dur="1" fill="hold">
                                          <p:stCondLst>
                                            <p:cond delay="0"/>
                                          </p:stCondLst>
                                        </p:cTn>
                                        <p:tgtEl>
                                          <p:spTgt spid="5">
                                            <p:txEl>
                                              <p:pRg st="0" end="0"/>
                                            </p:txEl>
                                          </p:spTgt>
                                        </p:tgtEl>
                                        <p:attrNameLst>
                                          <p:attrName>style.visibility</p:attrName>
                                        </p:attrNameLst>
                                      </p:cBhvr>
                                      <p:to>
                                        <p:strVal val="visible"/>
                                      </p:to>
                                    </p:set>
                                    <p:animEffect transition="in" filter="circle(in)">
                                      <p:cBhvr>
                                        <p:cTn id="59" dur="3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9" grpId="0" animBg="1"/>
      <p:bldP spid="9" grpId="1" animBg="1"/>
      <p:bldP spid="9" grpId="2" animBg="1"/>
      <p:bldP spid="13" grpId="0" animBg="1"/>
      <p:bldP spid="13" grpId="1" animBg="1"/>
      <p:bldP spid="13"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8" y="116877"/>
            <a:ext cx="7498080" cy="381000"/>
          </a:xfrm>
        </p:spPr>
        <p:txBody>
          <a:bodyPr>
            <a:noAutofit/>
          </a:bodyPr>
          <a:lstStyle/>
          <a:p>
            <a:pPr algn="ctr"/>
            <a:r>
              <a:rPr lang="sr-Cyrl-RS" sz="2800" b="1" dirty="0" smtClean="0">
                <a:solidFill>
                  <a:schemeClr val="accent4">
                    <a:lumMod val="50000"/>
                  </a:schemeClr>
                </a:solidFill>
                <a:effectLst>
                  <a:outerShdw blurRad="38100" dist="38100" dir="2700000" algn="tl">
                    <a:srgbClr val="000000">
                      <a:alpha val="43137"/>
                    </a:srgbClr>
                  </a:outerShdw>
                </a:effectLst>
              </a:rPr>
              <a:t>Модул </a:t>
            </a:r>
            <a:r>
              <a:rPr lang="sr-Cyrl-RS" sz="2800" b="1" dirty="0">
                <a:solidFill>
                  <a:schemeClr val="accent4">
                    <a:lumMod val="50000"/>
                  </a:schemeClr>
                </a:solidFill>
                <a:effectLst>
                  <a:outerShdw blurRad="38100" dist="38100" dir="2700000" algn="tl">
                    <a:srgbClr val="000000">
                      <a:alpha val="43137"/>
                    </a:srgbClr>
                  </a:outerShdw>
                </a:effectLst>
              </a:rPr>
              <a:t>„Интерна ревизија</a:t>
            </a:r>
            <a:r>
              <a:rPr lang="sr-Cyrl-RS" sz="1800" dirty="0" smtClean="0">
                <a:solidFill>
                  <a:schemeClr val="accent4">
                    <a:lumMod val="50000"/>
                  </a:schemeClr>
                </a:solidFill>
              </a:rPr>
              <a:t>“</a:t>
            </a:r>
            <a:endParaRPr lang="en-US" sz="1800" dirty="0">
              <a:solidFill>
                <a:schemeClr val="accent4">
                  <a:lumMod val="50000"/>
                </a:schemeClr>
              </a:solidFill>
            </a:endParaRPr>
          </a:p>
        </p:txBody>
      </p:sp>
      <p:pic>
        <p:nvPicPr>
          <p:cNvPr id="4" name="Content Placeholder 3"/>
          <p:cNvPicPr>
            <a:picLocks noGrp="1"/>
          </p:cNvPicPr>
          <p:nvPr>
            <p:ph idx="1"/>
          </p:nvPr>
        </p:nvPicPr>
        <p:blipFill rotWithShape="1">
          <a:blip r:embed="rId3"/>
          <a:srcRect t="4371" b="4369"/>
          <a:stretch/>
        </p:blipFill>
        <p:spPr>
          <a:xfrm>
            <a:off x="0" y="822425"/>
            <a:ext cx="9144000" cy="6035575"/>
          </a:xfrm>
          <a:prstGeom prst="rect">
            <a:avLst/>
          </a:prstGeom>
        </p:spPr>
      </p:pic>
      <p:sp>
        <p:nvSpPr>
          <p:cNvPr id="5" name="Text Box 2"/>
          <p:cNvSpPr txBox="1">
            <a:spLocks noChangeArrowheads="1"/>
          </p:cNvSpPr>
          <p:nvPr/>
        </p:nvSpPr>
        <p:spPr bwMode="auto">
          <a:xfrm>
            <a:off x="2743199" y="5242745"/>
            <a:ext cx="2352675" cy="838200"/>
          </a:xfrm>
          <a:prstGeom prst="rect">
            <a:avLst/>
          </a:prstGeom>
          <a:ln w="76200">
            <a:solidFill>
              <a:srgbClr val="FF0000"/>
            </a:solidFill>
            <a:headEnd/>
            <a:tailEnd/>
          </a:ln>
        </p:spPr>
        <p:style>
          <a:lnRef idx="1">
            <a:schemeClr val="accent2"/>
          </a:lnRef>
          <a:fillRef idx="2">
            <a:schemeClr val="accent2"/>
          </a:fillRef>
          <a:effectRef idx="1">
            <a:schemeClr val="accent2"/>
          </a:effectRef>
          <a:fontRef idx="minor">
            <a:schemeClr val="dk1"/>
          </a:fontRef>
        </p:style>
        <p:txBody>
          <a:bodyPr rot="0" vert="horz" wrap="square" lIns="91440" tIns="45720" rIns="91440" bIns="45720" anchor="t" anchorCtr="0">
            <a:noAutofit/>
          </a:bodyPr>
          <a:lstStyle/>
          <a:p>
            <a:pPr marL="0" marR="0" algn="ctr">
              <a:lnSpc>
                <a:spcPct val="115000"/>
              </a:lnSpc>
              <a:spcBef>
                <a:spcPts val="0"/>
              </a:spcBef>
              <a:spcAft>
                <a:spcPts val="1000"/>
              </a:spcAft>
            </a:pPr>
            <a:r>
              <a:rPr lang="sr-Cyrl-BA" b="1" dirty="0" smtClean="0">
                <a:solidFill>
                  <a:schemeClr val="tx1"/>
                </a:solidFill>
                <a:effectLst>
                  <a:outerShdw blurRad="38100" dist="38100" dir="2700000" algn="tl">
                    <a:srgbClr val="000000">
                      <a:alpha val="43137"/>
                    </a:srgbClr>
                  </a:outerShdw>
                </a:effectLst>
                <a:latin typeface="Calibri"/>
                <a:ea typeface="Calibri"/>
                <a:cs typeface="Times New Roman"/>
              </a:rPr>
              <a:t>Kључни </a:t>
            </a:r>
            <a:r>
              <a:rPr lang="sr-Cyrl-BA" b="1" dirty="0">
                <a:solidFill>
                  <a:schemeClr val="tx1"/>
                </a:solidFill>
                <a:effectLst>
                  <a:outerShdw blurRad="38100" dist="38100" dir="2700000" algn="tl">
                    <a:srgbClr val="000000">
                      <a:alpha val="43137"/>
                    </a:srgbClr>
                  </a:outerShdw>
                </a:effectLst>
                <a:latin typeface="Calibri"/>
                <a:ea typeface="Calibri"/>
                <a:cs typeface="Times New Roman"/>
              </a:rPr>
              <a:t>модул за интерне ревизоре.</a:t>
            </a:r>
            <a:endParaRPr lang="en-US" b="1" dirty="0">
              <a:solidFill>
                <a:schemeClr val="tx1"/>
              </a:solidFill>
              <a:effectLst>
                <a:outerShdw blurRad="38100" dist="38100" dir="2700000" algn="tl">
                  <a:srgbClr val="000000">
                    <a:alpha val="43137"/>
                  </a:srgbClr>
                </a:outerShdw>
              </a:effectLst>
              <a:latin typeface="Calibri"/>
              <a:ea typeface="Calibri"/>
              <a:cs typeface="Times New Roman"/>
            </a:endParaRPr>
          </a:p>
        </p:txBody>
      </p:sp>
      <p:sp>
        <p:nvSpPr>
          <p:cNvPr id="9" name="Up Arrow 8"/>
          <p:cNvSpPr/>
          <p:nvPr/>
        </p:nvSpPr>
        <p:spPr>
          <a:xfrm>
            <a:off x="3157536" y="4395356"/>
            <a:ext cx="1524000" cy="755004"/>
          </a:xfrm>
          <a:prstGeom prst="upArrow">
            <a:avLst/>
          </a:prstGeom>
          <a:ln w="76200">
            <a:solidFill>
              <a:srgbClr val="FF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6" name="Left Arrow 5"/>
          <p:cNvSpPr/>
          <p:nvPr/>
        </p:nvSpPr>
        <p:spPr>
          <a:xfrm>
            <a:off x="1481136" y="3872838"/>
            <a:ext cx="1676400" cy="381000"/>
          </a:xfrm>
          <a:prstGeom prst="leftArrow">
            <a:avLst/>
          </a:prstGeom>
          <a:solidFill>
            <a:srgbClr val="0070C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Tree>
    <p:extLst>
      <p:ext uri="{BB962C8B-B14F-4D97-AF65-F5344CB8AC3E}">
        <p14:creationId xmlns:p14="http://schemas.microsoft.com/office/powerpoint/2010/main" val="2593462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9"/>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Lst>
  </p:timing>
</p:sld>
</file>

<file path=ppt/theme/theme1.xml><?xml version="1.0" encoding="utf-8"?>
<a:theme xmlns:a="http://schemas.openxmlformats.org/drawingml/2006/main" name="template BA">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 BA</Template>
  <TotalTime>13492</TotalTime>
  <Words>3086</Words>
  <Application>Microsoft Office PowerPoint</Application>
  <PresentationFormat>On-screen Show (4:3)</PresentationFormat>
  <Paragraphs>347</Paragraphs>
  <Slides>72</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72</vt:i4>
      </vt:variant>
    </vt:vector>
  </HeadingPairs>
  <TitlesOfParts>
    <vt:vector size="79" baseType="lpstr">
      <vt:lpstr>Arial</vt:lpstr>
      <vt:lpstr>Calibri</vt:lpstr>
      <vt:lpstr>Calibri Light</vt:lpstr>
      <vt:lpstr>Corbel</vt:lpstr>
      <vt:lpstr>Times New Roman</vt:lpstr>
      <vt:lpstr>Wingdings</vt:lpstr>
      <vt:lpstr>template BA</vt:lpstr>
      <vt:lpstr>„Функционалности PIFC апликације као подршка ефикаснијем провођењу  и документовању појединачног ангажмана интерне ревизије у субјектима јавног сектора“ </vt:lpstr>
      <vt:lpstr>        Садржај презентације </vt:lpstr>
      <vt:lpstr>PIFC апликација – модул „интерна ревизија“</vt:lpstr>
      <vt:lpstr>Приступ и кориштење модула ИР</vt:lpstr>
      <vt:lpstr>Корисничке улоге у модулу „интерна ревизија“</vt:lpstr>
      <vt:lpstr>Аутоматизација послова  интерне ревизије </vt:lpstr>
      <vt:lpstr>Оперативни модули у апликацији </vt:lpstr>
      <vt:lpstr>Оперативни модули у апликацији </vt:lpstr>
      <vt:lpstr>Модул „Интерна ревизија“</vt:lpstr>
      <vt:lpstr>PowerPoint Presentation</vt:lpstr>
      <vt:lpstr>PowerPoint Presentation</vt:lpstr>
      <vt:lpstr>КОРИСТИ ОД АУТОМАТИЗАЦИЈЕ</vt:lpstr>
      <vt:lpstr>PowerPoint Presentation</vt:lpstr>
      <vt:lpstr>OСНОВ ЗА ПОКРЕТАЊЕ ИНТЕРНЕ РЕВИЗИЈЕ </vt:lpstr>
      <vt:lpstr>Копија регистра ризика из модула ФУК </vt:lpstr>
      <vt:lpstr>Планирање засновано на ризику кроз модул интерне ревизије</vt:lpstr>
      <vt:lpstr>Планирање засновано на ризику кроз модул интерне ревизије</vt:lpstr>
      <vt:lpstr>Копија регистра ризика </vt:lpstr>
      <vt:lpstr>Извјештај ревизије учинка РУ 005-16  „Организација и функционисање интерне ревизије у јавном сектору Републике Српске“  </vt:lpstr>
      <vt:lpstr>Препоруке за ЈИР и интерне ревизоре </vt:lpstr>
      <vt:lpstr>Планирање засновано на ризику кроз модул интерне ревизије</vt:lpstr>
      <vt:lpstr>Креирање копије регистра ризика</vt:lpstr>
      <vt:lpstr>Ризици у копији регистра ризика</vt:lpstr>
      <vt:lpstr>Генерисање извјештаја и филтрирање података</vt:lpstr>
      <vt:lpstr>Копија регистра ризика из модула ФУК </vt:lpstr>
      <vt:lpstr>Процјена ризика у копији регистра ризика</vt:lpstr>
      <vt:lpstr>Процјена ризика у копији регистра ризика кроз образац</vt:lpstr>
      <vt:lpstr>Идентификација ризика </vt:lpstr>
      <vt:lpstr>Процјена идентификованог ризика</vt:lpstr>
      <vt:lpstr>Процјена идентификованог ризика</vt:lpstr>
      <vt:lpstr>Стратешко и годишње планирање интерне ревизије </vt:lpstr>
      <vt:lpstr>Избор ревизија у стратешком плану</vt:lpstr>
      <vt:lpstr>PowerPoint Presentation</vt:lpstr>
      <vt:lpstr>Веза између Стратешког плана и регистра ризика</vt:lpstr>
      <vt:lpstr>Избор ревизија у стратешком плану</vt:lpstr>
      <vt:lpstr>Образац Годишњег плана</vt:lpstr>
      <vt:lpstr>Образац годишњег плана </vt:lpstr>
      <vt:lpstr>Одобрење стратешког плана у апликацији </vt:lpstr>
      <vt:lpstr>PowerPoint Presentation</vt:lpstr>
      <vt:lpstr>PowerPoint Presentation</vt:lpstr>
      <vt:lpstr>PowerPoint Presentation</vt:lpstr>
      <vt:lpstr>PowerPoint Presentation</vt:lpstr>
      <vt:lpstr>Подаци у прегледу интерне ревизије</vt:lpstr>
      <vt:lpstr>Фазе појединачне ревизије</vt:lpstr>
      <vt:lpstr>Фазе појединачне ревизије -  „детаљан преглед“</vt:lpstr>
      <vt:lpstr> </vt:lpstr>
      <vt:lpstr>ПЛАНИРАЊЕ – ПЛАН ИНТЕРНЕ РЕВИЗИЈЕ</vt:lpstr>
      <vt:lpstr>Фазе појединачне ревизије -  прелиминарна процјена контрола </vt:lpstr>
      <vt:lpstr>Фазе појединачне ревизије -  прелиминарна процјена контрола </vt:lpstr>
      <vt:lpstr>Програм ревизије и резултати тестирања контрола </vt:lpstr>
      <vt:lpstr>Програм ревизије и резултати тестирања контрола </vt:lpstr>
      <vt:lpstr>Програм ревизије и резултати тестирања контрола </vt:lpstr>
      <vt:lpstr>Програм ревизије - тестирање</vt:lpstr>
      <vt:lpstr>Програм ревизије и резултати тестирања контрола </vt:lpstr>
      <vt:lpstr>Налази, закључци и препоруке </vt:lpstr>
      <vt:lpstr>Нацрт и коначан извјештај </vt:lpstr>
      <vt:lpstr>Нацрт извјештаја – увод и извршни резиме</vt:lpstr>
      <vt:lpstr>Нацрт и коначан извјештај </vt:lpstr>
      <vt:lpstr>PowerPoint Presentation</vt:lpstr>
      <vt:lpstr>AКЦИОНИ ПЛАН </vt:lpstr>
      <vt:lpstr>АКЦИОНИ ПЛАН </vt:lpstr>
      <vt:lpstr>НАЛАЗИ, ЗАКЉУЧЦИ И ПРЕПОРУКЕ У ИЗВЈЕШТАЈУ </vt:lpstr>
      <vt:lpstr>УПИТНИК О ЗАДОВОЉСТВУ РЕВИДИРАНОГ СУБЈЕКТА </vt:lpstr>
      <vt:lpstr>УПИТНИК О ЗАДОВОЉСТВУ РЕВИДИРАНОГ СУБЈЕКТА </vt:lpstr>
      <vt:lpstr>УПИТНИК О ЗАДОВОЉСТВУ РЕВИДИРАНОГ СУБЈЕКТА </vt:lpstr>
      <vt:lpstr>УПИТНИК О ЗАДОВОЉСТВУ РЕВИДИРАНОГ СУБЈЕКТА </vt:lpstr>
      <vt:lpstr>ГЕНЕРИСАЊЕ УПИТНИКА </vt:lpstr>
      <vt:lpstr>Излазни документи </vt:lpstr>
      <vt:lpstr> Текући ревизорски досије и радна документација </vt:lpstr>
      <vt:lpstr>Пренос документа из текућег у стални ревизорски досије </vt:lpstr>
      <vt:lpstr>ЗАКЉУЧЦИ </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„Примјена апликативног рјешења у вршењу појединачне ревизије“</dc:title>
  <dc:creator>Ivana Obrenovic</dc:creator>
  <cp:lastModifiedBy>Ivana Ljubojevic</cp:lastModifiedBy>
  <cp:revision>671</cp:revision>
  <dcterms:created xsi:type="dcterms:W3CDTF">2022-05-26T07:29:35Z</dcterms:created>
  <dcterms:modified xsi:type="dcterms:W3CDTF">2024-03-15T14:25:50Z</dcterms:modified>
</cp:coreProperties>
</file>