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4"/>
  </p:notesMasterIdLst>
  <p:handoutMasterIdLst>
    <p:handoutMasterId r:id="rId75"/>
  </p:handoutMasterIdLst>
  <p:sldIdLst>
    <p:sldId id="258" r:id="rId2"/>
    <p:sldId id="372" r:id="rId3"/>
    <p:sldId id="374" r:id="rId4"/>
    <p:sldId id="259" r:id="rId5"/>
    <p:sldId id="262" r:id="rId6"/>
    <p:sldId id="263" r:id="rId7"/>
    <p:sldId id="264" r:id="rId8"/>
    <p:sldId id="419" r:id="rId9"/>
    <p:sldId id="377" r:id="rId10"/>
    <p:sldId id="408" r:id="rId11"/>
    <p:sldId id="425" r:id="rId12"/>
    <p:sldId id="410" r:id="rId13"/>
    <p:sldId id="413" r:id="rId14"/>
    <p:sldId id="429" r:id="rId15"/>
    <p:sldId id="379" r:id="rId16"/>
    <p:sldId id="339" r:id="rId17"/>
    <p:sldId id="340" r:id="rId18"/>
    <p:sldId id="383" r:id="rId19"/>
    <p:sldId id="382" r:id="rId20"/>
    <p:sldId id="427" r:id="rId21"/>
    <p:sldId id="432" r:id="rId22"/>
    <p:sldId id="384" r:id="rId23"/>
    <p:sldId id="386" r:id="rId24"/>
    <p:sldId id="385" r:id="rId25"/>
    <p:sldId id="388" r:id="rId26"/>
    <p:sldId id="387" r:id="rId27"/>
    <p:sldId id="391" r:id="rId28"/>
    <p:sldId id="392" r:id="rId29"/>
    <p:sldId id="434" r:id="rId30"/>
    <p:sldId id="389" r:id="rId31"/>
    <p:sldId id="390" r:id="rId32"/>
    <p:sldId id="395" r:id="rId33"/>
    <p:sldId id="396" r:id="rId34"/>
    <p:sldId id="393" r:id="rId35"/>
    <p:sldId id="435" r:id="rId36"/>
    <p:sldId id="398" r:id="rId37"/>
    <p:sldId id="397" r:id="rId38"/>
    <p:sldId id="400" r:id="rId39"/>
    <p:sldId id="399" r:id="rId40"/>
    <p:sldId id="401" r:id="rId41"/>
    <p:sldId id="407" r:id="rId42"/>
    <p:sldId id="421" r:id="rId43"/>
    <p:sldId id="370" r:id="rId44"/>
    <p:sldId id="273" r:id="rId45"/>
    <p:sldId id="274" r:id="rId46"/>
    <p:sldId id="276" r:id="rId47"/>
    <p:sldId id="336" r:id="rId48"/>
    <p:sldId id="277" r:id="rId49"/>
    <p:sldId id="280" r:id="rId50"/>
    <p:sldId id="281" r:id="rId51"/>
    <p:sldId id="286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21" r:id="rId64"/>
    <p:sldId id="322" r:id="rId65"/>
    <p:sldId id="323" r:id="rId66"/>
    <p:sldId id="327" r:id="rId67"/>
    <p:sldId id="328" r:id="rId68"/>
    <p:sldId id="329" r:id="rId69"/>
    <p:sldId id="331" r:id="rId70"/>
    <p:sldId id="332" r:id="rId71"/>
    <p:sldId id="422" r:id="rId72"/>
    <p:sldId id="335" r:id="rId73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E865F68-FB86-4F8B-829C-E9A40E623CC4}">
          <p14:sldIdLst>
            <p14:sldId id="258"/>
            <p14:sldId id="372"/>
            <p14:sldId id="374"/>
            <p14:sldId id="259"/>
            <p14:sldId id="262"/>
            <p14:sldId id="263"/>
            <p14:sldId id="264"/>
            <p14:sldId id="419"/>
            <p14:sldId id="377"/>
            <p14:sldId id="408"/>
            <p14:sldId id="425"/>
            <p14:sldId id="410"/>
            <p14:sldId id="413"/>
            <p14:sldId id="429"/>
            <p14:sldId id="379"/>
            <p14:sldId id="339"/>
            <p14:sldId id="340"/>
            <p14:sldId id="383"/>
            <p14:sldId id="382"/>
          </p14:sldIdLst>
        </p14:section>
        <p14:section name="Untitled Section" id="{6680D53A-BAF9-4B7E-9EEC-BEB24E73669C}">
          <p14:sldIdLst>
            <p14:sldId id="427"/>
            <p14:sldId id="432"/>
            <p14:sldId id="384"/>
            <p14:sldId id="386"/>
            <p14:sldId id="385"/>
            <p14:sldId id="388"/>
            <p14:sldId id="387"/>
            <p14:sldId id="391"/>
            <p14:sldId id="392"/>
            <p14:sldId id="434"/>
            <p14:sldId id="389"/>
            <p14:sldId id="390"/>
            <p14:sldId id="395"/>
            <p14:sldId id="396"/>
            <p14:sldId id="393"/>
            <p14:sldId id="435"/>
            <p14:sldId id="398"/>
            <p14:sldId id="397"/>
            <p14:sldId id="400"/>
            <p14:sldId id="399"/>
            <p14:sldId id="401"/>
            <p14:sldId id="407"/>
            <p14:sldId id="421"/>
            <p14:sldId id="370"/>
            <p14:sldId id="273"/>
            <p14:sldId id="274"/>
            <p14:sldId id="276"/>
            <p14:sldId id="336"/>
            <p14:sldId id="277"/>
            <p14:sldId id="280"/>
            <p14:sldId id="281"/>
            <p14:sldId id="286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21"/>
            <p14:sldId id="322"/>
            <p14:sldId id="323"/>
            <p14:sldId id="327"/>
            <p14:sldId id="328"/>
            <p14:sldId id="329"/>
            <p14:sldId id="331"/>
            <p14:sldId id="332"/>
            <p14:sldId id="422"/>
            <p14:sldId id="33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FEC910-9862-46DF-9DFE-7760968368A0}" type="doc">
      <dgm:prSet loTypeId="urn:microsoft.com/office/officeart/2005/8/layout/rings+Icon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7548A0A-F9FD-47B4-AC60-D7D8DDAFA5F8}">
      <dgm:prSet/>
      <dgm:spPr/>
      <dgm:t>
        <a:bodyPr/>
        <a:lstStyle/>
        <a:p>
          <a:pPr rtl="0"/>
          <a:r>
            <a:rPr lang="sr-Cyrl-BA" b="1" dirty="0" smtClean="0"/>
            <a:t>Управљање ризиком </a:t>
          </a:r>
          <a:r>
            <a:rPr lang="bs-Latn-BA" dirty="0" smtClean="0"/>
            <a:t>је на листи приоритета финансијских институција, донатора, инвеститора</a:t>
          </a:r>
          <a:r>
            <a:rPr lang="sr-Cyrl-BA" dirty="0" smtClean="0"/>
            <a:t> и </a:t>
          </a:r>
          <a:r>
            <a:rPr lang="bs-Latn-BA" dirty="0" smtClean="0"/>
            <a:t>треба бити интегрални дио управљања јавним финансијама</a:t>
          </a:r>
          <a:endParaRPr lang="en-US" dirty="0" smtClean="0"/>
        </a:p>
        <a:p>
          <a:pPr rtl="0"/>
          <a:endParaRPr lang="en-US" dirty="0"/>
        </a:p>
      </dgm:t>
    </dgm:pt>
    <dgm:pt modelId="{7BA1EB8F-C0E3-4C97-BCB8-12E4799F206A}" type="parTrans" cxnId="{20D41CB7-6068-48A1-A9CE-7053C04AA44A}">
      <dgm:prSet/>
      <dgm:spPr/>
      <dgm:t>
        <a:bodyPr/>
        <a:lstStyle/>
        <a:p>
          <a:endParaRPr lang="ru-RU"/>
        </a:p>
      </dgm:t>
    </dgm:pt>
    <dgm:pt modelId="{4DF92DF0-9434-4436-A54F-7AE99307921B}" type="sibTrans" cxnId="{20D41CB7-6068-48A1-A9CE-7053C04AA44A}">
      <dgm:prSet/>
      <dgm:spPr/>
      <dgm:t>
        <a:bodyPr/>
        <a:lstStyle/>
        <a:p>
          <a:endParaRPr lang="ru-RU"/>
        </a:p>
      </dgm:t>
    </dgm:pt>
    <dgm:pt modelId="{083F6519-9EC8-46D1-B8E7-A810D85C6E3A}">
      <dgm:prSet/>
      <dgm:spPr/>
      <dgm:t>
        <a:bodyPr/>
        <a:lstStyle/>
        <a:p>
          <a:pPr rtl="0"/>
          <a:r>
            <a:rPr lang="bs-Latn-BA" b="1" dirty="0" smtClean="0"/>
            <a:t>Регистри ризика омогућавају видљивост  управљачких рутина реаг</a:t>
          </a:r>
          <a:r>
            <a:rPr lang="sr-Cyrl-BA" b="1" dirty="0" smtClean="0"/>
            <a:t>овања</a:t>
          </a:r>
          <a:r>
            <a:rPr lang="bs-Latn-BA" b="1" dirty="0" smtClean="0"/>
            <a:t> </a:t>
          </a:r>
          <a:r>
            <a:rPr lang="bs-Latn-BA" dirty="0" smtClean="0"/>
            <a:t>на ризик</a:t>
          </a:r>
          <a:r>
            <a:rPr lang="sr-Cyrl-BA" dirty="0" smtClean="0"/>
            <a:t>е</a:t>
          </a:r>
          <a:r>
            <a:rPr lang="bs-Latn-BA" dirty="0" smtClean="0"/>
            <a:t> и омогућавају предвиђање ризика </a:t>
          </a:r>
          <a:endParaRPr lang="en-US" dirty="0" smtClean="0"/>
        </a:p>
        <a:p>
          <a:pPr rtl="0"/>
          <a:endParaRPr lang="en-US" dirty="0"/>
        </a:p>
      </dgm:t>
    </dgm:pt>
    <dgm:pt modelId="{07CCD930-E88E-4656-AAC6-A77C469084FC}" type="parTrans" cxnId="{73BB477F-8ABA-4CCC-93FC-64472FE0F1E5}">
      <dgm:prSet/>
      <dgm:spPr/>
      <dgm:t>
        <a:bodyPr/>
        <a:lstStyle/>
        <a:p>
          <a:endParaRPr lang="ru-RU"/>
        </a:p>
      </dgm:t>
    </dgm:pt>
    <dgm:pt modelId="{F68FD4F4-ADD9-44AB-99C0-BA569310DE81}" type="sibTrans" cxnId="{73BB477F-8ABA-4CCC-93FC-64472FE0F1E5}">
      <dgm:prSet/>
      <dgm:spPr/>
      <dgm:t>
        <a:bodyPr/>
        <a:lstStyle/>
        <a:p>
          <a:endParaRPr lang="ru-RU"/>
        </a:p>
      </dgm:t>
    </dgm:pt>
    <dgm:pt modelId="{70AA00A6-6765-457B-924E-07F5B5AFC439}">
      <dgm:prSet/>
      <dgm:spPr/>
      <dgm:t>
        <a:bodyPr/>
        <a:lstStyle/>
        <a:p>
          <a:pPr rtl="0"/>
          <a:r>
            <a:rPr lang="ru-RU" dirty="0" smtClean="0"/>
            <a:t>Омогућава </a:t>
          </a:r>
          <a:r>
            <a:rPr lang="ru-RU" b="1" dirty="0" smtClean="0"/>
            <a:t>калкулацију трошкова контроле </a:t>
          </a:r>
          <a:r>
            <a:rPr lang="ru-RU" dirty="0" smtClean="0"/>
            <a:t>у односу на ризике и инвестиције у мјере ублажавања високих ризика </a:t>
          </a:r>
          <a:endParaRPr lang="en-US" dirty="0"/>
        </a:p>
      </dgm:t>
    </dgm:pt>
    <dgm:pt modelId="{16DD41F5-3F51-4A87-8E78-CB7C2253D8FE}" type="parTrans" cxnId="{26AEDEBF-6835-44AF-900C-C4F73DC52AEE}">
      <dgm:prSet/>
      <dgm:spPr/>
      <dgm:t>
        <a:bodyPr/>
        <a:lstStyle/>
        <a:p>
          <a:endParaRPr lang="ru-RU"/>
        </a:p>
      </dgm:t>
    </dgm:pt>
    <dgm:pt modelId="{C9D0076F-EAEB-4714-BB58-180F47457934}" type="sibTrans" cxnId="{26AEDEBF-6835-44AF-900C-C4F73DC52AEE}">
      <dgm:prSet/>
      <dgm:spPr/>
      <dgm:t>
        <a:bodyPr/>
        <a:lstStyle/>
        <a:p>
          <a:endParaRPr lang="ru-RU"/>
        </a:p>
      </dgm:t>
    </dgm:pt>
    <dgm:pt modelId="{2C6C2CBD-D274-438D-BA67-701604DB356E}">
      <dgm:prSet/>
      <dgm:spPr/>
      <dgm:t>
        <a:bodyPr/>
        <a:lstStyle/>
        <a:p>
          <a:pPr rtl="0"/>
          <a:r>
            <a:rPr lang="sr-Cyrl-BA" dirty="0" smtClean="0"/>
            <a:t>Постиже се </a:t>
          </a:r>
          <a:r>
            <a:rPr lang="sr-Cyrl-BA" b="1" dirty="0" smtClean="0"/>
            <a:t>усклађеност</a:t>
          </a:r>
          <a:r>
            <a:rPr lang="sr-Cyrl-BA" dirty="0" smtClean="0"/>
            <a:t> за закон</a:t>
          </a:r>
          <a:r>
            <a:rPr lang="sr-Latn-BA" dirty="0" smtClean="0"/>
            <a:t>o</a:t>
          </a:r>
          <a:r>
            <a:rPr lang="sr-Cyrl-BA" dirty="0" smtClean="0"/>
            <a:t>м</a:t>
          </a:r>
          <a:endParaRPr lang="en-US" b="1" dirty="0"/>
        </a:p>
      </dgm:t>
    </dgm:pt>
    <dgm:pt modelId="{FDC9E173-C61D-4D04-80E0-381C91DB590A}" type="parTrans" cxnId="{CF648B43-B1C0-497C-8BCC-C2CF635A800F}">
      <dgm:prSet/>
      <dgm:spPr/>
      <dgm:t>
        <a:bodyPr/>
        <a:lstStyle/>
        <a:p>
          <a:endParaRPr lang="ru-RU"/>
        </a:p>
      </dgm:t>
    </dgm:pt>
    <dgm:pt modelId="{3703466A-B30F-487F-AC2C-3AE841DF8A5C}" type="sibTrans" cxnId="{CF648B43-B1C0-497C-8BCC-C2CF635A800F}">
      <dgm:prSet/>
      <dgm:spPr/>
      <dgm:t>
        <a:bodyPr/>
        <a:lstStyle/>
        <a:p>
          <a:endParaRPr lang="ru-RU"/>
        </a:p>
      </dgm:t>
    </dgm:pt>
    <dgm:pt modelId="{EAB7D356-87B9-4667-9E66-25E77757A914}">
      <dgm:prSet/>
      <dgm:spPr/>
      <dgm:t>
        <a:bodyPr/>
        <a:lstStyle/>
        <a:p>
          <a:pPr rtl="0"/>
          <a:r>
            <a:rPr lang="bs-Latn-BA" dirty="0" smtClean="0"/>
            <a:t>Омогућава </a:t>
          </a:r>
          <a:r>
            <a:rPr lang="bs-Latn-BA" b="1" dirty="0" smtClean="0"/>
            <a:t>доносиоцима одлука да се фокусирају на високоризична питања </a:t>
          </a:r>
          <a:r>
            <a:rPr lang="bs-Latn-BA" dirty="0" smtClean="0"/>
            <a:t>и да их ријеше на одговарајући начин   </a:t>
          </a:r>
          <a:endParaRPr lang="en-US" dirty="0"/>
        </a:p>
      </dgm:t>
    </dgm:pt>
    <dgm:pt modelId="{806954E9-A6A7-4221-A1C1-DE11090D3ADE}" type="parTrans" cxnId="{B0EE168D-EB00-4DB5-B0B1-C1274ECCD7B6}">
      <dgm:prSet/>
      <dgm:spPr/>
      <dgm:t>
        <a:bodyPr/>
        <a:lstStyle/>
        <a:p>
          <a:endParaRPr lang="ru-RU"/>
        </a:p>
      </dgm:t>
    </dgm:pt>
    <dgm:pt modelId="{140E77D1-8DDE-4F9C-9EBC-1EE388F1DC36}" type="sibTrans" cxnId="{B0EE168D-EB00-4DB5-B0B1-C1274ECCD7B6}">
      <dgm:prSet/>
      <dgm:spPr/>
      <dgm:t>
        <a:bodyPr/>
        <a:lstStyle/>
        <a:p>
          <a:endParaRPr lang="ru-RU"/>
        </a:p>
      </dgm:t>
    </dgm:pt>
    <dgm:pt modelId="{BAF4E935-5203-43FA-9F1E-828039143BD2}">
      <dgm:prSet/>
      <dgm:spPr/>
      <dgm:t>
        <a:bodyPr/>
        <a:lstStyle/>
        <a:p>
          <a:r>
            <a:rPr lang="sr-Cyrl-BA" b="0" dirty="0" smtClean="0"/>
            <a:t>Омогућава се </a:t>
          </a:r>
          <a:r>
            <a:rPr lang="sr-Cyrl-BA" b="1" dirty="0" smtClean="0"/>
            <a:t>дигитализација интерне ревизије засноване на ризику</a:t>
          </a:r>
          <a:endParaRPr lang="ru-RU" b="1" dirty="0"/>
        </a:p>
      </dgm:t>
    </dgm:pt>
    <dgm:pt modelId="{0B51C61A-8A0E-4AC5-BEC1-3E7DFF2EC00F}" type="parTrans" cxnId="{DC4159AB-0528-44AB-8B97-0640384DA165}">
      <dgm:prSet/>
      <dgm:spPr/>
      <dgm:t>
        <a:bodyPr/>
        <a:lstStyle/>
        <a:p>
          <a:endParaRPr lang="ru-RU"/>
        </a:p>
      </dgm:t>
    </dgm:pt>
    <dgm:pt modelId="{8AF66DA6-4C63-4085-AA7F-E26F42E134DB}" type="sibTrans" cxnId="{DC4159AB-0528-44AB-8B97-0640384DA165}">
      <dgm:prSet/>
      <dgm:spPr/>
      <dgm:t>
        <a:bodyPr/>
        <a:lstStyle/>
        <a:p>
          <a:endParaRPr lang="ru-RU"/>
        </a:p>
      </dgm:t>
    </dgm:pt>
    <dgm:pt modelId="{69ED6740-81F4-4FF8-ABFC-FAB948CCC236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b="1" dirty="0" err="1" smtClean="0"/>
            <a:t>Аутоматиз</a:t>
          </a:r>
          <a:r>
            <a:rPr lang="sr-Cyrl-BA" b="1" dirty="0" smtClean="0"/>
            <a:t>ује</a:t>
          </a:r>
          <a:r>
            <a:rPr lang="en-US" b="1" dirty="0" smtClean="0"/>
            <a:t> </a:t>
          </a:r>
          <a:r>
            <a:rPr lang="sr-Cyrl-BA" b="1" dirty="0" smtClean="0"/>
            <a:t>рад</a:t>
          </a:r>
          <a:r>
            <a:rPr lang="sr-Cyrl-BA" b="0" dirty="0" smtClean="0"/>
            <a:t> </a:t>
          </a:r>
          <a:r>
            <a:rPr lang="en-US" b="1" dirty="0" smtClean="0"/>
            <a:t>Ц</a:t>
          </a:r>
          <a:r>
            <a:rPr lang="bs-Latn-BA" b="1" dirty="0" smtClean="0"/>
            <a:t>Ј</a:t>
          </a:r>
          <a:r>
            <a:rPr lang="sr-Cyrl-BA" b="1" dirty="0" smtClean="0"/>
            <a:t>Х </a:t>
          </a:r>
          <a:r>
            <a:rPr lang="sr-Cyrl-BA" b="0" dirty="0" smtClean="0"/>
            <a:t>и </a:t>
          </a:r>
          <a:r>
            <a:rPr lang="en-US" b="0" dirty="0" err="1" smtClean="0"/>
            <a:t>извјештавање</a:t>
          </a:r>
          <a:r>
            <a:rPr lang="en-US" b="0" dirty="0" smtClean="0"/>
            <a:t> о ФУК-у и ИР </a:t>
          </a:r>
          <a:r>
            <a:rPr lang="en-US" b="0" dirty="0" err="1" smtClean="0"/>
            <a:t>омогућавајући</a:t>
          </a:r>
          <a:r>
            <a:rPr lang="en-US" b="0" dirty="0" smtClean="0"/>
            <a:t> </a:t>
          </a:r>
          <a:r>
            <a:rPr lang="en-US" b="0" dirty="0" err="1" smtClean="0"/>
            <a:t>дубинску</a:t>
          </a:r>
          <a:r>
            <a:rPr lang="en-US" b="0" dirty="0" smtClean="0"/>
            <a:t> </a:t>
          </a:r>
          <a:r>
            <a:rPr lang="en-US" b="0" dirty="0" err="1" smtClean="0"/>
            <a:t>анализу</a:t>
          </a:r>
          <a:endParaRPr lang="ru-RU" b="0" dirty="0"/>
        </a:p>
      </dgm:t>
    </dgm:pt>
    <dgm:pt modelId="{55697C19-F549-4837-9D87-00B4476EFF0B}" type="parTrans" cxnId="{21EB5651-A9C5-4E49-B221-02AAA728C72D}">
      <dgm:prSet/>
      <dgm:spPr/>
      <dgm:t>
        <a:bodyPr/>
        <a:lstStyle/>
        <a:p>
          <a:endParaRPr lang="ru-RU"/>
        </a:p>
      </dgm:t>
    </dgm:pt>
    <dgm:pt modelId="{A8370071-A774-42F2-B08B-38BB26EB5E07}" type="sibTrans" cxnId="{21EB5651-A9C5-4E49-B221-02AAA728C72D}">
      <dgm:prSet/>
      <dgm:spPr/>
      <dgm:t>
        <a:bodyPr/>
        <a:lstStyle/>
        <a:p>
          <a:endParaRPr lang="ru-RU"/>
        </a:p>
      </dgm:t>
    </dgm:pt>
    <dgm:pt modelId="{AA704A9A-E1BD-469B-8C6E-2CC5AFD4D91D}" type="pres">
      <dgm:prSet presAssocID="{C3FEC910-9862-46DF-9DFE-7760968368A0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3AD515-8E6E-43FC-B11F-5C7A40E337A9}" type="pres">
      <dgm:prSet presAssocID="{C3FEC910-9862-46DF-9DFE-7760968368A0}" presName="ellipse1" presStyleLbl="vennNode1" presStyleIdx="0" presStyleCnt="7" custLinFactNeighborX="-480" custLinFactNeighborY="2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CC7C2-4386-431E-80C6-EAD8F35E1B76}" type="pres">
      <dgm:prSet presAssocID="{C3FEC910-9862-46DF-9DFE-7760968368A0}" presName="ellipse2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B91EDD-05E4-4A12-8C51-C63B3AFFA393}" type="pres">
      <dgm:prSet presAssocID="{C3FEC910-9862-46DF-9DFE-7760968368A0}" presName="ellipse3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1A8DC-81B4-4843-B259-ADB57512DF3E}" type="pres">
      <dgm:prSet presAssocID="{C3FEC910-9862-46DF-9DFE-7760968368A0}" presName="ellipse4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56FDBC-06EC-4310-94C0-578AF01DD97B}" type="pres">
      <dgm:prSet presAssocID="{C3FEC910-9862-46DF-9DFE-7760968368A0}" presName="ellipse5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22BE29-87A3-47FE-9D73-FA9020E2C239}" type="pres">
      <dgm:prSet presAssocID="{C3FEC910-9862-46DF-9DFE-7760968368A0}" presName="ellipse6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F8A766-96CA-4EE1-A4B0-2846FBC39240}" type="pres">
      <dgm:prSet presAssocID="{C3FEC910-9862-46DF-9DFE-7760968368A0}" presName="ellipse7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EDC770-333E-42AB-B4EB-F89B0342A3C8}" type="presOf" srcId="{2C6C2CBD-D274-438D-BA67-701604DB356E}" destId="{6681A8DC-81B4-4843-B259-ADB57512DF3E}" srcOrd="0" destOrd="0" presId="urn:microsoft.com/office/officeart/2005/8/layout/rings+Icon"/>
    <dgm:cxn modelId="{2377DF90-9049-45EC-AE10-D6A7C9C5A39E}" type="presOf" srcId="{083F6519-9EC8-46D1-B8E7-A810D85C6E3A}" destId="{8EBCC7C2-4386-431E-80C6-EAD8F35E1B76}" srcOrd="0" destOrd="0" presId="urn:microsoft.com/office/officeart/2005/8/layout/rings+Icon"/>
    <dgm:cxn modelId="{C50CA7E4-3C1A-436C-9B76-149D97D37DCE}" type="presOf" srcId="{A7548A0A-F9FD-47B4-AC60-D7D8DDAFA5F8}" destId="{AD3AD515-8E6E-43FC-B11F-5C7A40E337A9}" srcOrd="0" destOrd="0" presId="urn:microsoft.com/office/officeart/2005/8/layout/rings+Icon"/>
    <dgm:cxn modelId="{CF648B43-B1C0-497C-8BCC-C2CF635A800F}" srcId="{C3FEC910-9862-46DF-9DFE-7760968368A0}" destId="{2C6C2CBD-D274-438D-BA67-701604DB356E}" srcOrd="3" destOrd="0" parTransId="{FDC9E173-C61D-4D04-80E0-381C91DB590A}" sibTransId="{3703466A-B30F-487F-AC2C-3AE841DF8A5C}"/>
    <dgm:cxn modelId="{21EB5651-A9C5-4E49-B221-02AAA728C72D}" srcId="{C3FEC910-9862-46DF-9DFE-7760968368A0}" destId="{69ED6740-81F4-4FF8-ABFC-FAB948CCC236}" srcOrd="6" destOrd="0" parTransId="{55697C19-F549-4837-9D87-00B4476EFF0B}" sibTransId="{A8370071-A774-42F2-B08B-38BB26EB5E07}"/>
    <dgm:cxn modelId="{20D41CB7-6068-48A1-A9CE-7053C04AA44A}" srcId="{C3FEC910-9862-46DF-9DFE-7760968368A0}" destId="{A7548A0A-F9FD-47B4-AC60-D7D8DDAFA5F8}" srcOrd="0" destOrd="0" parTransId="{7BA1EB8F-C0E3-4C97-BCB8-12E4799F206A}" sibTransId="{4DF92DF0-9434-4436-A54F-7AE99307921B}"/>
    <dgm:cxn modelId="{DC4159AB-0528-44AB-8B97-0640384DA165}" srcId="{C3FEC910-9862-46DF-9DFE-7760968368A0}" destId="{BAF4E935-5203-43FA-9F1E-828039143BD2}" srcOrd="5" destOrd="0" parTransId="{0B51C61A-8A0E-4AC5-BEC1-3E7DFF2EC00F}" sibTransId="{8AF66DA6-4C63-4085-AA7F-E26F42E134DB}"/>
    <dgm:cxn modelId="{26AEDEBF-6835-44AF-900C-C4F73DC52AEE}" srcId="{C3FEC910-9862-46DF-9DFE-7760968368A0}" destId="{70AA00A6-6765-457B-924E-07F5B5AFC439}" srcOrd="2" destOrd="0" parTransId="{16DD41F5-3F51-4A87-8E78-CB7C2253D8FE}" sibTransId="{C9D0076F-EAEB-4714-BB58-180F47457934}"/>
    <dgm:cxn modelId="{B0EE168D-EB00-4DB5-B0B1-C1274ECCD7B6}" srcId="{C3FEC910-9862-46DF-9DFE-7760968368A0}" destId="{EAB7D356-87B9-4667-9E66-25E77757A914}" srcOrd="4" destOrd="0" parTransId="{806954E9-A6A7-4221-A1C1-DE11090D3ADE}" sibTransId="{140E77D1-8DDE-4F9C-9EBC-1EE388F1DC36}"/>
    <dgm:cxn modelId="{73BB477F-8ABA-4CCC-93FC-64472FE0F1E5}" srcId="{C3FEC910-9862-46DF-9DFE-7760968368A0}" destId="{083F6519-9EC8-46D1-B8E7-A810D85C6E3A}" srcOrd="1" destOrd="0" parTransId="{07CCD930-E88E-4656-AAC6-A77C469084FC}" sibTransId="{F68FD4F4-ADD9-44AB-99C0-BA569310DE81}"/>
    <dgm:cxn modelId="{129B1028-6A99-4433-9FA5-8A6E7E5CE478}" type="presOf" srcId="{EAB7D356-87B9-4667-9E66-25E77757A914}" destId="{4F56FDBC-06EC-4310-94C0-578AF01DD97B}" srcOrd="0" destOrd="0" presId="urn:microsoft.com/office/officeart/2005/8/layout/rings+Icon"/>
    <dgm:cxn modelId="{798BA01F-6F59-46A3-B7C1-3B1C456C772A}" type="presOf" srcId="{70AA00A6-6765-457B-924E-07F5B5AFC439}" destId="{F9B91EDD-05E4-4A12-8C51-C63B3AFFA393}" srcOrd="0" destOrd="0" presId="urn:microsoft.com/office/officeart/2005/8/layout/rings+Icon"/>
    <dgm:cxn modelId="{7F5858BF-A5CE-4182-9164-DDAD49698CFA}" type="presOf" srcId="{69ED6740-81F4-4FF8-ABFC-FAB948CCC236}" destId="{2AF8A766-96CA-4EE1-A4B0-2846FBC39240}" srcOrd="0" destOrd="0" presId="urn:microsoft.com/office/officeart/2005/8/layout/rings+Icon"/>
    <dgm:cxn modelId="{D7BC7242-16B9-4ACA-8CA1-418293842070}" type="presOf" srcId="{BAF4E935-5203-43FA-9F1E-828039143BD2}" destId="{2A22BE29-87A3-47FE-9D73-FA9020E2C239}" srcOrd="0" destOrd="0" presId="urn:microsoft.com/office/officeart/2005/8/layout/rings+Icon"/>
    <dgm:cxn modelId="{8C832488-A482-4905-A69B-72880C9270D8}" type="presOf" srcId="{C3FEC910-9862-46DF-9DFE-7760968368A0}" destId="{AA704A9A-E1BD-469B-8C6E-2CC5AFD4D91D}" srcOrd="0" destOrd="0" presId="urn:microsoft.com/office/officeart/2005/8/layout/rings+Icon"/>
    <dgm:cxn modelId="{CEC0F5BC-1EB1-4224-8DC5-D649FC99CE80}" type="presParOf" srcId="{AA704A9A-E1BD-469B-8C6E-2CC5AFD4D91D}" destId="{AD3AD515-8E6E-43FC-B11F-5C7A40E337A9}" srcOrd="0" destOrd="0" presId="urn:microsoft.com/office/officeart/2005/8/layout/rings+Icon"/>
    <dgm:cxn modelId="{B9AA30A3-EB57-4823-8CA7-771A4DC51212}" type="presParOf" srcId="{AA704A9A-E1BD-469B-8C6E-2CC5AFD4D91D}" destId="{8EBCC7C2-4386-431E-80C6-EAD8F35E1B76}" srcOrd="1" destOrd="0" presId="urn:microsoft.com/office/officeart/2005/8/layout/rings+Icon"/>
    <dgm:cxn modelId="{9FD61211-C8B8-4C3A-A4B1-5E4019250B0B}" type="presParOf" srcId="{AA704A9A-E1BD-469B-8C6E-2CC5AFD4D91D}" destId="{F9B91EDD-05E4-4A12-8C51-C63B3AFFA393}" srcOrd="2" destOrd="0" presId="urn:microsoft.com/office/officeart/2005/8/layout/rings+Icon"/>
    <dgm:cxn modelId="{BDD001C3-1EE7-4C33-8846-7130C3CEF422}" type="presParOf" srcId="{AA704A9A-E1BD-469B-8C6E-2CC5AFD4D91D}" destId="{6681A8DC-81B4-4843-B259-ADB57512DF3E}" srcOrd="3" destOrd="0" presId="urn:microsoft.com/office/officeart/2005/8/layout/rings+Icon"/>
    <dgm:cxn modelId="{267E8D0E-D13B-4203-ADCD-DE19DDAD6C36}" type="presParOf" srcId="{AA704A9A-E1BD-469B-8C6E-2CC5AFD4D91D}" destId="{4F56FDBC-06EC-4310-94C0-578AF01DD97B}" srcOrd="4" destOrd="0" presId="urn:microsoft.com/office/officeart/2005/8/layout/rings+Icon"/>
    <dgm:cxn modelId="{60AD2CB5-C9B0-4601-B573-989DD3CB28E9}" type="presParOf" srcId="{AA704A9A-E1BD-469B-8C6E-2CC5AFD4D91D}" destId="{2A22BE29-87A3-47FE-9D73-FA9020E2C239}" srcOrd="5" destOrd="0" presId="urn:microsoft.com/office/officeart/2005/8/layout/rings+Icon"/>
    <dgm:cxn modelId="{CA1803BE-9D63-4E71-B105-DA2A5FD82BC2}" type="presParOf" srcId="{AA704A9A-E1BD-469B-8C6E-2CC5AFD4D91D}" destId="{2AF8A766-96CA-4EE1-A4B0-2846FBC39240}" srcOrd="6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AD515-8E6E-43FC-B11F-5C7A40E337A9}">
      <dsp:nvSpPr>
        <dsp:cNvPr id="0" name=""/>
        <dsp:cNvSpPr/>
      </dsp:nvSpPr>
      <dsp:spPr>
        <a:xfrm>
          <a:off x="0" y="140215"/>
          <a:ext cx="2186254" cy="218629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100" b="1" kern="1200" dirty="0" smtClean="0"/>
            <a:t>Управљање ризиком </a:t>
          </a:r>
          <a:r>
            <a:rPr lang="bs-Latn-BA" sz="1100" kern="1200" dirty="0" smtClean="0"/>
            <a:t>је на листи приоритета финансијских институција, донатора, инвеститора</a:t>
          </a:r>
          <a:r>
            <a:rPr lang="sr-Cyrl-BA" sz="1100" kern="1200" dirty="0" smtClean="0"/>
            <a:t> и </a:t>
          </a:r>
          <a:r>
            <a:rPr lang="bs-Latn-BA" sz="1100" kern="1200" dirty="0" smtClean="0"/>
            <a:t>треба бити интегрални дио управљања јавним финансијама</a:t>
          </a:r>
          <a:endParaRPr lang="en-US" sz="1100" kern="1200" dirty="0" smtClean="0"/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320169" y="460390"/>
        <a:ext cx="1545916" cy="1545941"/>
      </dsp:txXfrm>
    </dsp:sp>
    <dsp:sp modelId="{8EBCC7C2-4386-431E-80C6-EAD8F35E1B76}">
      <dsp:nvSpPr>
        <dsp:cNvPr id="0" name=""/>
        <dsp:cNvSpPr/>
      </dsp:nvSpPr>
      <dsp:spPr>
        <a:xfrm>
          <a:off x="1119398" y="1743663"/>
          <a:ext cx="2186254" cy="218629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100" b="1" kern="1200" dirty="0" smtClean="0"/>
            <a:t>Регистри ризика омогућавају видљивост  управљачких рутина реаг</a:t>
          </a:r>
          <a:r>
            <a:rPr lang="sr-Cyrl-BA" sz="1100" b="1" kern="1200" dirty="0" smtClean="0"/>
            <a:t>овања</a:t>
          </a:r>
          <a:r>
            <a:rPr lang="bs-Latn-BA" sz="1100" b="1" kern="1200" dirty="0" smtClean="0"/>
            <a:t> </a:t>
          </a:r>
          <a:r>
            <a:rPr lang="bs-Latn-BA" sz="1100" kern="1200" dirty="0" smtClean="0"/>
            <a:t>на ризик</a:t>
          </a:r>
          <a:r>
            <a:rPr lang="sr-Cyrl-BA" sz="1100" kern="1200" dirty="0" smtClean="0"/>
            <a:t>е</a:t>
          </a:r>
          <a:r>
            <a:rPr lang="bs-Latn-BA" sz="1100" kern="1200" dirty="0" smtClean="0"/>
            <a:t> и омогућавају предвиђање ризика </a:t>
          </a:r>
          <a:endParaRPr lang="en-US" sz="1100" kern="1200" dirty="0" smtClean="0"/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1439567" y="2063838"/>
        <a:ext cx="1545916" cy="1545941"/>
      </dsp:txXfrm>
    </dsp:sp>
    <dsp:sp modelId="{F9B91EDD-05E4-4A12-8C51-C63B3AFFA393}">
      <dsp:nvSpPr>
        <dsp:cNvPr id="0" name=""/>
        <dsp:cNvSpPr/>
      </dsp:nvSpPr>
      <dsp:spPr>
        <a:xfrm>
          <a:off x="2239686" y="134968"/>
          <a:ext cx="2186254" cy="218629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Омогућава </a:t>
          </a:r>
          <a:r>
            <a:rPr lang="ru-RU" sz="1100" b="1" kern="1200" dirty="0" smtClean="0"/>
            <a:t>калкулацију трошкова контроле </a:t>
          </a:r>
          <a:r>
            <a:rPr lang="ru-RU" sz="1100" kern="1200" dirty="0" smtClean="0"/>
            <a:t>у односу на ризике и инвестиције у мјере ублажавања високих ризика </a:t>
          </a:r>
          <a:endParaRPr lang="en-US" sz="1100" kern="1200" dirty="0"/>
        </a:p>
      </dsp:txBody>
      <dsp:txXfrm>
        <a:off x="2559855" y="455143"/>
        <a:ext cx="1545916" cy="1545941"/>
      </dsp:txXfrm>
    </dsp:sp>
    <dsp:sp modelId="{6681A8DC-81B4-4843-B259-ADB57512DF3E}">
      <dsp:nvSpPr>
        <dsp:cNvPr id="0" name=""/>
        <dsp:cNvSpPr/>
      </dsp:nvSpPr>
      <dsp:spPr>
        <a:xfrm>
          <a:off x="3359084" y="1743663"/>
          <a:ext cx="2186254" cy="218629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100" kern="1200" dirty="0" smtClean="0"/>
            <a:t>Постиже се </a:t>
          </a:r>
          <a:r>
            <a:rPr lang="sr-Cyrl-BA" sz="1100" b="1" kern="1200" dirty="0" smtClean="0"/>
            <a:t>усклађеност</a:t>
          </a:r>
          <a:r>
            <a:rPr lang="sr-Cyrl-BA" sz="1100" kern="1200" dirty="0" smtClean="0"/>
            <a:t> за закон</a:t>
          </a:r>
          <a:r>
            <a:rPr lang="sr-Latn-BA" sz="1100" kern="1200" dirty="0" smtClean="0"/>
            <a:t>o</a:t>
          </a:r>
          <a:r>
            <a:rPr lang="sr-Cyrl-BA" sz="1100" kern="1200" dirty="0" smtClean="0"/>
            <a:t>м</a:t>
          </a:r>
          <a:endParaRPr lang="en-US" sz="1100" b="1" kern="1200" dirty="0"/>
        </a:p>
      </dsp:txBody>
      <dsp:txXfrm>
        <a:off x="3679253" y="2063838"/>
        <a:ext cx="1545916" cy="1545941"/>
      </dsp:txXfrm>
    </dsp:sp>
    <dsp:sp modelId="{4F56FDBC-06EC-4310-94C0-578AF01DD97B}">
      <dsp:nvSpPr>
        <dsp:cNvPr id="0" name=""/>
        <dsp:cNvSpPr/>
      </dsp:nvSpPr>
      <dsp:spPr>
        <a:xfrm>
          <a:off x="4479373" y="134968"/>
          <a:ext cx="2186254" cy="218629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100" kern="1200" dirty="0" smtClean="0"/>
            <a:t>Омогућава </a:t>
          </a:r>
          <a:r>
            <a:rPr lang="bs-Latn-BA" sz="1100" b="1" kern="1200" dirty="0" smtClean="0"/>
            <a:t>доносиоцима одлука да се фокусирају на високоризична питања </a:t>
          </a:r>
          <a:r>
            <a:rPr lang="bs-Latn-BA" sz="1100" kern="1200" dirty="0" smtClean="0"/>
            <a:t>и да их ријеше на одговарајући начин   </a:t>
          </a:r>
          <a:endParaRPr lang="en-US" sz="1100" kern="1200" dirty="0"/>
        </a:p>
      </dsp:txBody>
      <dsp:txXfrm>
        <a:off x="4799542" y="455143"/>
        <a:ext cx="1545916" cy="1545941"/>
      </dsp:txXfrm>
    </dsp:sp>
    <dsp:sp modelId="{2A22BE29-87A3-47FE-9D73-FA9020E2C239}">
      <dsp:nvSpPr>
        <dsp:cNvPr id="0" name=""/>
        <dsp:cNvSpPr/>
      </dsp:nvSpPr>
      <dsp:spPr>
        <a:xfrm>
          <a:off x="5598771" y="1743663"/>
          <a:ext cx="2186254" cy="218629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100" b="0" kern="1200" dirty="0" smtClean="0"/>
            <a:t>Омогућава се </a:t>
          </a:r>
          <a:r>
            <a:rPr lang="sr-Cyrl-BA" sz="1100" b="1" kern="1200" dirty="0" smtClean="0"/>
            <a:t>дигитализација интерне ревизије засноване на ризику</a:t>
          </a:r>
          <a:endParaRPr lang="ru-RU" sz="1100" b="1" kern="1200" dirty="0"/>
        </a:p>
      </dsp:txBody>
      <dsp:txXfrm>
        <a:off x="5918940" y="2063838"/>
        <a:ext cx="1545916" cy="1545941"/>
      </dsp:txXfrm>
    </dsp:sp>
    <dsp:sp modelId="{2AF8A766-96CA-4EE1-A4B0-2846FBC39240}">
      <dsp:nvSpPr>
        <dsp:cNvPr id="0" name=""/>
        <dsp:cNvSpPr/>
      </dsp:nvSpPr>
      <dsp:spPr>
        <a:xfrm>
          <a:off x="6719060" y="134968"/>
          <a:ext cx="2186254" cy="2186291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 smtClean="0"/>
            <a:t>Аутоматиз</a:t>
          </a:r>
          <a:r>
            <a:rPr lang="sr-Cyrl-BA" sz="1100" b="1" kern="1200" dirty="0" smtClean="0"/>
            <a:t>ује</a:t>
          </a:r>
          <a:r>
            <a:rPr lang="en-US" sz="1100" b="1" kern="1200" dirty="0" smtClean="0"/>
            <a:t> </a:t>
          </a:r>
          <a:r>
            <a:rPr lang="sr-Cyrl-BA" sz="1100" b="1" kern="1200" dirty="0" smtClean="0"/>
            <a:t>рад</a:t>
          </a:r>
          <a:r>
            <a:rPr lang="sr-Cyrl-BA" sz="1100" b="0" kern="1200" dirty="0" smtClean="0"/>
            <a:t> </a:t>
          </a:r>
          <a:r>
            <a:rPr lang="en-US" sz="1100" b="1" kern="1200" dirty="0" smtClean="0"/>
            <a:t>Ц</a:t>
          </a:r>
          <a:r>
            <a:rPr lang="bs-Latn-BA" sz="1100" b="1" kern="1200" dirty="0" smtClean="0"/>
            <a:t>Ј</a:t>
          </a:r>
          <a:r>
            <a:rPr lang="sr-Cyrl-BA" sz="1100" b="1" kern="1200" dirty="0" smtClean="0"/>
            <a:t>Х </a:t>
          </a:r>
          <a:r>
            <a:rPr lang="sr-Cyrl-BA" sz="1100" b="0" kern="1200" dirty="0" smtClean="0"/>
            <a:t>и </a:t>
          </a:r>
          <a:r>
            <a:rPr lang="en-US" sz="1100" b="0" kern="1200" dirty="0" err="1" smtClean="0"/>
            <a:t>извјештавање</a:t>
          </a:r>
          <a:r>
            <a:rPr lang="en-US" sz="1100" b="0" kern="1200" dirty="0" smtClean="0"/>
            <a:t> о ФУК-у и ИР </a:t>
          </a:r>
          <a:r>
            <a:rPr lang="en-US" sz="1100" b="0" kern="1200" dirty="0" err="1" smtClean="0"/>
            <a:t>омогућавајући</a:t>
          </a:r>
          <a:r>
            <a:rPr lang="en-US" sz="1100" b="0" kern="1200" dirty="0" smtClean="0"/>
            <a:t> </a:t>
          </a:r>
          <a:r>
            <a:rPr lang="en-US" sz="1100" b="0" kern="1200" dirty="0" err="1" smtClean="0"/>
            <a:t>дубинску</a:t>
          </a:r>
          <a:r>
            <a:rPr lang="en-US" sz="1100" b="0" kern="1200" dirty="0" smtClean="0"/>
            <a:t> </a:t>
          </a:r>
          <a:r>
            <a:rPr lang="en-US" sz="1100" b="0" kern="1200" dirty="0" err="1" smtClean="0"/>
            <a:t>анализу</a:t>
          </a:r>
          <a:endParaRPr lang="ru-RU" sz="1100" b="0" kern="1200" dirty="0"/>
        </a:p>
      </dsp:txBody>
      <dsp:txXfrm>
        <a:off x="7039229" y="455143"/>
        <a:ext cx="1545916" cy="1545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C14EF-ECF9-4128-8EE0-5B88CDF5206A}" type="datetimeFigureOut">
              <a:rPr lang="en-US" smtClean="0"/>
              <a:t>15-Mar-24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EFF9E-9F33-4563-8EDD-5F7B6ACBE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15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A0BF-24E9-43B4-A2D6-87F8D19E6793}" type="datetimeFigureOut">
              <a:rPr lang="en-US" smtClean="0"/>
              <a:t>15-Mar-24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CCF2A-11F6-48AE-8A5D-3A5C63A08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34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26223-0CE1-4216-9D13-BBEED04A9832}" type="slidenum">
              <a:rPr lang="sr-Latn-BA" smtClean="0"/>
              <a:pPr/>
              <a:t>1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714993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26223-0CE1-4216-9D13-BBEED04A9832}" type="slidenum">
              <a:rPr lang="sr-Latn-BA" smtClean="0"/>
              <a:pPr/>
              <a:t>4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90994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15-Mar-24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68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15-Mar-24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13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15-Mar-24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24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15-Mar-24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1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15-Mar-24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4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15-Mar-24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42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15-Mar-24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88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15-Mar-24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0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15-Mar-24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93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15-Mar-24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31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15-Mar-24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8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1FBF5-2EA4-428B-B3E2-E425E4BEFE66}" type="datetimeFigureOut">
              <a:rPr lang="en-US" smtClean="0"/>
              <a:t>15-Mar-24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2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280920" cy="2448272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Дигитализација </a:t>
            </a:r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у функцији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унапређења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рада, квалитета и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извјештавања интерне ревизије у јавном сектору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3933056"/>
            <a:ext cx="6544816" cy="1752600"/>
          </a:xfrm>
        </p:spPr>
        <p:txBody>
          <a:bodyPr>
            <a:normAutofit/>
          </a:bodyPr>
          <a:lstStyle/>
          <a:p>
            <a:endParaRPr lang="sr-Cyrl-BA" sz="1800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15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Бањалука, </a:t>
            </a:r>
            <a:r>
              <a:rPr lang="sr-Latn-BA" sz="15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5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sr-Cyrl-BA" sz="15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r-Latn-BA" sz="15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r-Cyrl-BA" sz="15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.20</a:t>
            </a:r>
            <a:r>
              <a:rPr lang="en-US" sz="15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r-Latn-BA" sz="15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sr-Cyrl-BA" sz="15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године</a:t>
            </a:r>
          </a:p>
          <a:p>
            <a:r>
              <a:rPr lang="sr-Cyrl-BA" sz="1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Јелена Љубоја</a:t>
            </a:r>
            <a:endParaRPr lang="en-US" sz="1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04BC-E326-4019-AE6E-8208008A736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7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r-Cyrl-B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04BC-E326-4019-AE6E-8208008A736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Конкретне користи </a:t>
            </a:r>
            <a:r>
              <a:rPr lang="sr-Cyrl-BA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апликације</a:t>
            </a:r>
            <a:endParaRPr lang="en-US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" y="1136358"/>
            <a:ext cx="7781059" cy="558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Регистар ризика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97" y="1155470"/>
            <a:ext cx="7838903" cy="2759826"/>
          </a:xfr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709" y="3682538"/>
            <a:ext cx="7725641" cy="29759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7911" y="756459"/>
            <a:ext cx="2809262" cy="355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82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1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r-Cyrl-BA" sz="1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sr-Cyrl-BA" sz="1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Конкретне </a:t>
            </a:r>
            <a:r>
              <a:rPr lang="sr-Cyrl-BA" sz="1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користи апликације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065" y="1690689"/>
            <a:ext cx="7886700" cy="336665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1902" y="1560294"/>
            <a:ext cx="3321103" cy="398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39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25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Конкретне користи апликације</a:t>
            </a:r>
            <a:endParaRPr lang="en-US" sz="250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324" y="2407516"/>
            <a:ext cx="3890357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411" y="1150779"/>
            <a:ext cx="5544589" cy="44068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06735" y="5744095"/>
            <a:ext cx="336665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600" b="1" dirty="0"/>
              <a:t>Омогућавање </a:t>
            </a:r>
            <a:r>
              <a:rPr lang="sr-Cyrl-BA" sz="1600" b="1" dirty="0" smtClean="0"/>
              <a:t>израде радне копије/полигона РР и </a:t>
            </a:r>
            <a:r>
              <a:rPr lang="it-IT" sz="1600" b="1" dirty="0" smtClean="0"/>
              <a:t>усклађ</a:t>
            </a:r>
            <a:r>
              <a:rPr lang="sr-Cyrl-BA" sz="1600" b="1" dirty="0" smtClean="0"/>
              <a:t>ивање</a:t>
            </a:r>
            <a:r>
              <a:rPr lang="it-IT" sz="1600" b="1" dirty="0" smtClean="0"/>
              <a:t> </a:t>
            </a:r>
            <a:r>
              <a:rPr lang="it-IT" sz="1600" b="1" dirty="0"/>
              <a:t>са </a:t>
            </a:r>
            <a:r>
              <a:rPr lang="sr-Cyrl-BA" sz="1600" b="1" dirty="0" smtClean="0"/>
              <a:t>РР-дугме „усклади регистар ризика“</a:t>
            </a:r>
            <a:r>
              <a:rPr lang="sr-Latn-BA" sz="1600" b="1" dirty="0" smtClean="0"/>
              <a:t> </a:t>
            </a:r>
            <a:r>
              <a:rPr lang="sr-Cyrl-BA" sz="1600" b="1" dirty="0" smtClean="0"/>
              <a:t>и могућност филтрирања по субјекту </a:t>
            </a:r>
            <a:endParaRPr lang="en-US" sz="1600" dirty="0"/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39153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756458"/>
            <a:ext cx="7886700" cy="382385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" y="4189614"/>
            <a:ext cx="9144000" cy="260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07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447800"/>
            <a:ext cx="7408333" cy="4678363"/>
          </a:xfrm>
        </p:spPr>
        <p:txBody>
          <a:bodyPr>
            <a:normAutofit fontScale="62500" lnSpcReduction="20000"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sr-Cyrl-CS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r-Cyrl-C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Члан </a:t>
            </a:r>
            <a:r>
              <a:rPr lang="sr-Cyrl-BA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sr-Latn-C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Cyrl-BA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CS" sz="2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sr-Cyrl-C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Јединица </a:t>
            </a:r>
            <a:r>
              <a:rPr lang="sr-Cyrl-C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 ревизије основана у складу са чланом </a:t>
            </a:r>
            <a:r>
              <a:rPr lang="sr-Cyrl-BA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 </a:t>
            </a:r>
            <a:r>
              <a:rPr lang="sr-Cyrl-C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Закона о систему интерних финансијских ко</a:t>
            </a:r>
            <a:r>
              <a:rPr lang="sr-Cyrl-BA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нт</a:t>
            </a:r>
            <a:r>
              <a:rPr lang="sr-Cyrl-C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рола: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sr-Cyrl-C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-врши </a:t>
            </a:r>
            <a:r>
              <a:rPr lang="sr-Cyrl-C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ревизију свих програма</a:t>
            </a:r>
            <a:r>
              <a:rPr lang="sr-Latn-C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Cyrl-C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активности и процеса у субјекту</a:t>
            </a:r>
            <a:r>
              <a:rPr lang="sr-Latn-C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Cyrl-BA" sz="2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као </a:t>
            </a:r>
            <a:r>
              <a:rPr lang="sr-Cyrl-BA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 </a:t>
            </a:r>
            <a:r>
              <a:rPr lang="sr-Cyrl-CS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субјектима нижег нивоа потрошње у оквиру субјекта, </a:t>
            </a:r>
            <a:r>
              <a:rPr lang="sr-Cyrl-BA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sr-Cyrl-CS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који не испуњавају критеријуме за успостављање </a:t>
            </a:r>
            <a:r>
              <a:rPr lang="sr-Cyrl-BA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самосталне </a:t>
            </a:r>
            <a:r>
              <a:rPr lang="sr-Cyrl-CS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јединице за интерну ревизију</a:t>
            </a:r>
            <a:endParaRPr lang="sr-Cyrl-BA" sz="2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sr-Cyrl-BA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-у </a:t>
            </a:r>
            <a:r>
              <a:rPr lang="sr-Cyrl-BA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потпуности врши ревизију  пословања субјекта и његових буџетских </a:t>
            </a:r>
            <a:r>
              <a:rPr lang="sr-Cyrl-BA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корисника</a:t>
            </a:r>
            <a:r>
              <a:rPr lang="en-GB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sr-Cyrl-BA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оне буџетске кориснике чији се финансијски извјештаји консолидују у финансијски извјештај субјекта и дјелимичну контролу осталих буџетских корисника у дијелу контроле законитости утрошка средстава извојених из буџета </a:t>
            </a:r>
            <a:r>
              <a:rPr lang="sr-Cyrl-BA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субјекта</a:t>
            </a:r>
            <a:endParaRPr lang="en-US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sr-Cyrl-C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-јединице </a:t>
            </a:r>
            <a:r>
              <a:rPr lang="sr-Cyrl-C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интерну ревизију оних субјеката који су одговорни за управљање пројектима и програмима који се </a:t>
            </a:r>
            <a:r>
              <a:rPr lang="bs-Cyrl-BA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sr-Cyrl-C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проводе између више субјеката</a:t>
            </a:r>
            <a:r>
              <a:rPr lang="sr-Latn-C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r-Cyrl-C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одјељења</a:t>
            </a:r>
            <a:r>
              <a:rPr lang="sr-Latn-C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sr-Cyrl-C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координишу рад јединица за интерну ревизију или оних јединица интерне ревизије које учествују у тим програмима, односно </a:t>
            </a:r>
            <a:r>
              <a:rPr lang="sr-Cyrl-C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пројектима</a:t>
            </a:r>
            <a:endParaRPr lang="en-US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sr-Cyrl-BA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-ј</a:t>
            </a:r>
            <a:r>
              <a:rPr lang="sr-Cyrl-C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единица </a:t>
            </a:r>
            <a:r>
              <a:rPr lang="sr-Cyrl-C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интерну ревизију субјекта првог нивоа не врши ревизију активности субјекта другог нивоа у којој је основана самостална јединица за интерну ревизију или њене потрошачке јединице нижег </a:t>
            </a:r>
            <a:r>
              <a:rPr lang="sr-Cyrl-C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нивоа</a:t>
            </a:r>
            <a:endParaRPr lang="en-US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  <a:tabLst>
                <a:tab pos="228600" algn="l"/>
              </a:tabLst>
            </a:pPr>
            <a:r>
              <a:rPr lang="sr-Cyrl-BA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sr-Cyrl-BA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</a:t>
            </a:r>
            <a:r>
              <a:rPr lang="sr-Cyrl-CS" sz="2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единица </a:t>
            </a:r>
            <a:r>
              <a:rPr lang="sr-Cyrl-CS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интерну ревизију субјекта првог нивоа надзире и координише активности јединица за интерну ревизију субјекта другог </a:t>
            </a:r>
            <a:r>
              <a:rPr lang="sr-Cyrl-CS" sz="2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нивоа</a:t>
            </a:r>
            <a:r>
              <a:rPr lang="sr-Latn-C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Cyrl-BA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endParaRPr lang="sr-Cyrl-C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sr-Cyrl-BA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Члан 34</a:t>
            </a:r>
            <a:r>
              <a:rPr lang="sr-Cyrl-BA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endParaRPr lang="sr-Cyrl-BA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sr-Cyrl-BA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Руководилац јединице за интерну ревизију субјекта другог нивоа подноси извјештаје о интерној ревизији, укључујући годишњи извјештај о интерној ревизији руководиоцу јединице за интерну ревизију субјекта првог нивоа, у року од 15 дана од дана израде извјештаја</a:t>
            </a:r>
            <a:endParaRPr lang="en-US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04BC-E326-4019-AE6E-8208008A736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Организациона </a:t>
            </a:r>
            <a:r>
              <a:rPr lang="sr-Cyrl-BA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хијерархија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7553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Стратешки план </a:t>
            </a:r>
            <a:r>
              <a:rPr lang="hr-HR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</a:t>
            </a:r>
          </a:p>
          <a:p>
            <a:pPr lvl="0"/>
            <a:r>
              <a:rPr lang="sr-Cyrl-BA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Општи дио</a:t>
            </a:r>
            <a:endParaRPr lang="hr-HR" sz="1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r-HR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Ревизије </a:t>
            </a:r>
            <a:r>
              <a:rPr lang="hr-HR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hr-HR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</a:t>
            </a:r>
            <a:r>
              <a:rPr lang="sr-Cyrl-BA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hr-HR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процјене ризика из регистра ризика</a:t>
            </a:r>
            <a:endParaRPr lang="en-US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r-HR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Задаци који не произлазе из регистра ризика</a:t>
            </a:r>
            <a:endParaRPr lang="en-US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праћење проведбе препорука</a:t>
            </a:r>
            <a:endParaRPr lang="en-US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извјештавање интерне ревизије</a:t>
            </a:r>
            <a:endParaRPr lang="en-US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КПЕ</a:t>
            </a:r>
            <a:endParaRPr lang="en-US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савјетодавни ангажмани </a:t>
            </a:r>
            <a:endParaRPr lang="en-US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r-HR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Распоред расположивих дана </a:t>
            </a:r>
            <a:endParaRPr lang="en-US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r-HR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Кључни показатељи успјешности за ЈИР </a:t>
            </a:r>
            <a:endParaRPr lang="en-US" sz="1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r-HR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Кадровска попуњеност </a:t>
            </a:r>
            <a:endParaRPr lang="en-US" sz="1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04BC-E326-4019-AE6E-8208008A7363}" type="slidenum">
              <a:rPr lang="en-US" smtClean="0"/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PIFC </a:t>
            </a:r>
            <a:r>
              <a:rPr lang="sr-Cyrl-R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апликација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336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04BC-E326-4019-AE6E-8208008A7363}" type="slidenum">
              <a:rPr lang="en-US" smtClean="0"/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PIFC </a:t>
            </a:r>
            <a:r>
              <a:rPr lang="sr-Cyrl-R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апликација</a:t>
            </a:r>
            <a:r>
              <a:rPr lang="sr-Latn-BA" dirty="0" smtClean="0"/>
              <a:t> </a:t>
            </a:r>
            <a:endParaRPr lang="en-US" dirty="0"/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429B822C-0429-4CD0-820B-8CBC196E48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318" t="14670" b="4928"/>
          <a:stretch/>
        </p:blipFill>
        <p:spPr bwMode="auto">
          <a:xfrm>
            <a:off x="1114288" y="1700808"/>
            <a:ext cx="6816054" cy="29712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id="{2B2D1113-ECFB-492A-89E5-E598AD85FE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18" t="20004" r="1777" b="5311"/>
          <a:stretch/>
        </p:blipFill>
        <p:spPr bwMode="auto">
          <a:xfrm>
            <a:off x="1114288" y="4509120"/>
            <a:ext cx="6923361" cy="2348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99973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Годишњи план </a:t>
            </a:r>
            <a:r>
              <a:rPr lang="hr-HR" sz="2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</a:t>
            </a:r>
            <a:r>
              <a:rPr lang="sr-Cyrl-BA" sz="2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којим годишње ревизије постају оперативне</a:t>
            </a:r>
            <a:endParaRPr lang="en-US" sz="2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hr-HR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Детаљнији подаци о </a:t>
            </a:r>
            <a:r>
              <a:rPr lang="hr-HR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ревизијама</a:t>
            </a:r>
            <a:r>
              <a:rPr lang="sr-Cyrl-BA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-више поља у апп:</a:t>
            </a:r>
            <a:endParaRPr lang="en-US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r-HR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циљ</a:t>
            </a:r>
            <a:endParaRPr lang="en-US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r-HR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обим</a:t>
            </a:r>
            <a:endParaRPr lang="en-US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r-HR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главна питања</a:t>
            </a:r>
            <a:endParaRPr lang="en-US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r-HR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ревизорске методе</a:t>
            </a:r>
            <a:endParaRPr lang="en-US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r-HR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ревизорски тим</a:t>
            </a:r>
            <a:endParaRPr lang="en-US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sr-Cyrl-BA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sr-Cyrl-BA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ременски </a:t>
            </a:r>
            <a:r>
              <a:rPr lang="hr-HR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 </a:t>
            </a:r>
            <a:r>
              <a:rPr lang="hr-HR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обављања </a:t>
            </a:r>
            <a:r>
              <a:rPr lang="sr-Cyrl-BA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појединачне ревизије</a:t>
            </a:r>
            <a:endParaRPr lang="en-US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04BC-E326-4019-AE6E-8208008A736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BA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r-Cyrl-BA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sr-Cyrl-BA" sz="2200" b="1" dirty="0">
                <a:latin typeface="Arial" pitchFamily="34" charset="0"/>
                <a:cs typeface="Arial" pitchFamily="34" charset="0"/>
              </a:rPr>
              <a:t/>
            </a:r>
            <a:br>
              <a:rPr lang="sr-Cyrl-BA" sz="2200" b="1" dirty="0">
                <a:latin typeface="Arial" pitchFamily="34" charset="0"/>
                <a:cs typeface="Arial" pitchFamily="34" charset="0"/>
              </a:rPr>
            </a:br>
            <a:r>
              <a:rPr lang="sr-Cyrl-BA" sz="2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Cyrl-BA" sz="2200" b="1" dirty="0" smtClean="0">
                <a:latin typeface="Arial" pitchFamily="34" charset="0"/>
                <a:cs typeface="Arial" pitchFamily="34" charset="0"/>
              </a:rPr>
            </a:br>
            <a:r>
              <a:rPr lang="sr-Cyrl-BA" sz="2200" b="1" dirty="0">
                <a:latin typeface="Arial" pitchFamily="34" charset="0"/>
                <a:cs typeface="Arial" pitchFamily="34" charset="0"/>
              </a:rPr>
              <a:t/>
            </a:r>
            <a:br>
              <a:rPr lang="sr-Cyrl-BA" sz="2200" b="1" dirty="0">
                <a:latin typeface="Arial" pitchFamily="34" charset="0"/>
                <a:cs typeface="Arial" pitchFamily="34" charset="0"/>
              </a:rPr>
            </a:br>
            <a:r>
              <a:rPr lang="hr-HR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Годишњи </a:t>
            </a:r>
            <a:r>
              <a:rPr lang="hr-HR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план </a:t>
            </a:r>
            <a:r>
              <a:rPr lang="hr-HR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ИР</a:t>
            </a:r>
            <a:r>
              <a:rPr lang="sr-Cyrl-BA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-“допуни за годишњи план“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286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8" y="1828800"/>
            <a:ext cx="7408862" cy="422462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04BC-E326-4019-AE6E-8208008A736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Годишњи</a:t>
            </a:r>
            <a:r>
              <a:rPr lang="hr-H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план ИР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68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AutoNum type="arabicPeriod"/>
            </a:pPr>
            <a:r>
              <a:rPr lang="sr-Cyrl-B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Генералне користи </a:t>
            </a:r>
            <a:r>
              <a:rPr lang="sr-Latn-B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PIFC </a:t>
            </a:r>
            <a:r>
              <a:rPr lang="sr-Cyrl-B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апликације</a:t>
            </a:r>
            <a:r>
              <a:rPr lang="sr-Latn-B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интерне </a:t>
            </a:r>
            <a:r>
              <a:rPr lang="sr-Cyrl-B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ревизоре по појединим опцијама из модула за интерну ревизију-преглед функционалности апликације</a:t>
            </a:r>
          </a:p>
          <a:p>
            <a:pPr marL="457200" indent="-457200" algn="just">
              <a:buAutoNum type="arabicPeriod"/>
            </a:pPr>
            <a:r>
              <a:rPr lang="sr-Cyrl-B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Операционализација управљачке одговорности</a:t>
            </a:r>
            <a:endParaRPr lang="sr-Cyrl-B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 startAt="3"/>
            </a:pPr>
            <a:r>
              <a:rPr lang="sr-Cyrl-B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</a:t>
            </a:r>
            <a:r>
              <a:rPr lang="sr-Latn-B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r-Cyrl-B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пређење процеса вршења ревизије</a:t>
            </a:r>
          </a:p>
          <a:p>
            <a:pPr marL="457200" indent="-457200" algn="just">
              <a:buAutoNum type="arabicPeriod" startAt="3"/>
            </a:pPr>
            <a:r>
              <a:rPr lang="sr-Cyrl-B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Унапређење вршења обавезе </a:t>
            </a:r>
            <a:r>
              <a:rPr lang="sr-Cyrl-B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годишњег и полугодишњег </a:t>
            </a:r>
            <a:endParaRPr lang="sr-Latn-B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sr-Cyrl-B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извјештавања </a:t>
            </a:r>
          </a:p>
          <a:p>
            <a:pPr marL="0" indent="0" algn="just">
              <a:buNone/>
            </a:pPr>
            <a:endParaRPr lang="sr-Cyrl-BA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04BC-E326-4019-AE6E-8208008A736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Садржај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875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Генерисање планова у папирној форми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22" y="1363288"/>
            <a:ext cx="7886700" cy="281801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2379" y="4056611"/>
            <a:ext cx="7065819" cy="25512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3832167"/>
            <a:ext cx="4389120" cy="285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07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Процес обављања појединачне ревизије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520" y="1204914"/>
            <a:ext cx="7886700" cy="311556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220" y="1690689"/>
            <a:ext cx="2257740" cy="16957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9140"/>
            <a:ext cx="9144000" cy="160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2265217" y="6149340"/>
            <a:ext cx="33126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400" dirty="0" smtClean="0"/>
              <a:t>За неодобрене ревизије није могуће отпочети ревизију (не постоји дугме „започни ревизију“  јер постоји блокер за њих </a:t>
            </a:r>
            <a:r>
              <a:rPr lang="sr-Cyrl-BA" sz="1400" smtClean="0"/>
              <a:t>у апп</a:t>
            </a:r>
            <a:r>
              <a:rPr lang="sr-Cyrl-BA" sz="1400" dirty="0" smtClean="0"/>
              <a:t>)!!!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29020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219200"/>
            <a:ext cx="7408333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1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r-HR" sz="1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r-HR" sz="1400" b="1" dirty="0" smtClean="0">
                <a:solidFill>
                  <a:schemeClr val="tx1"/>
                </a:solidFill>
              </a:rPr>
              <a:t>Планирање</a:t>
            </a:r>
            <a:r>
              <a:rPr lang="hr-HR" sz="1400" dirty="0" smtClean="0">
                <a:solidFill>
                  <a:schemeClr val="tx1"/>
                </a:solidFill>
              </a:rPr>
              <a:t> </a:t>
            </a:r>
            <a:r>
              <a:rPr lang="hr-HR" sz="1400" dirty="0">
                <a:solidFill>
                  <a:schemeClr val="tx1"/>
                </a:solidFill>
              </a:rPr>
              <a:t>(2200)           </a:t>
            </a:r>
            <a:r>
              <a:rPr lang="hr-HR" sz="1400" b="1" dirty="0">
                <a:solidFill>
                  <a:schemeClr val="tx1"/>
                </a:solidFill>
              </a:rPr>
              <a:t>Обављање</a:t>
            </a:r>
            <a:r>
              <a:rPr lang="hr-HR" sz="1400" dirty="0">
                <a:solidFill>
                  <a:schemeClr val="tx1"/>
                </a:solidFill>
              </a:rPr>
              <a:t> (2300)              </a:t>
            </a:r>
            <a:r>
              <a:rPr lang="hr-HR" sz="1400" b="1" dirty="0">
                <a:solidFill>
                  <a:schemeClr val="tx1"/>
                </a:solidFill>
              </a:rPr>
              <a:t>Извјештавање</a:t>
            </a:r>
            <a:r>
              <a:rPr lang="hr-HR" sz="1400" dirty="0">
                <a:solidFill>
                  <a:schemeClr val="tx1"/>
                </a:solidFill>
              </a:rPr>
              <a:t> (2400)             </a:t>
            </a:r>
            <a:r>
              <a:rPr lang="hr-HR" sz="1400" dirty="0" smtClean="0">
                <a:solidFill>
                  <a:schemeClr val="tx1"/>
                </a:solidFill>
              </a:rPr>
              <a:t> </a:t>
            </a:r>
            <a:r>
              <a:rPr lang="hr-HR" sz="1400" b="1" dirty="0" smtClean="0">
                <a:solidFill>
                  <a:schemeClr val="tx1"/>
                </a:solidFill>
              </a:rPr>
              <a:t>Праћење</a:t>
            </a:r>
            <a:r>
              <a:rPr lang="hr-HR" sz="1400" dirty="0" smtClean="0">
                <a:solidFill>
                  <a:schemeClr val="tx1"/>
                </a:solidFill>
              </a:rPr>
              <a:t> </a:t>
            </a:r>
            <a:r>
              <a:rPr lang="hr-HR" sz="1400" dirty="0">
                <a:solidFill>
                  <a:schemeClr val="tx1"/>
                </a:solidFill>
              </a:rPr>
              <a:t>(2500</a:t>
            </a:r>
            <a:r>
              <a:rPr lang="hr-HR" sz="1400" dirty="0"/>
              <a:t>)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04BC-E326-4019-AE6E-8208008A736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81289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Cyrl-BA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r-Cyrl-BA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sr-Cyrl-BA" sz="2200" b="1" dirty="0">
                <a:latin typeface="Arial" pitchFamily="34" charset="0"/>
                <a:cs typeface="Arial" pitchFamily="34" charset="0"/>
              </a:rPr>
              <a:t/>
            </a:r>
            <a:br>
              <a:rPr lang="sr-Cyrl-BA" sz="2200" b="1" dirty="0">
                <a:latin typeface="Arial" pitchFamily="34" charset="0"/>
                <a:cs typeface="Arial" pitchFamily="34" charset="0"/>
              </a:rPr>
            </a:br>
            <a:r>
              <a:rPr lang="sr-Cyrl-BA" sz="2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Cyrl-BA" sz="2200" b="1" dirty="0" smtClean="0">
                <a:latin typeface="Arial" pitchFamily="34" charset="0"/>
                <a:cs typeface="Arial" pitchFamily="34" charset="0"/>
              </a:rPr>
            </a:br>
            <a:r>
              <a:rPr lang="hr-HR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Процес </a:t>
            </a:r>
            <a:r>
              <a:rPr lang="hr-HR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обављања појединачне ревизије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96" y="2264663"/>
            <a:ext cx="7586133" cy="3985500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2438400" y="1905000"/>
            <a:ext cx="304800" cy="123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267200" y="1905000"/>
            <a:ext cx="304800" cy="123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6400800" y="1905000"/>
            <a:ext cx="457200" cy="123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75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Планирање појединачне ревизије </a:t>
            </a:r>
            <a:endParaRPr lang="en-US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r-HR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Прикупљање и анализирање информација о подручју које се ревидира</a:t>
            </a:r>
            <a:endParaRPr lang="en-US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r-HR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Прелиминарна процјена </a:t>
            </a:r>
            <a:r>
              <a:rPr lang="hr-HR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контрола</a:t>
            </a:r>
            <a:r>
              <a:rPr lang="sr-Cyrl-BA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-посебан таб у апликацији </a:t>
            </a:r>
            <a:endParaRPr lang="en-US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r-HR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Израда плана и програма ревизије </a:t>
            </a:r>
            <a:r>
              <a:rPr lang="sr-Cyrl-BA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посебан таб у аппликацији</a:t>
            </a:r>
            <a:endParaRPr lang="en-US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04BC-E326-4019-AE6E-8208008A736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r-Cyrl-BA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hr-HR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Планирање </a:t>
            </a:r>
            <a:r>
              <a:rPr lang="hr-HR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појединачне ревизије </a:t>
            </a:r>
            <a:endParaRPr lang="en-US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453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28" y="1905000"/>
            <a:ext cx="7176482" cy="42211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04BC-E326-4019-AE6E-8208008A736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hr-HR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Планирање </a:t>
            </a:r>
            <a:r>
              <a:rPr lang="hr-HR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појединачне ревизије </a:t>
            </a:r>
            <a:endParaRPr lang="en-US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871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утврђивање </a:t>
            </a:r>
            <a:r>
              <a:rPr lang="hr-HR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контролних циљева</a:t>
            </a:r>
            <a:endParaRPr lang="en-US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разрада ризика</a:t>
            </a:r>
            <a:endParaRPr lang="en-US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прелиминарна процјена </a:t>
            </a:r>
            <a:r>
              <a:rPr lang="hr-HR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контрола</a:t>
            </a:r>
            <a:endParaRPr lang="en-US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1900" dirty="0">
                <a:latin typeface="Arial" panose="020B0604020202020204" pitchFamily="34" charset="0"/>
                <a:cs typeface="Arial" panose="020B0604020202020204" pitchFamily="34" charset="0"/>
              </a:rPr>
              <a:t>контролни </a:t>
            </a:r>
            <a:r>
              <a:rPr lang="sr-Cyrl-BA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циљ као </a:t>
            </a:r>
            <a:r>
              <a:rPr lang="sr-Cyrl-BA" sz="19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sr-Cyrl-BA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брисање контролног циља, </a:t>
            </a:r>
            <a:r>
              <a:rPr lang="hr-HR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општи </a:t>
            </a:r>
            <a:r>
              <a:rPr lang="hr-HR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закључак о контролама на темељу прелиминарне </a:t>
            </a:r>
            <a:r>
              <a:rPr lang="hr-HR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процјене</a:t>
            </a:r>
            <a:r>
              <a:rPr lang="sr-Cyrl-BA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одобравање овог таба</a:t>
            </a:r>
            <a:r>
              <a:rPr lang="sr-Cyrl-BA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– уноси руководилац </a:t>
            </a:r>
            <a:r>
              <a:rPr lang="sr-Cyrl-BA" sz="1900" dirty="0">
                <a:latin typeface="Arial" panose="020B0604020202020204" pitchFamily="34" charset="0"/>
                <a:cs typeface="Arial" panose="020B0604020202020204" pitchFamily="34" charset="0"/>
              </a:rPr>
              <a:t>ЈИР</a:t>
            </a:r>
            <a:endParaRPr lang="en-US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04BC-E326-4019-AE6E-8208008A736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r-Cyrl-BA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sr-Cyrl-BA" sz="2200" b="1" dirty="0">
                <a:latin typeface="Arial" pitchFamily="34" charset="0"/>
                <a:cs typeface="Arial" pitchFamily="34" charset="0"/>
              </a:rPr>
              <a:t/>
            </a:r>
            <a:br>
              <a:rPr lang="sr-Cyrl-BA" sz="2200" b="1" dirty="0">
                <a:latin typeface="Arial" pitchFamily="34" charset="0"/>
                <a:cs typeface="Arial" pitchFamily="34" charset="0"/>
              </a:rPr>
            </a:br>
            <a:r>
              <a:rPr lang="sr-Cyrl-BA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Прелиминарна </a:t>
            </a:r>
            <a:r>
              <a:rPr lang="sr-Cyrl-BA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процјена контрола</a:t>
            </a:r>
            <a:endParaRPr lang="en-US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926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2979281"/>
            <a:ext cx="8077200" cy="458114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04BC-E326-4019-AE6E-8208008A736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Прелиминарна </a:t>
            </a:r>
            <a:r>
              <a:rPr lang="sr-Cyrl-BA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процјена контрола</a:t>
            </a:r>
            <a:endParaRPr lang="en-US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0" y="1185979"/>
            <a:ext cx="9144000" cy="254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63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78467" y="1981200"/>
            <a:ext cx="7408333" cy="4365096"/>
          </a:xfrm>
        </p:spPr>
        <p:txBody>
          <a:bodyPr>
            <a:normAutofit/>
          </a:bodyPr>
          <a:lstStyle/>
          <a:p>
            <a:pPr lvl="0"/>
            <a:r>
              <a:rPr lang="hr-HR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анализе </a:t>
            </a:r>
            <a:r>
              <a:rPr lang="hr-HR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тестирања у сврху утврђивања налаза</a:t>
            </a:r>
            <a:endParaRPr lang="en-US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r-HR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тестови адекватности </a:t>
            </a:r>
            <a:endParaRPr lang="en-US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r-HR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тестови примјене контрола</a:t>
            </a:r>
            <a:endParaRPr lang="en-US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r-HR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суштински тестови </a:t>
            </a:r>
            <a:endParaRPr lang="en-US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r-HR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анализе и тестирања проводе се изван </a:t>
            </a:r>
            <a:r>
              <a:rPr lang="hr-HR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апликације</a:t>
            </a:r>
            <a:r>
              <a:rPr lang="hr-HR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документу</a:t>
            </a:r>
            <a:r>
              <a:rPr lang="sr-Cyrl-BA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ју се</a:t>
            </a:r>
            <a:r>
              <a:rPr lang="hr-HR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апликацији</a:t>
            </a:r>
            <a:endParaRPr lang="en-US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04BC-E326-4019-AE6E-8208008A736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BA" sz="23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sr-Cyrl-BA" sz="23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sr-Cyrl-BA" sz="23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sr-Cyrl-BA" sz="23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sr-Cyrl-BA" sz="23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</a:t>
            </a:r>
            <a:br>
              <a:rPr lang="sr-Cyrl-BA" sz="23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sr-Cyrl-BA" sz="23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sr-Cyrl-BA" sz="23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hr-HR" sz="23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Програм </a:t>
            </a:r>
            <a:r>
              <a:rPr lang="hr-HR" sz="23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ревизије и резултати тестирања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2059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 ревизије и резултати тестирања</a:t>
            </a:r>
            <a:r>
              <a:rPr lang="ru-RU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нацрти налаза – закључци тестирања и анализа </a:t>
            </a:r>
          </a:p>
          <a:p>
            <a:pPr marL="0" indent="0">
              <a:buNone/>
            </a:pPr>
            <a:r>
              <a:rPr lang="ru-RU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нацрти препорука – приједлози за унапређења контрола</a:t>
            </a:r>
          </a:p>
          <a:p>
            <a:pPr marL="0" indent="0">
              <a:buNone/>
            </a:pPr>
            <a:r>
              <a:rPr lang="ru-RU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ru-RU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руководилац ЈИР прегледа, </a:t>
            </a:r>
            <a:r>
              <a:rPr lang="ru-RU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даје коментаре на прикупљене доказе и </a:t>
            </a:r>
            <a:r>
              <a:rPr lang="ru-RU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налазе </a:t>
            </a:r>
            <a:r>
              <a:rPr lang="ru-RU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 потреби тражи дораду </a:t>
            </a:r>
          </a:p>
          <a:p>
            <a:pPr marL="0" indent="0">
              <a:buNone/>
            </a:pPr>
            <a:r>
              <a:rPr lang="ru-RU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одобравање документације и прикупљених доказа од стране руководиоца </a:t>
            </a:r>
            <a:r>
              <a:rPr lang="ru-RU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ЈИР-а </a:t>
            </a:r>
            <a:endParaRPr lang="ru-RU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ru-RU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одобрени налази и препоруке прелазе у нацрт извјештаја </a:t>
            </a:r>
          </a:p>
          <a:p>
            <a:endParaRPr lang="ru-RU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04BC-E326-4019-AE6E-8208008A736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1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21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2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1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Програм </a:t>
            </a:r>
            <a:r>
              <a:rPr lang="ru-RU" sz="21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ревизије и резултати </a:t>
            </a:r>
            <a:r>
              <a:rPr lang="ru-RU" sz="21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тестирања</a:t>
            </a:r>
            <a:endParaRPr lang="en-US" sz="21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508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Cyrl-BA" sz="2400" b="1" dirty="0" smtClean="0">
                <a:latin typeface="Arial" pitchFamily="34" charset="0"/>
                <a:cs typeface="Arial" pitchFamily="34" charset="0"/>
              </a:rPr>
            </a:b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Програм 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ревизије и резултати тестирања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452675"/>
            <a:ext cx="7886700" cy="30972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15350" y="4436828"/>
            <a:ext cx="819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200" dirty="0" smtClean="0"/>
              <a:t>Додајем контроле</a:t>
            </a:r>
            <a:endParaRPr lang="en-US" sz="1200" dirty="0"/>
          </a:p>
        </p:txBody>
      </p:sp>
      <p:cxnSp>
        <p:nvCxnSpPr>
          <p:cNvPr id="6" name="Straight Arrow Connector 5"/>
          <p:cNvCxnSpPr>
            <a:endCxn id="3" idx="1"/>
          </p:cNvCxnSpPr>
          <p:nvPr/>
        </p:nvCxnSpPr>
        <p:spPr>
          <a:xfrm>
            <a:off x="8173941" y="4420925"/>
            <a:ext cx="341409" cy="246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517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05000"/>
            <a:ext cx="7408333" cy="4221163"/>
          </a:xfrm>
        </p:spPr>
        <p:txBody>
          <a:bodyPr>
            <a:normAutofit/>
          </a:bodyPr>
          <a:lstStyle/>
          <a:p>
            <a:pPr algn="just"/>
            <a:r>
              <a:rPr lang="sr-Cyrl-B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Поштовање и усаглашеност са заједничким принципима интерне финансијске контроле у јавном сектору преко имплементације концепта који је развила ЕУ</a:t>
            </a:r>
            <a:endParaRPr lang="sr-Cyrl-R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r-Cyrl-R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Успостављање система контрола и интерне ревизије и ЦЈХ</a:t>
            </a:r>
          </a:p>
          <a:p>
            <a:pPr algn="just"/>
            <a:r>
              <a:rPr lang="sr-Cyrl-R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Увођење виших стандарда контроле </a:t>
            </a:r>
          </a:p>
          <a:p>
            <a:pPr algn="just"/>
            <a:r>
              <a:rPr lang="sr-Cyrl-R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„Вриједност за новац</a:t>
            </a:r>
            <a:r>
              <a:rPr lang="sr-Cyrl-R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r-Cyrl-R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Cyrl-R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7966-EA0C-407A-8E31-4AA779A29AEE}" type="slidenum">
              <a:rPr lang="en-US" smtClean="0"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Концепт </a:t>
            </a:r>
            <a:r>
              <a:rPr lang="sr-Latn-R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PIFC-a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6979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38" y="2345989"/>
            <a:ext cx="7408862" cy="37333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04BC-E326-4019-AE6E-8208008A736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Програм ревизије и резултати тестирања</a:t>
            </a:r>
            <a:endParaRPr lang="en-US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70862" y="4267200"/>
            <a:ext cx="820738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sz="600" dirty="0" smtClean="0"/>
              <a:t>Прикажи/сакриј тестове контроле</a:t>
            </a:r>
            <a:endParaRPr lang="en-US" sz="6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8001000" y="4572000"/>
            <a:ext cx="30480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924800" y="4267200"/>
            <a:ext cx="246062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4926" y="2695492"/>
            <a:ext cx="6396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200" dirty="0" smtClean="0"/>
              <a:t>Бирам неки од контролних циљева које сам дефисала у прелиминарној процјени</a:t>
            </a:r>
            <a:endParaRPr lang="en-US" sz="12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744538" y="3148717"/>
            <a:ext cx="328888" cy="1156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6939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04BC-E326-4019-AE6E-8208008A736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3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23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3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Програм </a:t>
            </a:r>
            <a:r>
              <a:rPr lang="ru-RU" sz="23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ревизије и резултати тестирања</a:t>
            </a:r>
            <a:endParaRPr lang="en-US" sz="23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675218B7-BD1D-433A-A31A-6AC843F3F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283" t="13908" r="1671" b="12956"/>
          <a:stretch/>
        </p:blipFill>
        <p:spPr bwMode="auto">
          <a:xfrm>
            <a:off x="745028" y="1769110"/>
            <a:ext cx="7389944" cy="42211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17315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371600"/>
            <a:ext cx="7408333" cy="4535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Израда </a:t>
            </a:r>
            <a:r>
              <a:rPr lang="hr-HR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нацрта/коначног извјештаја</a:t>
            </a:r>
            <a:endParaRPr lang="en-US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hr-HR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Извршни </a:t>
            </a:r>
            <a:r>
              <a:rPr lang="hr-HR" sz="2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резиме</a:t>
            </a:r>
            <a:endParaRPr lang="sr-Cyrl-BA" sz="2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sr-Cyrl-BA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r-HR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sr-Cyrl-BA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лободан текст са с</a:t>
            </a:r>
            <a:r>
              <a:rPr lang="hr-HR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ажетк</a:t>
            </a:r>
            <a:r>
              <a:rPr lang="sr-Cyrl-BA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</a:t>
            </a:r>
            <a:r>
              <a:rPr lang="hr-HR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најзначајнијих </a:t>
            </a:r>
            <a:r>
              <a:rPr lang="hr-HR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налаза </a:t>
            </a:r>
            <a:r>
              <a:rPr lang="hr-HR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hr-HR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препорука</a:t>
            </a:r>
            <a:r>
              <a:rPr lang="sr-Cyrl-BA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циљева...</a:t>
            </a:r>
            <a:endParaRPr lang="sr-Cyrl-BA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hr-HR" sz="2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Увод</a:t>
            </a:r>
            <a:r>
              <a:rPr lang="hr-HR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Cyrl-BA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sr-Cyrl-BA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r-HR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циљ </a:t>
            </a:r>
            <a:r>
              <a:rPr lang="hr-HR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ревизије</a:t>
            </a:r>
            <a:endParaRPr lang="en-US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BA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r-HR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обим </a:t>
            </a:r>
            <a:r>
              <a:rPr lang="hr-HR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ревизији</a:t>
            </a:r>
            <a:endParaRPr lang="en-US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BA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-полазне </a:t>
            </a:r>
            <a:r>
              <a:rPr lang="hr-HR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</a:t>
            </a:r>
            <a:r>
              <a:rPr lang="sr-Cyrl-BA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рмације</a:t>
            </a:r>
            <a:r>
              <a:rPr lang="hr-HR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ревидираном </a:t>
            </a:r>
            <a:r>
              <a:rPr lang="hr-HR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процесу</a:t>
            </a:r>
            <a:endParaRPr lang="sr-Cyrl-BA" sz="2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BA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-позитивни налази, нпр. контроле које су </a:t>
            </a:r>
            <a:r>
              <a:rPr lang="hr-HR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функционисале и сл.</a:t>
            </a:r>
          </a:p>
          <a:p>
            <a:pPr marL="0" indent="0">
              <a:buNone/>
            </a:pPr>
            <a:endParaRPr lang="en-US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04BC-E326-4019-AE6E-8208008A736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sz="23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</a:t>
            </a:r>
            <a:br>
              <a:rPr lang="sr-Cyrl-BA" sz="23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sr-Cyrl-BA" sz="23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sr-Cyrl-BA" sz="23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sr-Cyrl-BA" sz="23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</a:t>
            </a:r>
            <a:r>
              <a:rPr lang="hr-HR" sz="23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Извјештавање</a:t>
            </a: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8284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05000"/>
            <a:ext cx="7408333" cy="4221163"/>
          </a:xfrm>
        </p:spPr>
        <p:txBody>
          <a:bodyPr>
            <a:normAutofit fontScale="92500" lnSpcReduction="20000"/>
          </a:bodyPr>
          <a:lstStyle/>
          <a:p>
            <a:pPr marL="0" marR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hr-HR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Ревизорско мишљење</a:t>
            </a:r>
            <a:r>
              <a:rPr lang="sr-Cyrl-BA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се не преноси у нацрт и коначни извјештај у излазним документима:</a:t>
            </a:r>
            <a:endParaRPr lang="en-US" dirty="0">
              <a:cs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hr-HR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сажетак налаза и препорука на </a:t>
            </a:r>
            <a:r>
              <a:rPr lang="hr-H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којима 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 темељи мишљење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sr-Cyrl-BA" b="1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hr-HR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Налази </a:t>
            </a:r>
            <a:r>
              <a:rPr lang="hr-HR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 препоруке </a:t>
            </a:r>
            <a:endParaRPr lang="en-US" dirty="0">
              <a:cs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пренос налаза и </a:t>
            </a:r>
            <a:r>
              <a:rPr lang="sr-Cyrl-BA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закључка</a:t>
            </a:r>
            <a:r>
              <a:rPr lang="hr-HR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sr-Cyrl-BA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hr-HR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рограма 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ревизије и резултата тестирања </a:t>
            </a:r>
            <a:endParaRPr lang="hr-HR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sr-Cyrl-BA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одобравање нацрта и коначног извјештаја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sr-Cyrl-BA" b="1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sr-Cyrl-BA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Израда и одобравање </a:t>
            </a:r>
            <a:r>
              <a:rPr lang="hr-HR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Акцион</a:t>
            </a:r>
            <a:r>
              <a:rPr lang="sr-Cyrl-BA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ог </a:t>
            </a:r>
            <a:r>
              <a:rPr lang="hr-HR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r>
              <a:rPr lang="sr-Cyrl-BA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hr-HR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04BC-E326-4019-AE6E-8208008A7363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sz="21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  </a:t>
            </a:r>
            <a:r>
              <a:rPr lang="hr-HR" sz="21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Извјештавање</a:t>
            </a:r>
            <a:endParaRPr lang="en-US" sz="21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6823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04BC-E326-4019-AE6E-8208008A7363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1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</a:t>
            </a:r>
            <a:r>
              <a:rPr lang="hr-HR" sz="21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Извјештавање</a:t>
            </a:r>
            <a:endParaRPr lang="en-US" sz="21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295401"/>
            <a:ext cx="7408862" cy="2666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31" y="3886200"/>
            <a:ext cx="6230938" cy="327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448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2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sr-Cyrl-BA" sz="2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Cyrl-BA" sz="2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Одобравање нацрта, коначног извјештаја и АП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690689"/>
            <a:ext cx="7886700" cy="341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86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833" y="2217032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hr-HR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Праћење </a:t>
            </a:r>
            <a:r>
              <a:rPr lang="sr-Cyrl-BA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рализације </a:t>
            </a:r>
            <a:r>
              <a:rPr lang="hr-HR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препорука </a:t>
            </a:r>
            <a:r>
              <a:rPr lang="sr-Cyrl-BA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акционог плана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доказ о провођењ</a:t>
            </a:r>
            <a:r>
              <a:rPr lang="sr-Cyrl-BA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BA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раћење/</a:t>
            </a:r>
            <a:r>
              <a:rPr lang="hr-H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коментари 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(ако има) </a:t>
            </a:r>
            <a:endParaRPr lang="sr-Cyrl-BA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r-Cyrl-BA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број утрошених дана</a:t>
            </a:r>
          </a:p>
          <a:p>
            <a:pPr lvl="0"/>
            <a:r>
              <a:rPr lang="hr-H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статус 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реализације мјера (реализовано, у току, дјелимично..)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04BC-E326-4019-AE6E-8208008A7363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hr-HR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Праћење </a:t>
            </a:r>
            <a:r>
              <a:rPr lang="sr-Cyrl-BA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рализације </a:t>
            </a:r>
            <a:r>
              <a:rPr lang="hr-HR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препорука </a:t>
            </a:r>
            <a:r>
              <a:rPr lang="sr-Cyrl-BA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акционог плана</a:t>
            </a:r>
            <a:endParaRPr lang="en-US" sz="2400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0472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753197"/>
            <a:ext cx="7408862" cy="274496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04BC-E326-4019-AE6E-8208008A7363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br>
              <a:rPr lang="sr-Cyrl-BA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BA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r-Cyrl-BA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кциони план-таб за праћење АП</a:t>
            </a:r>
            <a:endParaRPr lang="en-US" sz="23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5301" y="1619597"/>
            <a:ext cx="9301941" cy="2133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86650" y="1845425"/>
            <a:ext cx="14162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000" dirty="0" smtClean="0"/>
              <a:t>Не могу да мијењам поља која сам унијела у нацрту/коначном извјештају али могу да  пратим реализацију мјера из АП-плава стрелица са десне стране „реализација“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078946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hr-HR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Стални и текући ревизорски </a:t>
            </a:r>
            <a:r>
              <a:rPr lang="hr-HR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</a:t>
            </a:r>
            <a:r>
              <a:rPr lang="sr-Cyrl-BA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hr-HR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Радна документација</a:t>
            </a:r>
            <a:endParaRPr lang="en-US" dirty="0"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Тестови</a:t>
            </a:r>
            <a:endParaRPr lang="en-US" dirty="0"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Анализе</a:t>
            </a:r>
            <a:endParaRPr lang="en-US" dirty="0"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hr-H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Еxcel, Wоrd, </a:t>
            </a:r>
            <a:r>
              <a:rPr lang="sr-Cyrl-BA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hr-H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лике </a:t>
            </a:r>
            <a:r>
              <a:rPr lang="sr-Cyrl-BA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hr-H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oje </a:t>
            </a:r>
            <a:r>
              <a:rPr lang="sr-Cyrl-BA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 п</a:t>
            </a:r>
            <a:r>
              <a:rPr lang="hr-H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рилажу у </a:t>
            </a:r>
            <a:r>
              <a:rPr lang="sr-Cyrl-BA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апликацији: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r-Cyrl-BA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hr-H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рограм 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ревизије и резултати </a:t>
            </a:r>
            <a:r>
              <a:rPr lang="hr-H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тестирања</a:t>
            </a:r>
            <a:r>
              <a:rPr lang="sr-Cyrl-BA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(тестови адекватности контрола и тестови примјене)</a:t>
            </a:r>
            <a:r>
              <a:rPr lang="hr-H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Cyrl-BA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hr-HR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окази 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налазе и препоруке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04BC-E326-4019-AE6E-8208008A7363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sz="23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</a:t>
            </a:r>
            <a:br>
              <a:rPr lang="sr-Cyrl-BA" sz="23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sr-Cyrl-BA" sz="23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sr-Cyrl-BA" sz="23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sr-Cyrl-BA" sz="23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sr-Cyrl-BA" sz="23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sr-Cyrl-BA" sz="23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r-Cyrl-BA" sz="23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</a:t>
            </a:r>
            <a:r>
              <a:rPr lang="hr-HR" sz="23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Стални </a:t>
            </a:r>
            <a:r>
              <a:rPr lang="hr-HR" sz="23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текући ревизорски </a:t>
            </a:r>
            <a:r>
              <a:rPr lang="hr-HR" sz="23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дос</a:t>
            </a:r>
            <a:r>
              <a:rPr lang="sr-Cyrl-BA" sz="23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</a:t>
            </a:r>
            <a:r>
              <a:rPr lang="hr-HR" sz="23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је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3462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01585"/>
            <a:ext cx="3962400" cy="42672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04BC-E326-4019-AE6E-8208008A7363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393841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sr-Cyrl-BA" sz="26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</a:t>
            </a:r>
            <a:br>
              <a:rPr lang="sr-Cyrl-BA" sz="26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sr-Cyrl-BA" sz="2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sr-Cyrl-BA" sz="2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sr-Cyrl-BA" sz="26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</a:t>
            </a:r>
            <a:r>
              <a:rPr lang="hr-HR" sz="26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Стални </a:t>
            </a:r>
            <a:r>
              <a:rPr lang="hr-HR" sz="26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ревизорски дос</a:t>
            </a:r>
            <a:r>
              <a:rPr lang="sr-Cyrl-BA" sz="26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</a:t>
            </a:r>
            <a:r>
              <a:rPr lang="hr-HR" sz="26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је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01585"/>
            <a:ext cx="3152888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01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04BC-E326-4019-AE6E-8208008A736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Увод</a:t>
            </a:r>
            <a:endParaRPr lang="sr-Latn-BA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4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48072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78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8" y="1981200"/>
            <a:ext cx="7408862" cy="19812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04BC-E326-4019-AE6E-8208008A7363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3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sr-Cyrl-BA" sz="23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sr-Cyrl-BA" sz="23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r-Cyrl-BA" sz="23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lang="sr-Cyrl-BA" sz="23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</a:t>
            </a:r>
            <a:r>
              <a:rPr lang="hr-HR" sz="23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екући </a:t>
            </a:r>
            <a:r>
              <a:rPr lang="hr-HR" sz="23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ревизорски дос</a:t>
            </a:r>
            <a:r>
              <a:rPr lang="sr-Cyrl-BA" sz="23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</a:t>
            </a:r>
            <a:r>
              <a:rPr lang="hr-HR" sz="23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је</a:t>
            </a:r>
            <a:r>
              <a:rPr lang="sr-Cyrl-BA" sz="23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радна документација</a:t>
            </a:r>
            <a:endParaRPr lang="en-US" sz="23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3848339"/>
            <a:ext cx="9144000" cy="247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973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04BC-E326-4019-AE6E-8208008A7363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Обрасци и излазни документи: с</a:t>
            </a:r>
            <a:r>
              <a:rPr lang="hr-HR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 обрасци аутоматски се генери</a:t>
            </a:r>
            <a:r>
              <a:rPr lang="sr-Cyrl-BA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шу</a:t>
            </a:r>
            <a:r>
              <a:rPr lang="hr-HR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Wо</a:t>
            </a:r>
            <a:r>
              <a:rPr lang="sr-Latn-BA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rd-</a:t>
            </a:r>
            <a:r>
              <a:rPr lang="sr-Cyrl-BA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hr-HR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 апликације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76400"/>
            <a:ext cx="7408862" cy="1851202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29000"/>
            <a:ext cx="7924800" cy="2821163"/>
          </a:xfrm>
        </p:spPr>
      </p:pic>
    </p:spTree>
    <p:extLst>
      <p:ext uri="{BB962C8B-B14F-4D97-AF65-F5344CB8AC3E}">
        <p14:creationId xmlns:p14="http://schemas.microsoft.com/office/powerpoint/2010/main" val="41450985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7159" y="3663755"/>
            <a:ext cx="7435179" cy="199791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7553-8130-4F05-A5B4-D419A4D79F41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0" y="1602517"/>
            <a:ext cx="6965267" cy="187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681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04BC-E326-4019-AE6E-8208008A7363}" type="slidenum">
              <a:rPr lang="en-US" smtClean="0"/>
              <a:t>43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Информатизација годишњег извјештаја ИР</a:t>
            </a:r>
            <a:endParaRPr lang="sr-Latn-BA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3389277"/>
            <a:ext cx="6624735" cy="262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9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7626" y="1196753"/>
            <a:ext cx="669674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57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04BC-E326-4019-AE6E-8208008A7363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2000" b="1" dirty="0">
                <a:latin typeface="Arial" pitchFamily="34" charset="0"/>
                <a:cs typeface="Arial" pitchFamily="34" charset="0"/>
              </a:rPr>
              <a:t>Информатизација годишњег извјештаја ИР</a:t>
            </a:r>
            <a:endParaRPr lang="sr-Latn-BA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20080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33056"/>
            <a:ext cx="720080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6660232" y="2492896"/>
            <a:ext cx="72008" cy="2376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236296" y="3140968"/>
            <a:ext cx="360040" cy="17281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460433" y="3356992"/>
            <a:ext cx="15121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BA" sz="900" dirty="0" smtClean="0"/>
              <a:t>Жути и плави симбол означавају два документа креирана аутоматски у апликацији у  сврху извјештавања </a:t>
            </a:r>
            <a:endParaRPr lang="sr-Latn-BA" sz="900" dirty="0"/>
          </a:p>
        </p:txBody>
      </p:sp>
    </p:spTree>
    <p:extLst>
      <p:ext uri="{BB962C8B-B14F-4D97-AF65-F5344CB8AC3E}">
        <p14:creationId xmlns:p14="http://schemas.microsoft.com/office/powerpoint/2010/main" val="318950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Извори </a:t>
            </a:r>
            <a:r>
              <a:rPr lang="ru-RU"/>
              <a:t>информација </a:t>
            </a:r>
            <a:r>
              <a:rPr lang="ru-RU" smtClean="0"/>
              <a:t>за годишње извјештавање ИР: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1.	Аутоматско </a:t>
            </a:r>
            <a:r>
              <a:rPr lang="ru-RU" dirty="0" smtClean="0"/>
              <a:t>генерисање </a:t>
            </a:r>
            <a:r>
              <a:rPr lang="ru-RU" dirty="0"/>
              <a:t>података из </a:t>
            </a:r>
            <a:r>
              <a:rPr lang="ru-RU" dirty="0" smtClean="0"/>
              <a:t>апликације попут:</a:t>
            </a:r>
            <a:endParaRPr lang="ru-RU" dirty="0"/>
          </a:p>
          <a:p>
            <a:pPr algn="just"/>
            <a:r>
              <a:rPr lang="ru-RU" dirty="0"/>
              <a:t>бр. планираних и обављених ревизија</a:t>
            </a:r>
          </a:p>
          <a:p>
            <a:pPr algn="just"/>
            <a:r>
              <a:rPr lang="ru-RU" dirty="0" smtClean="0"/>
              <a:t>бр</a:t>
            </a:r>
            <a:r>
              <a:rPr lang="ru-RU" dirty="0"/>
              <a:t>. планираних и обављених др. задатака</a:t>
            </a:r>
          </a:p>
          <a:p>
            <a:pPr algn="just"/>
            <a:r>
              <a:rPr lang="ru-RU" dirty="0" smtClean="0"/>
              <a:t>бр</a:t>
            </a:r>
            <a:r>
              <a:rPr lang="ru-RU" dirty="0"/>
              <a:t>. планираних и утрошених ревизор дана</a:t>
            </a:r>
          </a:p>
          <a:p>
            <a:pPr algn="just"/>
            <a:r>
              <a:rPr lang="sr-Cyrl-BA" dirty="0"/>
              <a:t>п</a:t>
            </a:r>
            <a:r>
              <a:rPr lang="sr-Cyrl-BA" dirty="0" smtClean="0"/>
              <a:t>одаци о </a:t>
            </a:r>
            <a:r>
              <a:rPr lang="ru-RU" dirty="0" smtClean="0"/>
              <a:t>ризицима</a:t>
            </a:r>
            <a:endParaRPr lang="ru-RU" dirty="0"/>
          </a:p>
          <a:p>
            <a:pPr algn="just"/>
            <a:r>
              <a:rPr lang="ru-RU" dirty="0" smtClean="0"/>
              <a:t>резиме </a:t>
            </a:r>
            <a:r>
              <a:rPr lang="ru-RU" dirty="0"/>
              <a:t>налаза и препорука</a:t>
            </a:r>
          </a:p>
          <a:p>
            <a:pPr algn="just"/>
            <a:r>
              <a:rPr lang="ru-RU" dirty="0" smtClean="0"/>
              <a:t>кадровска </a:t>
            </a:r>
            <a:r>
              <a:rPr lang="ru-RU" dirty="0"/>
              <a:t>попуњеност</a:t>
            </a:r>
          </a:p>
          <a:p>
            <a:pPr algn="just"/>
            <a:r>
              <a:rPr lang="ru-RU" dirty="0" smtClean="0"/>
              <a:t>реализација </a:t>
            </a:r>
            <a:r>
              <a:rPr lang="ru-RU" dirty="0"/>
              <a:t>кључних </a:t>
            </a:r>
            <a:r>
              <a:rPr lang="ru-RU" dirty="0" smtClean="0"/>
              <a:t>показатеља успјешности</a:t>
            </a:r>
            <a:endParaRPr lang="ru-RU" dirty="0"/>
          </a:p>
          <a:p>
            <a:endParaRPr lang="sr-Latn-B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2000" b="1" dirty="0">
                <a:latin typeface="Arial" pitchFamily="34" charset="0"/>
                <a:cs typeface="Arial" pitchFamily="34" charset="0"/>
              </a:rPr>
              <a:t>Информатизација годишњег извјештаја ИР</a:t>
            </a:r>
            <a:endParaRPr lang="sr-Latn-BA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04BC-E326-4019-AE6E-8208008A736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1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2000" b="1" dirty="0">
                <a:latin typeface="Arial" pitchFamily="34" charset="0"/>
                <a:cs typeface="Arial" pitchFamily="34" charset="0"/>
              </a:rPr>
              <a:t>Информатизација годишњег извјештаја ИР</a:t>
            </a:r>
            <a:endParaRPr lang="sr-Latn-BA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04BC-E326-4019-AE6E-8208008A7363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5" name="Slika 8">
            <a:extLst>
              <a:ext uri="{FF2B5EF4-FFF2-40B4-BE49-F238E27FC236}">
                <a16:creationId xmlns:a16="http://schemas.microsoft.com/office/drawing/2014/main" id="{B72B779A-1E31-49E3-A6E1-5F3CAC72D5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246" t="22102" r="1992" b="20551"/>
          <a:stretch/>
        </p:blipFill>
        <p:spPr bwMode="auto">
          <a:xfrm>
            <a:off x="871538" y="1412777"/>
            <a:ext cx="7408862" cy="18722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Slika 10">
            <a:extLst>
              <a:ext uri="{FF2B5EF4-FFF2-40B4-BE49-F238E27FC236}">
                <a16:creationId xmlns:a16="http://schemas.microsoft.com/office/drawing/2014/main" id="{7C7A1066-8AAC-4579-BE99-032CAEDA90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4000"/>
                    </a14:imgEffect>
                  </a14:imgLayer>
                </a14:imgProps>
              </a:ext>
            </a:extLst>
          </a:blip>
          <a:srcRect l="16174" t="26102" r="13882" b="10644"/>
          <a:stretch/>
        </p:blipFill>
        <p:spPr bwMode="auto">
          <a:xfrm>
            <a:off x="827584" y="3429000"/>
            <a:ext cx="7183091" cy="2808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139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</a:t>
            </a:r>
            <a:br>
              <a:rPr lang="sr-Latn-BA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sr-Latn-BA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sr-Cyrl-BA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Елементи </a:t>
            </a:r>
            <a:r>
              <a:rPr lang="sr-Cyrl-BA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годишњег извјештаја ИР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1. </a:t>
            </a:r>
            <a:r>
              <a:rPr lang="en-US" b="1" dirty="0" err="1"/>
              <a:t>Сажетак</a:t>
            </a:r>
            <a:endParaRPr lang="en-US" dirty="0"/>
          </a:p>
          <a:p>
            <a:r>
              <a:rPr lang="en-US" b="1" dirty="0"/>
              <a:t>2. </a:t>
            </a:r>
            <a:r>
              <a:rPr lang="en-US" b="1" dirty="0" err="1"/>
              <a:t>Имплементација</a:t>
            </a:r>
            <a:r>
              <a:rPr lang="en-US" b="1" dirty="0"/>
              <a:t> </a:t>
            </a:r>
            <a:r>
              <a:rPr lang="en-US" b="1" dirty="0" err="1"/>
              <a:t>годишњег</a:t>
            </a:r>
            <a:r>
              <a:rPr lang="en-US" b="1" dirty="0"/>
              <a:t> </a:t>
            </a:r>
            <a:r>
              <a:rPr lang="en-US" b="1" dirty="0" err="1"/>
              <a:t>плана</a:t>
            </a:r>
            <a:endParaRPr lang="en-US" dirty="0"/>
          </a:p>
          <a:p>
            <a:r>
              <a:rPr lang="en-US" sz="1800" b="1" dirty="0" err="1"/>
              <a:t>Таблица</a:t>
            </a:r>
            <a:r>
              <a:rPr lang="en-US" sz="1800" b="1" dirty="0"/>
              <a:t> </a:t>
            </a:r>
            <a:r>
              <a:rPr lang="en-US" sz="1800" b="1" dirty="0" err="1"/>
              <a:t>Годишњи</a:t>
            </a:r>
            <a:r>
              <a:rPr lang="en-US" sz="1800" b="1" dirty="0"/>
              <a:t> </a:t>
            </a:r>
            <a:r>
              <a:rPr lang="en-US" sz="1800" b="1" dirty="0" err="1"/>
              <a:t>план</a:t>
            </a:r>
            <a:r>
              <a:rPr lang="en-US" sz="1800" b="1" dirty="0"/>
              <a:t> – </a:t>
            </a:r>
            <a:r>
              <a:rPr lang="en-US" sz="1800" b="1" dirty="0" err="1" smtClean="0"/>
              <a:t>реализовано</a:t>
            </a:r>
            <a:endParaRPr lang="sr-Latn-BA" sz="1800" b="1" dirty="0" smtClean="0"/>
          </a:p>
          <a:p>
            <a:r>
              <a:rPr lang="sr-Cyrl-BA" sz="1800" b="1" dirty="0"/>
              <a:t>КПУ (кључни показатељи успјешности</a:t>
            </a:r>
            <a:r>
              <a:rPr lang="sr-Cyrl-BA" sz="1800" b="1" dirty="0" smtClean="0"/>
              <a:t>)</a:t>
            </a:r>
            <a:endParaRPr lang="sr-Latn-BA" sz="1800" b="1" dirty="0" smtClean="0"/>
          </a:p>
          <a:p>
            <a:r>
              <a:rPr lang="en-US" b="1" dirty="0" smtClean="0"/>
              <a:t> </a:t>
            </a:r>
            <a:r>
              <a:rPr lang="ru-RU" b="1" dirty="0"/>
              <a:t>3. Сажетак налаза, ревизорских мишљења, препорука и </a:t>
            </a:r>
            <a:r>
              <a:rPr lang="ru-RU" b="1" dirty="0" smtClean="0"/>
              <a:t>мјера/активности</a:t>
            </a:r>
            <a:endParaRPr lang="sr-Latn-BA" b="1" dirty="0" smtClean="0"/>
          </a:p>
          <a:p>
            <a:r>
              <a:rPr lang="en-US" b="1" dirty="0"/>
              <a:t>4.</a:t>
            </a:r>
            <a:r>
              <a:rPr lang="en-US" dirty="0"/>
              <a:t> </a:t>
            </a:r>
            <a:r>
              <a:rPr lang="en-US" b="1" dirty="0" err="1"/>
              <a:t>Праћење</a:t>
            </a:r>
            <a:r>
              <a:rPr lang="en-US" b="1" dirty="0"/>
              <a:t> </a:t>
            </a:r>
            <a:r>
              <a:rPr lang="en-US" b="1" dirty="0" err="1"/>
              <a:t>реализације</a:t>
            </a:r>
            <a:r>
              <a:rPr lang="en-US" b="1" dirty="0"/>
              <a:t> </a:t>
            </a:r>
            <a:r>
              <a:rPr lang="en-US" b="1" dirty="0" err="1"/>
              <a:t>препорука</a:t>
            </a:r>
            <a:r>
              <a:rPr lang="en-US" b="1" dirty="0"/>
              <a:t> и </a:t>
            </a:r>
            <a:r>
              <a:rPr lang="en-US" b="1" dirty="0" err="1"/>
              <a:t>акционог</a:t>
            </a:r>
            <a:r>
              <a:rPr lang="en-US" b="1" dirty="0"/>
              <a:t> </a:t>
            </a:r>
            <a:r>
              <a:rPr lang="en-US" b="1" dirty="0" err="1"/>
              <a:t>плана</a:t>
            </a:r>
            <a:endParaRPr lang="en-US" dirty="0"/>
          </a:p>
          <a:p>
            <a:r>
              <a:rPr lang="hr-HR" b="1" dirty="0"/>
              <a:t>5. Кадровска попуњеност </a:t>
            </a:r>
            <a:r>
              <a:rPr lang="sr-Cyrl-BA" b="1" dirty="0" smtClean="0"/>
              <a:t>ј</a:t>
            </a:r>
            <a:r>
              <a:rPr lang="hr-HR" b="1" dirty="0" smtClean="0"/>
              <a:t>единице </a:t>
            </a:r>
            <a:r>
              <a:rPr lang="hr-HR" b="1" dirty="0"/>
              <a:t>интерне ревизије и вредновање радних мјеста</a:t>
            </a:r>
            <a:endParaRPr lang="en-US" dirty="0"/>
          </a:p>
          <a:p>
            <a:endParaRPr lang="sr-Latn-BA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5632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sr-Latn-BA" dirty="0">
                <a:solidFill>
                  <a:schemeClr val="tx1"/>
                </a:solidFill>
              </a:rPr>
              <a:t>	</a:t>
            </a:r>
            <a:endParaRPr lang="sr-Latn-B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2000" b="1" dirty="0">
                <a:latin typeface="Arial" pitchFamily="34" charset="0"/>
                <a:cs typeface="Arial" pitchFamily="34" charset="0"/>
              </a:rPr>
              <a:t>Информатизација годишњег извјештаја ИР</a:t>
            </a:r>
            <a:endParaRPr lang="sr-Latn-BA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04BC-E326-4019-AE6E-8208008A7363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5" name="Slika 10">
            <a:extLst>
              <a:ext uri="{FF2B5EF4-FFF2-40B4-BE49-F238E27FC236}">
                <a16:creationId xmlns:a16="http://schemas.microsoft.com/office/drawing/2014/main" id="{7C7A1066-8AAC-4579-BE99-032CAEDA90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3000"/>
                    </a14:imgEffect>
                  </a14:imgLayer>
                </a14:imgProps>
              </a:ext>
            </a:extLst>
          </a:blip>
          <a:srcRect l="16174" t="26102" r="13882" b="10644"/>
          <a:stretch/>
        </p:blipFill>
        <p:spPr bwMode="auto">
          <a:xfrm>
            <a:off x="971601" y="1412776"/>
            <a:ext cx="7416823" cy="468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7446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04BC-E326-4019-AE6E-8208008A7363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sr-Cyrl-BA" sz="2000" b="1" dirty="0"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latin typeface="Arial" pitchFamily="34" charset="0"/>
                <a:cs typeface="Arial" pitchFamily="34" charset="0"/>
              </a:rPr>
              <a:t>PIFC </a:t>
            </a:r>
            <a:r>
              <a:rPr lang="sr-Cyrl-RS" sz="2000" b="1" dirty="0">
                <a:latin typeface="Arial" pitchFamily="34" charset="0"/>
                <a:cs typeface="Arial" pitchFamily="34" charset="0"/>
              </a:rPr>
              <a:t>апликација</a:t>
            </a:r>
            <a:r>
              <a:rPr lang="sr-Latn-BA" sz="2000" b="1" dirty="0">
                <a:latin typeface="Arial" pitchFamily="34" charset="0"/>
                <a:cs typeface="Arial" pitchFamily="34" charset="0"/>
              </a:rPr>
              <a:t> 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429B822C-0429-4CD0-820B-8CBC196E48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318" t="14670" b="4928"/>
          <a:stretch/>
        </p:blipFill>
        <p:spPr bwMode="auto">
          <a:xfrm>
            <a:off x="1114288" y="1700808"/>
            <a:ext cx="6923361" cy="29712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id="{2B2D1113-ECFB-492A-89E5-E598AD85FE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18" t="20004" r="1777" b="5311"/>
          <a:stretch/>
        </p:blipFill>
        <p:spPr bwMode="auto">
          <a:xfrm>
            <a:off x="1114288" y="4149080"/>
            <a:ext cx="6923361" cy="2348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838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0808"/>
            <a:ext cx="6624736" cy="442535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04BC-E326-4019-AE6E-8208008A736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r-Cyrl-BA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PIFC </a:t>
            </a:r>
            <a:r>
              <a:rPr lang="sr-Cyrl-R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апликација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12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04BC-E326-4019-AE6E-8208008A7363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2000" b="1" dirty="0">
                <a:latin typeface="Arial" pitchFamily="34" charset="0"/>
                <a:cs typeface="Arial" pitchFamily="34" charset="0"/>
              </a:rPr>
              <a:t>Информатизација годишњег извјештаја ИР</a:t>
            </a:r>
            <a:endParaRPr lang="sr-Latn-BA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3501008"/>
            <a:ext cx="6624735" cy="262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9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7626" y="1196753"/>
            <a:ext cx="669674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0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91056"/>
            <a:ext cx="7776864" cy="479027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04BC-E326-4019-AE6E-8208008A7363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Cyrl-BA" sz="2000" b="1" dirty="0" smtClean="0">
                <a:latin typeface="Arial" pitchFamily="34" charset="0"/>
                <a:cs typeface="Arial" pitchFamily="34" charset="0"/>
              </a:rPr>
            </a:br>
            <a:r>
              <a:rPr lang="sr-Cyrl-BA" sz="2000" b="1" dirty="0" smtClean="0">
                <a:latin typeface="Arial" pitchFamily="34" charset="0"/>
                <a:cs typeface="Arial" pitchFamily="34" charset="0"/>
              </a:rPr>
              <a:t>Кључни </a:t>
            </a:r>
            <a:r>
              <a:rPr lang="sr-Cyrl-BA" sz="2000" b="1" dirty="0">
                <a:latin typeface="Arial" pitchFamily="34" charset="0"/>
                <a:cs typeface="Arial" pitchFamily="34" charset="0"/>
              </a:rPr>
              <a:t>покзатељи успјешности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02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04BC-E326-4019-AE6E-8208008A7363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Информатизација </a:t>
            </a:r>
            <a:r>
              <a:rPr lang="sr-Cyrl-BA" sz="2000" b="1" dirty="0">
                <a:latin typeface="Arial" panose="020B0604020202020204" pitchFamily="34" charset="0"/>
                <a:cs typeface="Arial" panose="020B0604020202020204" pitchFamily="34" charset="0"/>
              </a:rPr>
              <a:t>годишњег извјештаја ИР</a:t>
            </a:r>
            <a:endParaRPr lang="sr-Latn-B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244" y="1253826"/>
            <a:ext cx="6135511" cy="288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493649" y="3276012"/>
            <a:ext cx="5976704" cy="237626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707904" y="2132856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995936" y="4509119"/>
            <a:ext cx="0" cy="216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95936" y="4509119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88024" y="4509119"/>
            <a:ext cx="0" cy="216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995936" y="4725144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355976" y="2132856"/>
            <a:ext cx="936104" cy="23762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722380" y="3068960"/>
            <a:ext cx="792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900" dirty="0" smtClean="0"/>
              <a:t>Ризик се преноси из Стратешког плана у ГИ </a:t>
            </a:r>
            <a:endParaRPr lang="sr-Latn-BA" sz="9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152914" y="4725144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152914" y="4725144"/>
            <a:ext cx="2111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64088" y="4725144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152914" y="4869160"/>
            <a:ext cx="2111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56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04BC-E326-4019-AE6E-8208008A7363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Информатизација </a:t>
            </a:r>
            <a:r>
              <a:rPr lang="sr-Cyrl-BA" sz="2000" b="1" dirty="0">
                <a:latin typeface="Arial" panose="020B0604020202020204" pitchFamily="34" charset="0"/>
                <a:cs typeface="Arial" panose="020B0604020202020204" pitchFamily="34" charset="0"/>
              </a:rPr>
              <a:t>годишњег извјештаја ИР</a:t>
            </a:r>
            <a:endParaRPr lang="sr-Latn-B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768752" cy="453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228184" y="4342358"/>
            <a:ext cx="8640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000" dirty="0" smtClean="0"/>
              <a:t>Ризик је пренесен </a:t>
            </a:r>
          </a:p>
          <a:p>
            <a:r>
              <a:rPr lang="sr-Cyrl-BA" sz="1000" dirty="0" smtClean="0"/>
              <a:t>из Стратешког плана</a:t>
            </a:r>
            <a:endParaRPr lang="sr-Latn-BA" sz="10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923928" y="328498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23928" y="3284984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27984" y="3284984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923928" y="3645024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923928" y="3573016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012160" y="3212976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012160" y="3212976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228184" y="3212976"/>
            <a:ext cx="2160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012161" y="3356992"/>
            <a:ext cx="4320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020272" y="3068960"/>
            <a:ext cx="10081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000" dirty="0"/>
              <a:t>Годишњим планом утврђују се ревизорски дани који су потребни за сваку </a:t>
            </a:r>
            <a:r>
              <a:rPr lang="sr-Cyrl-CS" sz="1000" dirty="0" smtClean="0"/>
              <a:t>ревизију</a:t>
            </a:r>
            <a:r>
              <a:rPr lang="sr-Latn-BA" sz="1000" dirty="0" smtClean="0"/>
              <a:t> </a:t>
            </a:r>
            <a:r>
              <a:rPr lang="sr-Cyrl-BA" sz="1000" dirty="0" smtClean="0"/>
              <a:t>као и реализовани дани</a:t>
            </a:r>
            <a:endParaRPr lang="en-US" sz="10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444208" y="3284984"/>
            <a:ext cx="648072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27983" y="3645024"/>
            <a:ext cx="2016224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44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8" y="1916833"/>
            <a:ext cx="7408862" cy="4150306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04BC-E326-4019-AE6E-8208008A7363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Информатизација </a:t>
            </a:r>
            <a:r>
              <a:rPr lang="sr-Cyrl-BA" sz="2000" b="1" dirty="0">
                <a:latin typeface="Arial" panose="020B0604020202020204" pitchFamily="34" charset="0"/>
                <a:cs typeface="Arial" panose="020B0604020202020204" pitchFamily="34" charset="0"/>
              </a:rPr>
              <a:t>годишњег извјештаја ИР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516216" y="5085184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516216" y="5085184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76256" y="5085184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516216" y="5301208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85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008" y="2674938"/>
            <a:ext cx="6501921" cy="345122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04BC-E326-4019-AE6E-8208008A7363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План </a:t>
            </a:r>
            <a:r>
              <a:rPr lang="sr-Cyrl-BA" sz="2000" b="1" dirty="0">
                <a:latin typeface="Arial" panose="020B0604020202020204" pitchFamily="34" charset="0"/>
                <a:cs typeface="Arial" panose="020B0604020202020204" pitchFamily="34" charset="0"/>
              </a:rPr>
              <a:t>појединачне ревизије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779912" y="4797152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79912" y="5085184"/>
            <a:ext cx="2664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779912" y="4797152"/>
            <a:ext cx="2664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444208" y="4797152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70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39409"/>
            <a:ext cx="7408862" cy="3962400"/>
          </a:xfrm>
          <a:ln>
            <a:solidFill>
              <a:srgbClr val="00B050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04BC-E326-4019-AE6E-8208008A7363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План </a:t>
            </a:r>
            <a:r>
              <a:rPr lang="sr-Cyrl-BA" sz="2000" b="1" dirty="0">
                <a:latin typeface="Arial" panose="020B0604020202020204" pitchFamily="34" charset="0"/>
                <a:cs typeface="Arial" panose="020B0604020202020204" pitchFamily="34" charset="0"/>
              </a:rPr>
              <a:t>појединачне ревизије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486400" y="3886200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86400" y="3886200"/>
            <a:ext cx="2514600" cy="344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01000" y="3920609"/>
            <a:ext cx="0" cy="651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486400" y="4572000"/>
            <a:ext cx="251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40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04BC-E326-4019-AE6E-8208008A7363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Информатизација </a:t>
            </a:r>
            <a:r>
              <a:rPr lang="sr-Cyrl-BA" sz="2000" b="1" dirty="0">
                <a:latin typeface="Arial" panose="020B0604020202020204" pitchFamily="34" charset="0"/>
                <a:cs typeface="Arial" panose="020B0604020202020204" pitchFamily="34" charset="0"/>
              </a:rPr>
              <a:t>годишњег извјештаја ИР</a:t>
            </a:r>
            <a:endParaRPr lang="sr-Latn-B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213" y="1844824"/>
            <a:ext cx="6135511" cy="428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076056" y="3573016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76056" y="3573016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868144" y="357301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076056" y="4005064"/>
            <a:ext cx="79208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275856" y="3573016"/>
            <a:ext cx="0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75856" y="3573016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67944" y="3573016"/>
            <a:ext cx="0" cy="223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275856" y="5805264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75856" y="3140968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75856" y="3140968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27984" y="3140968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275856" y="3284984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1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04BC-E326-4019-AE6E-8208008A7363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sr-Latn-B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8098" y="1065225"/>
            <a:ext cx="6135511" cy="280831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835696" y="4077072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35696" y="4077072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59832" y="4077072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835696" y="4221088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855494" y="3873876"/>
            <a:ext cx="5760720" cy="2592333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355976" y="4509120"/>
            <a:ext cx="29523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55976" y="4653136"/>
            <a:ext cx="29523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355976" y="4509120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308304" y="4509120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283968" y="2852936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83968" y="2852936"/>
            <a:ext cx="33322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616214" y="2852936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283968" y="3645024"/>
            <a:ext cx="33322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71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04BC-E326-4019-AE6E-8208008A7363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Праћење и реализација препорука</a:t>
            </a:r>
            <a:endParaRPr lang="sr-Latn-B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6135511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3491880" y="335699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491880" y="3356992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51920" y="335699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91880" y="357301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491880" y="3861048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851920" y="357301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059832" y="357301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59832" y="3573016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75856" y="357301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059832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283968" y="357301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283968" y="4149080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283968" y="3573016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44008" y="357301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067944" y="3573016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067944" y="3573016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211960" y="3573016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4067944" y="3645024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2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16832"/>
            <a:ext cx="7416824" cy="420933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04BC-E326-4019-AE6E-8208008A736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r-Cyrl-BA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PIFC </a:t>
            </a:r>
            <a:r>
              <a:rPr lang="sr-Cyrl-R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апликација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36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04BC-E326-4019-AE6E-8208008A7363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Информатизација </a:t>
            </a:r>
            <a:r>
              <a:rPr lang="sr-Cyrl-BA" sz="2000" b="1" dirty="0">
                <a:latin typeface="Arial" panose="020B0604020202020204" pitchFamily="34" charset="0"/>
                <a:cs typeface="Arial" panose="020B0604020202020204" pitchFamily="34" charset="0"/>
              </a:rPr>
              <a:t>годишњег извјештаја ИР</a:t>
            </a:r>
            <a:endParaRPr lang="sr-Latn-B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213" y="2674938"/>
            <a:ext cx="6135511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907704" y="4653136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07704" y="4653136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987824" y="465313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07704" y="5013176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87824" y="4941168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2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04BC-E326-4019-AE6E-8208008A7363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Информатизација </a:t>
            </a:r>
            <a:r>
              <a:rPr lang="sr-Cyrl-BA" sz="2000" b="1" dirty="0">
                <a:latin typeface="Arial" panose="020B0604020202020204" pitchFamily="34" charset="0"/>
                <a:cs typeface="Arial" panose="020B0604020202020204" pitchFamily="34" charset="0"/>
              </a:rPr>
              <a:t>годишњег извјештаја ИР</a:t>
            </a:r>
            <a:endParaRPr lang="sr-Latn-B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213" y="4149080"/>
            <a:ext cx="6135511" cy="197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475656" y="1808797"/>
            <a:ext cx="6120680" cy="226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690689"/>
            <a:ext cx="7408333" cy="385941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r-Cyrl-BA" b="1" dirty="0" smtClean="0"/>
              <a:t>2. Други извор информација за годишње и полугодишње извјештавање: п</a:t>
            </a:r>
            <a:r>
              <a:rPr lang="hr-HR" b="1" dirty="0" smtClean="0"/>
              <a:t>опуњавање упитника</a:t>
            </a:r>
            <a:r>
              <a:rPr lang="sr-Cyrl-BA" b="1" dirty="0" smtClean="0"/>
              <a:t> </a:t>
            </a:r>
            <a:r>
              <a:rPr lang="hr-HR" b="1" dirty="0" smtClean="0"/>
              <a:t>који </a:t>
            </a:r>
            <a:r>
              <a:rPr lang="hr-HR" b="1" dirty="0"/>
              <a:t>креира ЦЈХ у </a:t>
            </a:r>
            <a:r>
              <a:rPr lang="en-US" b="1" dirty="0"/>
              <a:t>PIFC </a:t>
            </a:r>
            <a:r>
              <a:rPr lang="sr-Cyrl-BA" b="1" dirty="0" smtClean="0"/>
              <a:t>апликацији</a:t>
            </a:r>
          </a:p>
          <a:p>
            <a:r>
              <a:rPr lang="sr-Cyrl-BA" dirty="0"/>
              <a:t>Сажетак и Имплементација годишњег плана</a:t>
            </a:r>
            <a:endParaRPr lang="sr-Latn-BA" dirty="0"/>
          </a:p>
          <a:p>
            <a:pPr lvl="0"/>
            <a:r>
              <a:rPr lang="hr-HR" dirty="0" smtClean="0"/>
              <a:t>Да </a:t>
            </a:r>
            <a:r>
              <a:rPr lang="hr-HR" dirty="0"/>
              <a:t>ли су донијете Повеље </a:t>
            </a:r>
            <a:r>
              <a:rPr lang="hr-HR" dirty="0" smtClean="0"/>
              <a:t>?</a:t>
            </a:r>
            <a:endParaRPr lang="sr-Cyrl-BA" dirty="0" smtClean="0"/>
          </a:p>
          <a:p>
            <a:pPr lvl="0"/>
            <a:r>
              <a:rPr lang="sr-Cyrl-BA" dirty="0" smtClean="0"/>
              <a:t>Да ли ИР користи прописану методологију у свом раду?</a:t>
            </a:r>
            <a:endParaRPr lang="sr-Latn-BA" dirty="0"/>
          </a:p>
          <a:p>
            <a:pPr lvl="0"/>
            <a:r>
              <a:rPr lang="hr-HR" dirty="0" smtClean="0"/>
              <a:t>Да </a:t>
            </a:r>
            <a:r>
              <a:rPr lang="hr-HR" dirty="0"/>
              <a:t>ли су донијет</a:t>
            </a:r>
            <a:r>
              <a:rPr lang="sr-Cyrl-BA" dirty="0"/>
              <a:t>е и да ли се користе додатне методолгије</a:t>
            </a:r>
            <a:r>
              <a:rPr lang="hr-HR" dirty="0"/>
              <a:t>?</a:t>
            </a:r>
            <a:endParaRPr lang="sr-Latn-BA" dirty="0"/>
          </a:p>
          <a:p>
            <a:pPr lvl="0"/>
            <a:r>
              <a:rPr lang="sr-Cyrl-BA" dirty="0"/>
              <a:t>Да ли се ИР придржавају етичког кодекса у свом раду</a:t>
            </a:r>
            <a:r>
              <a:rPr lang="hr-HR" dirty="0"/>
              <a:t>?</a:t>
            </a:r>
            <a:endParaRPr lang="sr-Latn-BA" dirty="0"/>
          </a:p>
          <a:p>
            <a:pPr lvl="0"/>
            <a:r>
              <a:rPr lang="hr-HR" dirty="0"/>
              <a:t>да ли је ЈИР </a:t>
            </a:r>
            <a:r>
              <a:rPr lang="sr-Cyrl-BA" dirty="0"/>
              <a:t>организована</a:t>
            </a:r>
            <a:r>
              <a:rPr lang="hr-HR" dirty="0"/>
              <a:t>у складу са прописаним критеријима ?</a:t>
            </a:r>
            <a:endParaRPr lang="sr-Latn-BA" dirty="0"/>
          </a:p>
          <a:p>
            <a:pPr lvl="0"/>
            <a:r>
              <a:rPr lang="hr-HR" dirty="0" smtClean="0"/>
              <a:t>И </a:t>
            </a:r>
            <a:r>
              <a:rPr lang="hr-HR" dirty="0"/>
              <a:t>слична </a:t>
            </a:r>
            <a:r>
              <a:rPr lang="hr-HR" dirty="0" smtClean="0"/>
              <a:t>питања</a:t>
            </a:r>
            <a:r>
              <a:rPr lang="sr-Cyrl-BA" dirty="0" smtClean="0"/>
              <a:t> која су релевантна са аспекта извјештавања и мјерења напретка развоја интерне ревизије</a:t>
            </a:r>
            <a:endParaRPr lang="sr-Latn-BA" dirty="0"/>
          </a:p>
          <a:p>
            <a:endParaRPr lang="sr-Latn-BA" dirty="0"/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endParaRPr lang="sr-Latn-B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04BC-E326-4019-AE6E-8208008A7363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Информатизација </a:t>
            </a:r>
            <a:r>
              <a:rPr lang="sr-Cyrl-BA" sz="2000" b="1" dirty="0">
                <a:latin typeface="Arial" panose="020B0604020202020204" pitchFamily="34" charset="0"/>
                <a:cs typeface="Arial" panose="020B0604020202020204" pitchFamily="34" charset="0"/>
              </a:rPr>
              <a:t>годишњег извјештаја ИР</a:t>
            </a:r>
            <a:endParaRPr lang="sr-Latn-B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03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Информатизација </a:t>
            </a:r>
            <a:r>
              <a:rPr lang="sr-Cyrl-BA" sz="2000" b="1" dirty="0">
                <a:latin typeface="Arial" panose="020B0604020202020204" pitchFamily="34" charset="0"/>
                <a:cs typeface="Arial" panose="020B0604020202020204" pitchFamily="34" charset="0"/>
              </a:rPr>
              <a:t>годишњег извјештаја ИР</a:t>
            </a:r>
            <a:endParaRPr lang="sr-Latn-B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3013" y="3159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04BC-E326-4019-AE6E-8208008A7363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8613" y="1628800"/>
            <a:ext cx="7354711" cy="449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7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04BC-E326-4019-AE6E-8208008A7363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Информатизација </a:t>
            </a:r>
            <a:r>
              <a:rPr lang="sr-Cyrl-BA" sz="2000" b="1" dirty="0">
                <a:latin typeface="Arial" panose="020B0604020202020204" pitchFamily="34" charset="0"/>
                <a:cs typeface="Arial" panose="020B0604020202020204" pitchFamily="34" charset="0"/>
              </a:rPr>
              <a:t>годишњег извјештаја ИР</a:t>
            </a:r>
            <a:endParaRPr lang="sr-Latn-B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348084"/>
            <a:ext cx="6135511" cy="252028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3648" y="3789040"/>
            <a:ext cx="6120680" cy="234028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835696" y="4581128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35696" y="4581128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23728" y="4581128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835696" y="4725144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300192" y="4221088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00192" y="4221088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588224" y="4221088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300192" y="443711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70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04BC-E326-4019-AE6E-8208008A7363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Информатизација </a:t>
            </a:r>
            <a:r>
              <a:rPr lang="sr-Cyrl-BA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годишњег извјештаја ИР</a:t>
            </a:r>
            <a:endParaRPr lang="sr-Latn-BA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7" y="2060848"/>
            <a:ext cx="6912768" cy="406531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7596336" y="371703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596336" y="371703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884368" y="371703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596336" y="3933056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92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04BC-E326-4019-AE6E-8208008A7363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Информатизација </a:t>
            </a:r>
            <a:r>
              <a:rPr lang="sr-Cyrl-BA" sz="2000" b="1" dirty="0">
                <a:latin typeface="Arial" panose="020B0604020202020204" pitchFamily="34" charset="0"/>
                <a:cs typeface="Arial" panose="020B0604020202020204" pitchFamily="34" charset="0"/>
              </a:rPr>
              <a:t>годишњег извјештаја ИР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70272"/>
            <a:ext cx="6135511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948264" y="5589240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948264" y="5589240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524328" y="5589240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948264" y="5805264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10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76872"/>
            <a:ext cx="8147248" cy="3384376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04BC-E326-4019-AE6E-8208008A7363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Информатизација годишњег извјештаја ИР</a:t>
            </a:r>
            <a:endParaRPr lang="en-US" sz="2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948264" y="3861048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948264" y="4221088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948264" y="3861048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308304" y="3861048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79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04BC-E326-4019-AE6E-8208008A7363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Информатизација </a:t>
            </a:r>
            <a:r>
              <a:rPr lang="sr-Cyrl-BA" sz="2000" b="1" dirty="0">
                <a:latin typeface="Arial" panose="020B0604020202020204" pitchFamily="34" charset="0"/>
                <a:cs typeface="Arial" panose="020B0604020202020204" pitchFamily="34" charset="0"/>
              </a:rPr>
              <a:t>годишњег извјештаја ИР</a:t>
            </a:r>
            <a:endParaRPr lang="sr-Latn-B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591057"/>
            <a:ext cx="7344816" cy="465910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948264" y="3429000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48264" y="371703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48264" y="3429000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36296" y="3429000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9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04BC-E326-4019-AE6E-8208008A7363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8213" y="2674938"/>
            <a:ext cx="6135511" cy="345122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444208" y="5589240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444208" y="5589240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948264" y="5589240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444208" y="5805264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9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endParaRPr lang="ru-RU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2100 - </a:t>
            </a:r>
            <a:r>
              <a:rPr lang="sr-Cyrl-BA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рирода </a:t>
            </a:r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посла интерне ревизије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2200 - </a:t>
            </a:r>
            <a:r>
              <a:rPr lang="ru-RU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Планирање </a:t>
            </a:r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ангажмана (појединачне ревизије)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2300 - </a:t>
            </a:r>
            <a:r>
              <a:rPr lang="ru-RU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Провођење </a:t>
            </a:r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ангажмана (појединачне ревизије)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2400 - </a:t>
            </a:r>
            <a:r>
              <a:rPr lang="ru-RU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Саопштавање </a:t>
            </a:r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резултата – извјештавање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2500 - </a:t>
            </a:r>
            <a:r>
              <a:rPr lang="ru-RU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Праћење </a:t>
            </a:r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напретка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04BC-E326-4019-AE6E-8208008A736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sr-Cyrl-BA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r-Cyrl-BA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sr-Cyrl-BA" sz="2200" b="1" dirty="0">
                <a:latin typeface="Arial" pitchFamily="34" charset="0"/>
                <a:cs typeface="Arial" pitchFamily="34" charset="0"/>
              </a:rPr>
              <a:t/>
            </a:r>
            <a:br>
              <a:rPr lang="sr-Cyrl-BA" sz="2200" b="1" dirty="0">
                <a:latin typeface="Arial" pitchFamily="34" charset="0"/>
                <a:cs typeface="Arial" pitchFamily="34" charset="0"/>
              </a:rPr>
            </a:br>
            <a:r>
              <a:rPr lang="sr-Cyrl-BA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Примјена</a:t>
            </a:r>
            <a:r>
              <a:rPr lang="hr-HR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IIA</a:t>
            </a:r>
            <a:r>
              <a:rPr lang="sr-Cyrl-BA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стандарда рада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83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sr-Cyrl-RS" sz="1800" dirty="0">
                <a:solidFill>
                  <a:schemeClr val="tx1"/>
                </a:solidFill>
              </a:rPr>
              <a:t>Након попуњавања свих поља у извјештају и додавања прилога, извјештај се </a:t>
            </a:r>
            <a:r>
              <a:rPr lang="sr-Cyrl-RS" sz="1800" dirty="0" smtClean="0">
                <a:solidFill>
                  <a:schemeClr val="tx1"/>
                </a:solidFill>
              </a:rPr>
              <a:t>закључује</a:t>
            </a:r>
            <a:r>
              <a:rPr lang="sr-Latn-BA" sz="1800" dirty="0">
                <a:solidFill>
                  <a:schemeClr val="tx1"/>
                </a:solidFill>
              </a:rPr>
              <a:t>.</a:t>
            </a:r>
            <a:endParaRPr lang="sr-Cyrl-RS" sz="1800" dirty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sr-Cyrl-RS" sz="1800" dirty="0">
                <a:solidFill>
                  <a:schemeClr val="tx1"/>
                </a:solidFill>
              </a:rPr>
              <a:t>Уколико постоји неко непопуњено поље, приликом покушаја закључивања, апликација ће враћати корисника на ово </a:t>
            </a:r>
            <a:r>
              <a:rPr lang="sr-Cyrl-RS" sz="1800" dirty="0" smtClean="0">
                <a:solidFill>
                  <a:schemeClr val="tx1"/>
                </a:solidFill>
              </a:rPr>
              <a:t>поље</a:t>
            </a:r>
            <a:r>
              <a:rPr lang="sr-Latn-BA" sz="1800" dirty="0" smtClean="0">
                <a:solidFill>
                  <a:schemeClr val="tx1"/>
                </a:solidFill>
              </a:rPr>
              <a:t>.</a:t>
            </a:r>
            <a:endParaRPr lang="sr-Cyrl-RS" sz="1800" dirty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sr-Cyrl-RS" sz="1800" dirty="0">
                <a:solidFill>
                  <a:schemeClr val="tx1"/>
                </a:solidFill>
              </a:rPr>
              <a:t>Закључен извјештај се сматра завршеним и предмет је консолидације у ЦЈХ.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04BC-E326-4019-AE6E-8208008A7363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Закључивање </a:t>
            </a:r>
            <a:r>
              <a:rPr lang="sr-Cyrl-BA" sz="2000" b="1" dirty="0">
                <a:latin typeface="Arial" panose="020B0604020202020204" pitchFamily="34" charset="0"/>
                <a:cs typeface="Arial" panose="020B0604020202020204" pitchFamily="34" charset="0"/>
              </a:rPr>
              <a:t>извјештаја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27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7553-8130-4F05-A5B4-D419A4D79F41}" type="slidenum">
              <a:rPr lang="en-US" smtClean="0"/>
              <a:pPr/>
              <a:t>71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/>
          <a:srcRect r="6405" b="10688"/>
          <a:stretch/>
        </p:blipFill>
        <p:spPr bwMode="auto">
          <a:xfrm>
            <a:off x="2250047" y="1399053"/>
            <a:ext cx="4318159" cy="23179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1366" y="1705785"/>
            <a:ext cx="2736773" cy="3023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7951" y="3209398"/>
            <a:ext cx="1872393" cy="30399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8003" y="4170190"/>
            <a:ext cx="2421737" cy="162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087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sr-Cyrl-BA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r-Cyrl-B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Хвала на пажњи!</a:t>
            </a:r>
          </a:p>
          <a:p>
            <a:pPr marL="0" indent="0" algn="ctr">
              <a:buNone/>
            </a:pPr>
            <a:endParaRPr lang="sr-Cyrl-B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sr-Cyrl-B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 algn="ctr">
              <a:buNone/>
            </a:pPr>
            <a:r>
              <a:rPr lang="sr-Cyrl-BA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Имате ли питања?</a:t>
            </a:r>
          </a:p>
          <a:p>
            <a:pPr marL="0" lvl="2" indent="0" algn="ctr">
              <a:buNone/>
            </a:pPr>
            <a:r>
              <a:rPr lang="sr-Latn-BA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J.Ljuboja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mf.vladars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r-Latn-BA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endPara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04BC-E326-4019-AE6E-8208008A7363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48522-30C0-40F8-972D-24761999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801" y="1503724"/>
            <a:ext cx="7804337" cy="340256"/>
          </a:xfrm>
        </p:spPr>
        <p:txBody>
          <a:bodyPr>
            <a:noAutofit/>
          </a:bodyPr>
          <a:lstStyle/>
          <a:p>
            <a:pPr algn="ctr"/>
            <a:r>
              <a:rPr lang="sr-Cyrl-BA" sz="2000" b="1" dirty="0">
                <a:latin typeface="Arial" pitchFamily="34" charset="0"/>
                <a:cs typeface="Arial" pitchFamily="34" charset="0"/>
              </a:rPr>
              <a:t>Додата вриједност</a:t>
            </a:r>
            <a:r>
              <a:rPr lang="bs-Latn-BA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PIFC</a:t>
            </a:r>
            <a:r>
              <a:rPr lang="sr-Cyrl-BA" sz="2000" b="1" dirty="0" smtClean="0">
                <a:latin typeface="Arial" pitchFamily="34" charset="0"/>
                <a:cs typeface="Arial" pitchFamily="34" charset="0"/>
              </a:rPr>
              <a:t>-а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BA" sz="2000" b="1" dirty="0" smtClean="0">
                <a:latin typeface="Arial" pitchFamily="34" charset="0"/>
                <a:cs typeface="Arial" pitchFamily="34" charset="0"/>
              </a:rPr>
              <a:t>и апликације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1038749"/>
              </p:ext>
            </p:extLst>
          </p:nvPr>
        </p:nvGraphicFramePr>
        <p:xfrm>
          <a:off x="134755" y="1928553"/>
          <a:ext cx="8905315" cy="4064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B69ABC-2108-45F0-935C-69ACE7350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7553-8130-4F05-A5B4-D419A4D79F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36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9750" y="1296786"/>
            <a:ext cx="7886700" cy="473886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PIFC </a:t>
            </a:r>
            <a:r>
              <a:rPr lang="sr-Cyrl-BA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апликација </a:t>
            </a:r>
            <a:r>
              <a:rPr lang="sr-Cyrl-BA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омогућава </a:t>
            </a:r>
            <a:r>
              <a:rPr lang="sr-Cyrl-BA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операционализацију управљачке одговорности и </a:t>
            </a:r>
            <a:r>
              <a:rPr lang="sr-Cyrl-BA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олакшава рад интерне ревизије јер</a:t>
            </a:r>
            <a:r>
              <a:rPr lang="sr-Cyrl-BA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r-Cyrl-BA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јавни сектор у цјелини </a:t>
            </a:r>
            <a:r>
              <a:rPr lang="sr-Cyrl-BA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sr-Cyrl-BA" sz="1200" smtClean="0">
                <a:latin typeface="Arial" panose="020B0604020202020204" pitchFamily="34" charset="0"/>
                <a:cs typeface="Arial" panose="020B0604020202020204" pitchFamily="34" charset="0"/>
              </a:rPr>
              <a:t>ЦЈХ </a:t>
            </a:r>
            <a:r>
              <a:rPr lang="sr-Cyrl-BA" sz="1200">
                <a:latin typeface="Arial" panose="020B0604020202020204" pitchFamily="34" charset="0"/>
                <a:cs typeface="Arial" panose="020B0604020202020204" pitchFamily="34" charset="0"/>
              </a:rPr>
              <a:t>и надређене институције јер </a:t>
            </a:r>
            <a:r>
              <a:rPr lang="sr-Cyrl-BA" sz="1200" smtClean="0">
                <a:latin typeface="Arial" panose="020B0604020202020204" pitchFamily="34" charset="0"/>
                <a:cs typeface="Arial" panose="020B0604020202020204" pitchFamily="34" charset="0"/>
              </a:rPr>
              <a:t>апликација </a:t>
            </a:r>
            <a:r>
              <a:rPr lang="sr-Cyrl-BA" sz="1200">
                <a:latin typeface="Arial" panose="020B0604020202020204" pitchFamily="34" charset="0"/>
                <a:cs typeface="Arial" panose="020B0604020202020204" pitchFamily="34" charset="0"/>
              </a:rPr>
              <a:t>даје увид у процесе и контроле, ризике и омогућава консолидовање извјештаја</a:t>
            </a:r>
            <a:endParaRPr lang="sr-Cyrl-BA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r-Cyrl-BA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појединачне </a:t>
            </a:r>
            <a:r>
              <a:rPr lang="sr-Cyrl-BA" sz="12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организационе </a:t>
            </a:r>
            <a:r>
              <a:rPr lang="sr-Cyrl-B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јединице и подређене субјекте </a:t>
            </a:r>
            <a:r>
              <a:rPr lang="sr-Cyrl-BA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 могу видјети одговорне особе и за поједине процесе, контроле и ризици</a:t>
            </a:r>
            <a:r>
              <a:rPr lang="sr-Latn-BA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sr-Cyrl-BA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књизи пословних процеса у ФУК модулу</a:t>
            </a:r>
            <a:endParaRPr lang="en-GB" sz="1200" dirty="0"/>
          </a:p>
          <a:p>
            <a:endParaRPr lang="sr-Cyrl-B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04BC-E326-4019-AE6E-8208008A736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Конкретне користи </a:t>
            </a:r>
            <a:r>
              <a:rPr lang="sr-Cyrl-BA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апликације</a:t>
            </a:r>
            <a:endParaRPr lang="en-US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51513"/>
            <a:ext cx="7958171" cy="442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2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4118</TotalTime>
  <Words>1745</Words>
  <Application>Microsoft Office PowerPoint</Application>
  <PresentationFormat>On-screen Show (4:3)</PresentationFormat>
  <Paragraphs>294</Paragraphs>
  <Slides>72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9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Дигитализација у функцији унапређења рада, квалитета и извјештавања интерне ревизије у јавном сектору</vt:lpstr>
      <vt:lpstr>Садржај</vt:lpstr>
      <vt:lpstr>                                         Концепт PIFC-a</vt:lpstr>
      <vt:lpstr>Увод</vt:lpstr>
      <vt:lpstr> PIFC апликација</vt:lpstr>
      <vt:lpstr> PIFC апликација</vt:lpstr>
      <vt:lpstr>   Примјена IIA стандарда рада  </vt:lpstr>
      <vt:lpstr>Додата вриједност PIFC-а и апликације </vt:lpstr>
      <vt:lpstr>                       Конкретне користи апликације</vt:lpstr>
      <vt:lpstr>                       Конкретне користи апликације</vt:lpstr>
      <vt:lpstr>Регистар ризика</vt:lpstr>
      <vt:lpstr> Конкретне користи апликације</vt:lpstr>
      <vt:lpstr>Конкретне користи апликације</vt:lpstr>
      <vt:lpstr>PowerPoint Presentation</vt:lpstr>
      <vt:lpstr>                Организациона хијерархија</vt:lpstr>
      <vt:lpstr>                               PIFC апликација</vt:lpstr>
      <vt:lpstr>                                 PIFC апликација </vt:lpstr>
      <vt:lpstr>    Годишњи план ИР-“допуни за годишњи план“ </vt:lpstr>
      <vt:lpstr>Годишњи план ИР </vt:lpstr>
      <vt:lpstr> Генерисање планова у папирној форми</vt:lpstr>
      <vt:lpstr>Процес обављања појединачне ревизије</vt:lpstr>
      <vt:lpstr>   Процес обављања појединачне ревизије </vt:lpstr>
      <vt:lpstr> Планирање појединачне ревизије </vt:lpstr>
      <vt:lpstr>             Планирање појединачне ревизије </vt:lpstr>
      <vt:lpstr>  Прелиминарна процјена контрола</vt:lpstr>
      <vt:lpstr>              Прелиминарна процјена контрола</vt:lpstr>
      <vt:lpstr>            Програм ревизије и резултати тестирања </vt:lpstr>
      <vt:lpstr>  Програм ревизије и резултати тестирања</vt:lpstr>
      <vt:lpstr> Програм ревизије и резултати тестирања</vt:lpstr>
      <vt:lpstr>Програм ревизије и резултати тестирања</vt:lpstr>
      <vt:lpstr> Програм ревизије и резултати тестирања</vt:lpstr>
      <vt:lpstr>                                                                  Извјештавање  </vt:lpstr>
      <vt:lpstr>                                         Извјештавање</vt:lpstr>
      <vt:lpstr>                                   Извјештавање</vt:lpstr>
      <vt:lpstr> Одобравање нацрта, коначног извјештаја и АП</vt:lpstr>
      <vt:lpstr>       Праћење рализације препорука и акционог плана</vt:lpstr>
      <vt:lpstr>                                                   Aкциони план-таб за праћење АП</vt:lpstr>
      <vt:lpstr>                                     Стални и текући ревизорски досије  </vt:lpstr>
      <vt:lpstr>                                    Стални ревизорски досије  </vt:lpstr>
      <vt:lpstr>    Текући ревизорски досије и радна документација</vt:lpstr>
      <vt:lpstr>Обрасци и излазни документи: сви обрасци аутоматски се генеришу у Wоrd-у из апликације </vt:lpstr>
      <vt:lpstr>PowerPoint Presentation</vt:lpstr>
      <vt:lpstr>Информатизација годишњег извјештаја ИР</vt:lpstr>
      <vt:lpstr>Информатизација годишњег извјештаја ИР</vt:lpstr>
      <vt:lpstr>Информатизација годишњег извјештаја ИР</vt:lpstr>
      <vt:lpstr>Информатизација годишњег извјештаја ИР</vt:lpstr>
      <vt:lpstr>                              Елементи годишњег извјештаја ИР</vt:lpstr>
      <vt:lpstr>Информатизација годишњег извјештаја ИР</vt:lpstr>
      <vt:lpstr> PIFC апликација </vt:lpstr>
      <vt:lpstr>Информатизација годишњег извјештаја ИР</vt:lpstr>
      <vt:lpstr> Кључни покзатељи успјешности</vt:lpstr>
      <vt:lpstr> Информатизација годишњег извјештаја ИР</vt:lpstr>
      <vt:lpstr> Информатизација годишњег извјештаја ИР</vt:lpstr>
      <vt:lpstr>  Информатизација годишњег извјештаја ИР</vt:lpstr>
      <vt:lpstr>  План појединачне ревизије</vt:lpstr>
      <vt:lpstr>  План појединачне ревизије</vt:lpstr>
      <vt:lpstr>  Информатизација годишњег извјештаја ИР</vt:lpstr>
      <vt:lpstr>PowerPoint Presentation</vt:lpstr>
      <vt:lpstr>  Праћење и реализација препорука</vt:lpstr>
      <vt:lpstr>  Информатизација годишњег извјештаја ИР</vt:lpstr>
      <vt:lpstr>  Информатизација годишњег извјештаја ИР</vt:lpstr>
      <vt:lpstr>  Информатизација годишњег извјештаја ИР</vt:lpstr>
      <vt:lpstr>  Информатизација годишњег извјештаја ИР</vt:lpstr>
      <vt:lpstr>Информатизација годишњег извјештаја ИР</vt:lpstr>
      <vt:lpstr>  Информатизација годишњег извјештаја ИР</vt:lpstr>
      <vt:lpstr>  Информатизација годишњег извјештаја ИР</vt:lpstr>
      <vt:lpstr>Информатизација годишњег извјештаја ИР</vt:lpstr>
      <vt:lpstr>  Информатизација годишњег извјештаја ИР</vt:lpstr>
      <vt:lpstr>PowerPoint Presentation</vt:lpstr>
      <vt:lpstr>  Закључивање извјештаја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 Velickovic</dc:creator>
  <cp:lastModifiedBy>Jelena Ljuboja</cp:lastModifiedBy>
  <cp:revision>165</cp:revision>
  <cp:lastPrinted>2024-02-20T13:21:33Z</cp:lastPrinted>
  <dcterms:created xsi:type="dcterms:W3CDTF">2019-04-24T11:33:41Z</dcterms:created>
  <dcterms:modified xsi:type="dcterms:W3CDTF">2024-03-15T07:49:50Z</dcterms:modified>
</cp:coreProperties>
</file>