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308" r:id="rId3"/>
    <p:sldId id="309" r:id="rId4"/>
    <p:sldId id="310" r:id="rId5"/>
    <p:sldId id="311" r:id="rId6"/>
    <p:sldId id="312" r:id="rId7"/>
    <p:sldId id="306" r:id="rId8"/>
    <p:sldId id="307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13" r:id="rId19"/>
    <p:sldId id="315" r:id="rId20"/>
    <p:sldId id="314" r:id="rId21"/>
    <p:sldId id="29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594B5-57F8-4B33-B3B1-97A7256FC3E3}" type="doc">
      <dgm:prSet loTypeId="urn:microsoft.com/office/officeart/2005/8/layout/cycle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06B04E-8833-44D9-91BC-3D91E314BC7D}">
      <dgm:prSet phldrT="[Text]" custT="1"/>
      <dgm:spPr>
        <a:solidFill>
          <a:srgbClr val="F7B2A7"/>
        </a:solidFill>
      </dgm:spPr>
      <dgm:t>
        <a:bodyPr/>
        <a:lstStyle/>
        <a:p>
          <a:r>
            <a:rPr lang="sr-Cyrl-RS" sz="1300" b="1" dirty="0">
              <a:solidFill>
                <a:schemeClr val="tx1"/>
              </a:solidFill>
            </a:rPr>
            <a:t>УТВРЂИВАЊЕ РИЗИКА</a:t>
          </a:r>
          <a:endParaRPr lang="en-US" sz="1300" b="1" dirty="0">
            <a:solidFill>
              <a:schemeClr val="tx1"/>
            </a:solidFill>
          </a:endParaRPr>
        </a:p>
      </dgm:t>
    </dgm:pt>
    <dgm:pt modelId="{DA0D815C-F428-45F9-B172-E40F0E972674}" type="parTrans" cxnId="{02201AE9-06BD-4EA7-A83C-692EECFAA3E3}">
      <dgm:prSet/>
      <dgm:spPr/>
      <dgm:t>
        <a:bodyPr/>
        <a:lstStyle/>
        <a:p>
          <a:endParaRPr lang="en-US"/>
        </a:p>
      </dgm:t>
    </dgm:pt>
    <dgm:pt modelId="{E2D9A712-8E75-4B09-86E6-26F2BED048B8}" type="sibTrans" cxnId="{02201AE9-06BD-4EA7-A83C-692EECFAA3E3}">
      <dgm:prSet/>
      <dgm:spPr/>
      <dgm:t>
        <a:bodyPr/>
        <a:lstStyle/>
        <a:p>
          <a:endParaRPr lang="en-US"/>
        </a:p>
      </dgm:t>
    </dgm:pt>
    <dgm:pt modelId="{2EBDA993-3E7E-47F4-8EBF-CB73D0F7DA40}">
      <dgm:prSet phldrT="[Text]" custT="1"/>
      <dgm:spPr>
        <a:solidFill>
          <a:srgbClr val="EAFF9F"/>
        </a:solidFill>
      </dgm:spPr>
      <dgm:t>
        <a:bodyPr/>
        <a:lstStyle/>
        <a:p>
          <a:r>
            <a:rPr lang="sr-Cyrl-RS" sz="1300" b="1" dirty="0">
              <a:solidFill>
                <a:schemeClr val="tx1"/>
              </a:solidFill>
            </a:rPr>
            <a:t>ПРОЦЈЕНА РИЗИКА</a:t>
          </a:r>
          <a:endParaRPr lang="en-US" sz="1300" b="1" dirty="0">
            <a:solidFill>
              <a:schemeClr val="tx1"/>
            </a:solidFill>
          </a:endParaRPr>
        </a:p>
      </dgm:t>
    </dgm:pt>
    <dgm:pt modelId="{FF089EB2-C76E-4FB0-93A3-D780BF3A3177}" type="parTrans" cxnId="{11A87869-3DB4-4987-84A7-CF6834D7EF99}">
      <dgm:prSet/>
      <dgm:spPr/>
      <dgm:t>
        <a:bodyPr/>
        <a:lstStyle/>
        <a:p>
          <a:endParaRPr lang="en-US"/>
        </a:p>
      </dgm:t>
    </dgm:pt>
    <dgm:pt modelId="{857A01D2-E611-4507-A8C7-3B5579136A06}" type="sibTrans" cxnId="{11A87869-3DB4-4987-84A7-CF6834D7EF99}">
      <dgm:prSet/>
      <dgm:spPr/>
      <dgm:t>
        <a:bodyPr/>
        <a:lstStyle/>
        <a:p>
          <a:endParaRPr lang="en-US"/>
        </a:p>
      </dgm:t>
    </dgm:pt>
    <dgm:pt modelId="{4B139ADB-220E-4371-87CD-5AB0E0D0CEB4}">
      <dgm:prSet phldrT="[Text]" custT="1"/>
      <dgm:spPr>
        <a:solidFill>
          <a:srgbClr val="AAF4AC"/>
        </a:solidFill>
      </dgm:spPr>
      <dgm:t>
        <a:bodyPr/>
        <a:lstStyle/>
        <a:p>
          <a:r>
            <a:rPr lang="sr-Cyrl-RS" sz="1300" b="1" dirty="0">
              <a:solidFill>
                <a:schemeClr val="tx1"/>
              </a:solidFill>
            </a:rPr>
            <a:t>ОДГОРИ НА РИЗИК</a:t>
          </a:r>
          <a:endParaRPr lang="en-US" sz="1300" b="1" dirty="0">
            <a:solidFill>
              <a:schemeClr val="tx1"/>
            </a:solidFill>
          </a:endParaRPr>
        </a:p>
      </dgm:t>
    </dgm:pt>
    <dgm:pt modelId="{2F5B532D-BB89-45B9-8A44-0103C415CE49}" type="parTrans" cxnId="{77907E06-C9BD-464B-8FFC-6391A159A627}">
      <dgm:prSet/>
      <dgm:spPr/>
      <dgm:t>
        <a:bodyPr/>
        <a:lstStyle/>
        <a:p>
          <a:endParaRPr lang="en-US"/>
        </a:p>
      </dgm:t>
    </dgm:pt>
    <dgm:pt modelId="{2C31A7E7-FE43-405E-A79E-BEEC069B1975}" type="sibTrans" cxnId="{77907E06-C9BD-464B-8FFC-6391A159A627}">
      <dgm:prSet/>
      <dgm:spPr/>
      <dgm:t>
        <a:bodyPr/>
        <a:lstStyle/>
        <a:p>
          <a:endParaRPr lang="en-US"/>
        </a:p>
      </dgm:t>
    </dgm:pt>
    <dgm:pt modelId="{DC943733-632D-49D8-9B07-9FE71C155706}">
      <dgm:prSet phldrT="[Text]" custT="1"/>
      <dgm:spPr>
        <a:solidFill>
          <a:srgbClr val="AAA4FA"/>
        </a:solidFill>
      </dgm:spPr>
      <dgm:t>
        <a:bodyPr/>
        <a:lstStyle/>
        <a:p>
          <a:r>
            <a:rPr lang="sr-Cyrl-RS" sz="1300" b="1" dirty="0">
              <a:solidFill>
                <a:schemeClr val="tx1"/>
              </a:solidFill>
            </a:rPr>
            <a:t>ПРАЋЕЊЕ И ИЗВЈЕШТАВАЊЕ О РИЗИЦИМА</a:t>
          </a:r>
          <a:endParaRPr lang="en-US" sz="1300" b="1" dirty="0">
            <a:solidFill>
              <a:schemeClr val="tx1"/>
            </a:solidFill>
          </a:endParaRPr>
        </a:p>
      </dgm:t>
    </dgm:pt>
    <dgm:pt modelId="{64C1E53B-C3D4-4015-897C-24EE8237E037}" type="parTrans" cxnId="{59FC1007-7283-4DCA-9784-1D0040877EE9}">
      <dgm:prSet/>
      <dgm:spPr/>
      <dgm:t>
        <a:bodyPr/>
        <a:lstStyle/>
        <a:p>
          <a:endParaRPr lang="en-US"/>
        </a:p>
      </dgm:t>
    </dgm:pt>
    <dgm:pt modelId="{C7ABEA24-D25B-4BB8-8A6F-CA6E7CA8E059}" type="sibTrans" cxnId="{59FC1007-7283-4DCA-9784-1D0040877EE9}">
      <dgm:prSet/>
      <dgm:spPr/>
      <dgm:t>
        <a:bodyPr/>
        <a:lstStyle/>
        <a:p>
          <a:endParaRPr lang="en-US"/>
        </a:p>
      </dgm:t>
    </dgm:pt>
    <dgm:pt modelId="{84187CC2-8BBA-45BE-8357-FBC315A85880}" type="pres">
      <dgm:prSet presAssocID="{061594B5-57F8-4B33-B3B1-97A7256FC3E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82CBC644-25F1-4966-A98C-F450576C9211}" type="pres">
      <dgm:prSet presAssocID="{061594B5-57F8-4B33-B3B1-97A7256FC3E3}" presName="children" presStyleCnt="0"/>
      <dgm:spPr/>
    </dgm:pt>
    <dgm:pt modelId="{6B261BB8-9630-4A4D-B2FC-79E2534C44A4}" type="pres">
      <dgm:prSet presAssocID="{061594B5-57F8-4B33-B3B1-97A7256FC3E3}" presName="childPlaceholder" presStyleCnt="0"/>
      <dgm:spPr/>
    </dgm:pt>
    <dgm:pt modelId="{DF2C459E-2312-423A-905D-3D44B9CBC3F0}" type="pres">
      <dgm:prSet presAssocID="{061594B5-57F8-4B33-B3B1-97A7256FC3E3}" presName="circle" presStyleCnt="0"/>
      <dgm:spPr/>
    </dgm:pt>
    <dgm:pt modelId="{82B9E7EE-6372-4F3F-8C2F-78F27B2DB874}" type="pres">
      <dgm:prSet presAssocID="{061594B5-57F8-4B33-B3B1-97A7256FC3E3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ECEA2E1A-D340-4D1C-9C9D-9D564A695EBF}" type="pres">
      <dgm:prSet presAssocID="{061594B5-57F8-4B33-B3B1-97A7256FC3E3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0DAA2FE3-7667-402B-A0BF-B56A8889B97B}" type="pres">
      <dgm:prSet presAssocID="{061594B5-57F8-4B33-B3B1-97A7256FC3E3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F21DA247-C0EE-44C6-A2E6-9C307D9B3DA0}" type="pres">
      <dgm:prSet presAssocID="{061594B5-57F8-4B33-B3B1-97A7256FC3E3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FBD2DEE2-F911-4DE5-A99A-2DD97ED9A9CB}" type="pres">
      <dgm:prSet presAssocID="{061594B5-57F8-4B33-B3B1-97A7256FC3E3}" presName="quadrantPlaceholder" presStyleCnt="0"/>
      <dgm:spPr/>
    </dgm:pt>
    <dgm:pt modelId="{7A9AA07A-2E5A-4F28-9782-8FBC0EB81A64}" type="pres">
      <dgm:prSet presAssocID="{061594B5-57F8-4B33-B3B1-97A7256FC3E3}" presName="center1" presStyleLbl="fgShp" presStyleIdx="0" presStyleCnt="2"/>
      <dgm:spPr/>
    </dgm:pt>
    <dgm:pt modelId="{D809A0B9-190A-44CD-8719-FC52F5FACCE3}" type="pres">
      <dgm:prSet presAssocID="{061594B5-57F8-4B33-B3B1-97A7256FC3E3}" presName="center2" presStyleLbl="fgShp" presStyleIdx="1" presStyleCnt="2"/>
      <dgm:spPr/>
    </dgm:pt>
  </dgm:ptLst>
  <dgm:cxnLst>
    <dgm:cxn modelId="{73292402-9F7B-414C-B1DD-D327264C5874}" type="presOf" srcId="{2EBDA993-3E7E-47F4-8EBF-CB73D0F7DA40}" destId="{ECEA2E1A-D340-4D1C-9C9D-9D564A695EBF}" srcOrd="0" destOrd="0" presId="urn:microsoft.com/office/officeart/2005/8/layout/cycle4"/>
    <dgm:cxn modelId="{77907E06-C9BD-464B-8FFC-6391A159A627}" srcId="{061594B5-57F8-4B33-B3B1-97A7256FC3E3}" destId="{4B139ADB-220E-4371-87CD-5AB0E0D0CEB4}" srcOrd="2" destOrd="0" parTransId="{2F5B532D-BB89-45B9-8A44-0103C415CE49}" sibTransId="{2C31A7E7-FE43-405E-A79E-BEEC069B1975}"/>
    <dgm:cxn modelId="{59FC1007-7283-4DCA-9784-1D0040877EE9}" srcId="{061594B5-57F8-4B33-B3B1-97A7256FC3E3}" destId="{DC943733-632D-49D8-9B07-9FE71C155706}" srcOrd="3" destOrd="0" parTransId="{64C1E53B-C3D4-4015-897C-24EE8237E037}" sibTransId="{C7ABEA24-D25B-4BB8-8A6F-CA6E7CA8E059}"/>
    <dgm:cxn modelId="{11A87869-3DB4-4987-84A7-CF6834D7EF99}" srcId="{061594B5-57F8-4B33-B3B1-97A7256FC3E3}" destId="{2EBDA993-3E7E-47F4-8EBF-CB73D0F7DA40}" srcOrd="1" destOrd="0" parTransId="{FF089EB2-C76E-4FB0-93A3-D780BF3A3177}" sibTransId="{857A01D2-E611-4507-A8C7-3B5579136A06}"/>
    <dgm:cxn modelId="{16FD496A-2412-4780-A4FA-56897CC2B454}" type="presOf" srcId="{DC943733-632D-49D8-9B07-9FE71C155706}" destId="{F21DA247-C0EE-44C6-A2E6-9C307D9B3DA0}" srcOrd="0" destOrd="0" presId="urn:microsoft.com/office/officeart/2005/8/layout/cycle4"/>
    <dgm:cxn modelId="{7D7D7171-ED19-4C3E-92AF-4E7F4E4A36D9}" type="presOf" srcId="{4B139ADB-220E-4371-87CD-5AB0E0D0CEB4}" destId="{0DAA2FE3-7667-402B-A0BF-B56A8889B97B}" srcOrd="0" destOrd="0" presId="urn:microsoft.com/office/officeart/2005/8/layout/cycle4"/>
    <dgm:cxn modelId="{B68014A4-8BB8-43FD-B14A-F18522E2C4C0}" type="presOf" srcId="{061594B5-57F8-4B33-B3B1-97A7256FC3E3}" destId="{84187CC2-8BBA-45BE-8357-FBC315A85880}" srcOrd="0" destOrd="0" presId="urn:microsoft.com/office/officeart/2005/8/layout/cycle4"/>
    <dgm:cxn modelId="{C649F8BD-90B0-470D-A0D6-40306AD9F207}" type="presOf" srcId="{3706B04E-8833-44D9-91BC-3D91E314BC7D}" destId="{82B9E7EE-6372-4F3F-8C2F-78F27B2DB874}" srcOrd="0" destOrd="0" presId="urn:microsoft.com/office/officeart/2005/8/layout/cycle4"/>
    <dgm:cxn modelId="{02201AE9-06BD-4EA7-A83C-692EECFAA3E3}" srcId="{061594B5-57F8-4B33-B3B1-97A7256FC3E3}" destId="{3706B04E-8833-44D9-91BC-3D91E314BC7D}" srcOrd="0" destOrd="0" parTransId="{DA0D815C-F428-45F9-B172-E40F0E972674}" sibTransId="{E2D9A712-8E75-4B09-86E6-26F2BED048B8}"/>
    <dgm:cxn modelId="{217F15B8-DF84-4EF1-93E6-3CAECF469495}" type="presParOf" srcId="{84187CC2-8BBA-45BE-8357-FBC315A85880}" destId="{82CBC644-25F1-4966-A98C-F450576C9211}" srcOrd="0" destOrd="0" presId="urn:microsoft.com/office/officeart/2005/8/layout/cycle4"/>
    <dgm:cxn modelId="{8624B4AA-D7EF-4E52-BAAC-FF52CCD5E334}" type="presParOf" srcId="{82CBC644-25F1-4966-A98C-F450576C9211}" destId="{6B261BB8-9630-4A4D-B2FC-79E2534C44A4}" srcOrd="0" destOrd="0" presId="urn:microsoft.com/office/officeart/2005/8/layout/cycle4"/>
    <dgm:cxn modelId="{0F9FF5A4-645B-4DA4-AAC1-FC290E574D48}" type="presParOf" srcId="{84187CC2-8BBA-45BE-8357-FBC315A85880}" destId="{DF2C459E-2312-423A-905D-3D44B9CBC3F0}" srcOrd="1" destOrd="0" presId="urn:microsoft.com/office/officeart/2005/8/layout/cycle4"/>
    <dgm:cxn modelId="{ACC8DD8C-4019-4697-8080-A66571E71D9D}" type="presParOf" srcId="{DF2C459E-2312-423A-905D-3D44B9CBC3F0}" destId="{82B9E7EE-6372-4F3F-8C2F-78F27B2DB874}" srcOrd="0" destOrd="0" presId="urn:microsoft.com/office/officeart/2005/8/layout/cycle4"/>
    <dgm:cxn modelId="{70873DF4-F9DD-4F90-BB9B-97C8449C55A5}" type="presParOf" srcId="{DF2C459E-2312-423A-905D-3D44B9CBC3F0}" destId="{ECEA2E1A-D340-4D1C-9C9D-9D564A695EBF}" srcOrd="1" destOrd="0" presId="urn:microsoft.com/office/officeart/2005/8/layout/cycle4"/>
    <dgm:cxn modelId="{AD7ABD14-3711-4DBF-89C8-7C5BC374E916}" type="presParOf" srcId="{DF2C459E-2312-423A-905D-3D44B9CBC3F0}" destId="{0DAA2FE3-7667-402B-A0BF-B56A8889B97B}" srcOrd="2" destOrd="0" presId="urn:microsoft.com/office/officeart/2005/8/layout/cycle4"/>
    <dgm:cxn modelId="{ABB30B0D-0377-400B-8FE5-2880DD821097}" type="presParOf" srcId="{DF2C459E-2312-423A-905D-3D44B9CBC3F0}" destId="{F21DA247-C0EE-44C6-A2E6-9C307D9B3DA0}" srcOrd="3" destOrd="0" presId="urn:microsoft.com/office/officeart/2005/8/layout/cycle4"/>
    <dgm:cxn modelId="{65B06F17-A086-4468-95E9-A5A3AE76B20F}" type="presParOf" srcId="{DF2C459E-2312-423A-905D-3D44B9CBC3F0}" destId="{FBD2DEE2-F911-4DE5-A99A-2DD97ED9A9CB}" srcOrd="4" destOrd="0" presId="urn:microsoft.com/office/officeart/2005/8/layout/cycle4"/>
    <dgm:cxn modelId="{7092F754-D41B-4AC4-A7D6-E39E488949CC}" type="presParOf" srcId="{84187CC2-8BBA-45BE-8357-FBC315A85880}" destId="{7A9AA07A-2E5A-4F28-9782-8FBC0EB81A64}" srcOrd="2" destOrd="0" presId="urn:microsoft.com/office/officeart/2005/8/layout/cycle4"/>
    <dgm:cxn modelId="{A21076CF-B68D-4480-858F-A3F063F2BFD1}" type="presParOf" srcId="{84187CC2-8BBA-45BE-8357-FBC315A85880}" destId="{D809A0B9-190A-44CD-8719-FC52F5FACCE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B9E7EE-6372-4F3F-8C2F-78F27B2DB874}">
      <dsp:nvSpPr>
        <dsp:cNvPr id="0" name=""/>
        <dsp:cNvSpPr/>
      </dsp:nvSpPr>
      <dsp:spPr>
        <a:xfrm>
          <a:off x="1459026" y="270894"/>
          <a:ext cx="2057844" cy="2057844"/>
        </a:xfrm>
        <a:prstGeom prst="pieWedge">
          <a:avLst/>
        </a:prstGeom>
        <a:solidFill>
          <a:srgbClr val="F7B2A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300" b="1" kern="1200" dirty="0">
              <a:solidFill>
                <a:schemeClr val="tx1"/>
              </a:solidFill>
            </a:rPr>
            <a:t>УТВРЂИВАЊЕ РИЗИКА</a:t>
          </a:r>
          <a:endParaRPr lang="en-US" sz="1300" b="1" kern="1200" dirty="0">
            <a:solidFill>
              <a:schemeClr val="tx1"/>
            </a:solidFill>
          </a:endParaRPr>
        </a:p>
      </dsp:txBody>
      <dsp:txXfrm>
        <a:off x="2061755" y="873623"/>
        <a:ext cx="1455115" cy="1455115"/>
      </dsp:txXfrm>
    </dsp:sp>
    <dsp:sp modelId="{ECEA2E1A-D340-4D1C-9C9D-9D564A695EBF}">
      <dsp:nvSpPr>
        <dsp:cNvPr id="0" name=""/>
        <dsp:cNvSpPr/>
      </dsp:nvSpPr>
      <dsp:spPr>
        <a:xfrm rot="5400000">
          <a:off x="3611921" y="270894"/>
          <a:ext cx="2057844" cy="2057844"/>
        </a:xfrm>
        <a:prstGeom prst="pieWedge">
          <a:avLst/>
        </a:prstGeom>
        <a:solidFill>
          <a:srgbClr val="EAF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300" b="1" kern="1200" dirty="0">
              <a:solidFill>
                <a:schemeClr val="tx1"/>
              </a:solidFill>
            </a:rPr>
            <a:t>ПРОЦЈЕНА РИЗИКА</a:t>
          </a:r>
          <a:endParaRPr lang="en-US" sz="1300" b="1" kern="1200" dirty="0">
            <a:solidFill>
              <a:schemeClr val="tx1"/>
            </a:solidFill>
          </a:endParaRPr>
        </a:p>
      </dsp:txBody>
      <dsp:txXfrm rot="-5400000">
        <a:off x="3611921" y="873623"/>
        <a:ext cx="1455115" cy="1455115"/>
      </dsp:txXfrm>
    </dsp:sp>
    <dsp:sp modelId="{0DAA2FE3-7667-402B-A0BF-B56A8889B97B}">
      <dsp:nvSpPr>
        <dsp:cNvPr id="0" name=""/>
        <dsp:cNvSpPr/>
      </dsp:nvSpPr>
      <dsp:spPr>
        <a:xfrm rot="10800000">
          <a:off x="3611921" y="2423789"/>
          <a:ext cx="2057844" cy="2057844"/>
        </a:xfrm>
        <a:prstGeom prst="pieWedge">
          <a:avLst/>
        </a:prstGeom>
        <a:solidFill>
          <a:srgbClr val="AAF4A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300" b="1" kern="1200" dirty="0">
              <a:solidFill>
                <a:schemeClr val="tx1"/>
              </a:solidFill>
            </a:rPr>
            <a:t>ОДГОРИ НА РИЗИК</a:t>
          </a:r>
          <a:endParaRPr lang="en-US" sz="1300" b="1" kern="1200" dirty="0">
            <a:solidFill>
              <a:schemeClr val="tx1"/>
            </a:solidFill>
          </a:endParaRPr>
        </a:p>
      </dsp:txBody>
      <dsp:txXfrm rot="10800000">
        <a:off x="3611921" y="2423789"/>
        <a:ext cx="1455115" cy="1455115"/>
      </dsp:txXfrm>
    </dsp:sp>
    <dsp:sp modelId="{F21DA247-C0EE-44C6-A2E6-9C307D9B3DA0}">
      <dsp:nvSpPr>
        <dsp:cNvPr id="0" name=""/>
        <dsp:cNvSpPr/>
      </dsp:nvSpPr>
      <dsp:spPr>
        <a:xfrm rot="16200000">
          <a:off x="1459026" y="2423789"/>
          <a:ext cx="2057844" cy="2057844"/>
        </a:xfrm>
        <a:prstGeom prst="pieWedge">
          <a:avLst/>
        </a:prstGeom>
        <a:solidFill>
          <a:srgbClr val="AAA4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300" b="1" kern="1200" dirty="0">
              <a:solidFill>
                <a:schemeClr val="tx1"/>
              </a:solidFill>
            </a:rPr>
            <a:t>ПРАЋЕЊЕ И ИЗВЈЕШТАВАЊЕ О РИЗИЦИМА</a:t>
          </a:r>
          <a:endParaRPr lang="en-US" sz="1300" b="1" kern="1200" dirty="0">
            <a:solidFill>
              <a:schemeClr val="tx1"/>
            </a:solidFill>
          </a:endParaRPr>
        </a:p>
      </dsp:txBody>
      <dsp:txXfrm rot="5400000">
        <a:off x="2061755" y="2423789"/>
        <a:ext cx="1455115" cy="1455115"/>
      </dsp:txXfrm>
    </dsp:sp>
    <dsp:sp modelId="{7A9AA07A-2E5A-4F28-9782-8FBC0EB81A64}">
      <dsp:nvSpPr>
        <dsp:cNvPr id="0" name=""/>
        <dsp:cNvSpPr/>
      </dsp:nvSpPr>
      <dsp:spPr>
        <a:xfrm>
          <a:off x="3209144" y="1948536"/>
          <a:ext cx="710502" cy="61782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09A0B9-190A-44CD-8719-FC52F5FACCE3}">
      <dsp:nvSpPr>
        <dsp:cNvPr id="0" name=""/>
        <dsp:cNvSpPr/>
      </dsp:nvSpPr>
      <dsp:spPr>
        <a:xfrm rot="10800000">
          <a:off x="3209144" y="2186162"/>
          <a:ext cx="710502" cy="61782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D8810-4AF8-4434-B7D8-C8C407CD4CD0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C0A4F-660B-486A-9891-0C020AED8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40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52177-98F5-4827-80AD-07F7886927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29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4318" y="1885761"/>
            <a:ext cx="8278586" cy="2023509"/>
          </a:xfrm>
        </p:spPr>
        <p:txBody>
          <a:bodyPr>
            <a:normAutofit/>
          </a:bodyPr>
          <a:lstStyle/>
          <a:p>
            <a:r>
              <a:rPr lang="sr-Cyrl-RS" sz="4000" b="1" dirty="0">
                <a:latin typeface="+mn-lt"/>
              </a:rPr>
              <a:t>ДИГИТАЛНИ РЕГИСТАР РИЗИКА</a:t>
            </a:r>
            <a:endParaRPr lang="en-US" sz="4000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3628" y="5135880"/>
            <a:ext cx="6858000" cy="1387384"/>
          </a:xfrm>
        </p:spPr>
        <p:txBody>
          <a:bodyPr/>
          <a:lstStyle/>
          <a:p>
            <a:r>
              <a:rPr lang="sr-Cyrl-RS" dirty="0"/>
              <a:t>Мр Соња Топрек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54725" y="887371"/>
            <a:ext cx="36618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sz="2400" b="0" dirty="0">
              <a:latin typeface="+mj-lt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sr-Cyrl-RS" sz="2400" dirty="0"/>
              <a:t>Идентификовати циљеве;</a:t>
            </a: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Cyrl-RS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sr-Cyrl-RS" sz="2400" dirty="0"/>
              <a:t>Утврдити ризични догађај;</a:t>
            </a: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Cyrl-RS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sr-Cyrl-RS" sz="2400" dirty="0"/>
              <a:t>Утврдити узрок ризика;</a:t>
            </a: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Latn-RS" sz="2400" dirty="0"/>
          </a:p>
          <a:p>
            <a:pPr marL="342900" indent="-342900">
              <a:buFont typeface="Arial" pitchFamily="34" charset="0"/>
              <a:buChar char="•"/>
            </a:pPr>
            <a:endParaRPr lang="sr-Cyrl-RS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sr-Cyrl-RS" sz="2400" dirty="0"/>
              <a:t>Описати посљедицу ризика;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619672" y="57692"/>
            <a:ext cx="6707188" cy="432049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9pPr>
          </a:lstStyle>
          <a:p>
            <a:r>
              <a:rPr lang="sr-Cyrl-RS" sz="2700" b="1" kern="0"/>
              <a:t>КОРАК 1: Утврђивање ризика</a:t>
            </a:r>
            <a:endParaRPr lang="en-GB" sz="2700" b="0" kern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64" y="620688"/>
            <a:ext cx="4848902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18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344" y="929762"/>
            <a:ext cx="6707188" cy="70609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КОРАК </a:t>
            </a:r>
            <a:r>
              <a:rPr lang="sr-Latn-RS" sz="2700" b="1" dirty="0">
                <a:latin typeface="+mn-lt"/>
              </a:rPr>
              <a:t>2</a:t>
            </a:r>
            <a:r>
              <a:rPr lang="sr-Cyrl-RS" sz="2700" b="1" dirty="0">
                <a:latin typeface="+mn-lt"/>
              </a:rPr>
              <a:t>: Процјена ризика</a:t>
            </a:r>
            <a:endParaRPr lang="en-GB" sz="2700" dirty="0"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7025" y="1968509"/>
            <a:ext cx="8394507" cy="4348401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2200" b="0" kern="0" dirty="0"/>
              <a:t>Процјена ризика - прелиминарна оцјена адекватности постојећих интерних контрола у организацији.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sz="2200" b="0" kern="0" dirty="0"/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Процјена ризика подразумијева: </a:t>
            </a:r>
          </a:p>
          <a:p>
            <a:pPr lvl="4" algn="just">
              <a:lnSpc>
                <a:spcPct val="80000"/>
              </a:lnSpc>
            </a:pPr>
            <a:r>
              <a:rPr lang="ru-RU" altLang="ko-KR" b="0" kern="0" dirty="0">
                <a:ea typeface="굴림" charset="-127"/>
              </a:rPr>
              <a:t>рангирање ризика према вјероватноћи настанка и утицају, односно укупној изложености ризику и </a:t>
            </a:r>
          </a:p>
          <a:p>
            <a:pPr lvl="4" algn="just">
              <a:lnSpc>
                <a:spcPct val="80000"/>
              </a:lnSpc>
            </a:pPr>
            <a:r>
              <a:rPr lang="ru-RU" altLang="ko-KR" b="0" kern="0" dirty="0">
                <a:ea typeface="굴림" charset="-127"/>
              </a:rPr>
              <a:t>квантификовање ризика процјеном финансијских ефеката настанка ризика.</a:t>
            </a:r>
          </a:p>
          <a:p>
            <a:pPr marL="1828800" lvl="4" indent="0" algn="just">
              <a:lnSpc>
                <a:spcPct val="80000"/>
              </a:lnSpc>
              <a:buNone/>
            </a:pPr>
            <a:r>
              <a:rPr lang="ru-RU" altLang="ko-KR" b="0" kern="0" dirty="0">
                <a:ea typeface="굴림" charset="-127"/>
              </a:rPr>
              <a:t> </a:t>
            </a: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Врши се процјена:</a:t>
            </a:r>
          </a:p>
          <a:p>
            <a:pPr lvl="4" algn="just">
              <a:lnSpc>
                <a:spcPct val="80000"/>
              </a:lnSpc>
            </a:pPr>
            <a:r>
              <a:rPr lang="ru-RU" altLang="ko-KR" b="0" kern="0" dirty="0">
                <a:ea typeface="굴림" charset="-127"/>
              </a:rPr>
              <a:t> инхерентног ризика - ризик са којим се суочава субјекат када нема успостављених контрола и </a:t>
            </a:r>
          </a:p>
          <a:p>
            <a:pPr lvl="4" algn="just">
              <a:lnSpc>
                <a:spcPct val="80000"/>
              </a:lnSpc>
            </a:pPr>
            <a:r>
              <a:rPr lang="ru-RU" altLang="ko-KR" b="0" kern="0" dirty="0">
                <a:ea typeface="굴림" charset="-127"/>
              </a:rPr>
              <a:t>резидуалног  ризика - ризик који преостаје након примјене постојећих контрола.</a:t>
            </a:r>
          </a:p>
        </p:txBody>
      </p:sp>
    </p:spTree>
    <p:extLst>
      <p:ext uri="{BB962C8B-B14F-4D97-AF65-F5344CB8AC3E}">
        <p14:creationId xmlns:p14="http://schemas.microsoft.com/office/powerpoint/2010/main" val="1098867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2457" y="1130315"/>
            <a:ext cx="6707188" cy="70609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КОРАК </a:t>
            </a:r>
            <a:r>
              <a:rPr lang="sr-Latn-RS" sz="2700" b="1" dirty="0">
                <a:latin typeface="+mn-lt"/>
              </a:rPr>
              <a:t>2</a:t>
            </a:r>
            <a:r>
              <a:rPr lang="sr-Cyrl-RS" sz="2700" b="1" dirty="0">
                <a:latin typeface="+mn-lt"/>
              </a:rPr>
              <a:t>: Процјена ризика</a:t>
            </a:r>
            <a:endParaRPr lang="en-GB" sz="2700" dirty="0">
              <a:latin typeface="+mn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92947" y="1979735"/>
            <a:ext cx="8704899" cy="4536504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За рангирање ризика у Републици Српској, према постојећој методологији користи се матрица 5Х5 и укупна изложеност ризику има три категорије: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1.	Висок ризик – захтијева хитно спровођење мјера за смањивање ризика;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2.	Средњи ризик – потребно је сачинити план и спроводити  мјере за управљање ризиком;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marL="0" indent="0" algn="just">
              <a:lnSpc>
                <a:spcPct val="80000"/>
              </a:lnSpc>
              <a:buNone/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3.	Ниски ризик – прихватљив ризик који захтијева мјере за спрјечавање раста ризика.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6542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764704"/>
            <a:ext cx="4536504" cy="59643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03380" y="1401080"/>
            <a:ext cx="366181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b="0" dirty="0"/>
              <a:t>Процијенити инхерентни ризик,</a:t>
            </a:r>
          </a:p>
          <a:p>
            <a:pPr lvl="0" algn="just"/>
            <a:endParaRPr lang="en-GB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b="0" dirty="0"/>
              <a:t>Утврдити постојеће мјере за ублажавање ризика,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sr-Cyrl-RS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GB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b="0" dirty="0"/>
              <a:t>Процијенити адекватност постојећих мјера за ублажавање ризика,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sr-Cyrl-RS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GB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b="0" dirty="0"/>
              <a:t>Процијенити резидуални ризик и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GB" b="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b="0" dirty="0"/>
              <a:t>Квантификовати ризик - процијенити финансијске ефекте ризика гдје је то могуће.</a:t>
            </a:r>
            <a:endParaRPr lang="en-US" b="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58670" y="161437"/>
            <a:ext cx="6707188" cy="70609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9pPr>
          </a:lstStyle>
          <a:p>
            <a:r>
              <a:rPr lang="sr-Cyrl-RS" sz="2700" b="1" kern="0" dirty="0"/>
              <a:t>КОРАК </a:t>
            </a:r>
            <a:r>
              <a:rPr lang="sr-Latn-RS" sz="2700" b="1" kern="0" dirty="0"/>
              <a:t>2</a:t>
            </a:r>
            <a:r>
              <a:rPr lang="sr-Cyrl-RS" sz="2700" b="1" kern="0" dirty="0"/>
              <a:t>: Процјена ризика</a:t>
            </a:r>
            <a:endParaRPr lang="en-GB" sz="2700" b="0" kern="0" dirty="0"/>
          </a:p>
        </p:txBody>
      </p:sp>
    </p:spTree>
    <p:extLst>
      <p:ext uri="{BB962C8B-B14F-4D97-AF65-F5344CB8AC3E}">
        <p14:creationId xmlns:p14="http://schemas.microsoft.com/office/powerpoint/2010/main" val="2357676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3928" y="260648"/>
            <a:ext cx="6707188" cy="1143000"/>
          </a:xfrm>
        </p:spPr>
        <p:txBody>
          <a:bodyPr/>
          <a:lstStyle/>
          <a:p>
            <a:r>
              <a:rPr lang="sr-Cyrl-RS" sz="2700" b="1" dirty="0"/>
              <a:t>КОРАК 3: Одговори на ризик</a:t>
            </a:r>
            <a:endParaRPr lang="en-GB" sz="27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707904" y="1484784"/>
            <a:ext cx="5257054" cy="4968552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ko-KR" sz="2700" b="0" kern="0" dirty="0">
                <a:ea typeface="굴림" charset="-127"/>
              </a:rPr>
              <a:t>Постоје четири могућа одговора на ризик:</a:t>
            </a:r>
            <a:endParaRPr lang="ru-RU" altLang="ko-KR" sz="25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endParaRPr lang="ru-RU" altLang="ko-KR" sz="2500" b="0" kern="0" dirty="0">
              <a:ea typeface="굴림" charset="-127"/>
            </a:endParaRPr>
          </a:p>
          <a:p>
            <a:pPr marL="1257300" lvl="2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ru-RU" altLang="ko-KR" sz="2500" b="0" kern="0" dirty="0">
                <a:ea typeface="굴림" charset="-127"/>
              </a:rPr>
              <a:t>Смањивање/ублажавање ризика,</a:t>
            </a:r>
          </a:p>
          <a:p>
            <a:pPr marL="800100" lvl="2" indent="0" algn="just">
              <a:lnSpc>
                <a:spcPct val="80000"/>
              </a:lnSpc>
              <a:buNone/>
            </a:pPr>
            <a:endParaRPr lang="ru-RU" altLang="ko-KR" sz="2500" b="0" kern="0" dirty="0">
              <a:ea typeface="굴림" charset="-127"/>
            </a:endParaRPr>
          </a:p>
          <a:p>
            <a:pPr marL="1257300" lvl="2" indent="-457200" algn="just">
              <a:lnSpc>
                <a:spcPct val="80000"/>
              </a:lnSpc>
              <a:buFont typeface="+mj-lt"/>
              <a:buAutoNum type="arabicPeriod" startAt="2"/>
            </a:pPr>
            <a:r>
              <a:rPr lang="ru-RU" altLang="ko-KR" sz="2500" b="0" kern="0" dirty="0">
                <a:ea typeface="굴림" charset="-127"/>
              </a:rPr>
              <a:t>Преношење ризика, </a:t>
            </a:r>
          </a:p>
          <a:p>
            <a:pPr marL="800100" lvl="2" indent="0" algn="just">
              <a:lnSpc>
                <a:spcPct val="80000"/>
              </a:lnSpc>
              <a:buNone/>
            </a:pPr>
            <a:endParaRPr lang="ru-RU" altLang="ko-KR" sz="2500" b="0" kern="0" dirty="0">
              <a:ea typeface="굴림" charset="-127"/>
            </a:endParaRPr>
          </a:p>
          <a:p>
            <a:pPr marL="1257300" lvl="2" indent="-457200" algn="just">
              <a:lnSpc>
                <a:spcPct val="80000"/>
              </a:lnSpc>
              <a:buFont typeface="+mj-lt"/>
              <a:buAutoNum type="arabicPeriod" startAt="3"/>
            </a:pPr>
            <a:r>
              <a:rPr lang="ru-RU" altLang="ko-KR" sz="2500" b="0" kern="0" dirty="0">
                <a:ea typeface="굴림" charset="-127"/>
              </a:rPr>
              <a:t>Избјегавање ризика, </a:t>
            </a:r>
          </a:p>
          <a:p>
            <a:pPr marL="800100" lvl="2" indent="0" algn="just">
              <a:lnSpc>
                <a:spcPct val="80000"/>
              </a:lnSpc>
              <a:buNone/>
            </a:pPr>
            <a:endParaRPr lang="ru-RU" altLang="ko-KR" sz="2500" b="0" kern="0" dirty="0">
              <a:ea typeface="굴림" charset="-127"/>
            </a:endParaRPr>
          </a:p>
          <a:p>
            <a:pPr marL="1257300" lvl="2" indent="-457200" algn="just">
              <a:lnSpc>
                <a:spcPct val="80000"/>
              </a:lnSpc>
              <a:buFont typeface="+mj-lt"/>
              <a:buAutoNum type="arabicPeriod" startAt="4"/>
            </a:pPr>
            <a:r>
              <a:rPr lang="ru-RU" altLang="ko-KR" sz="2500" b="0" kern="0" dirty="0">
                <a:ea typeface="굴림" charset="-127"/>
              </a:rPr>
              <a:t>Прихватање ризика. 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410445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81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907704" y="116632"/>
            <a:ext cx="6707188" cy="576064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9pPr>
          </a:lstStyle>
          <a:p>
            <a:r>
              <a:rPr lang="sr-Cyrl-RS" sz="2700" b="1" kern="0"/>
              <a:t>КОРАК 3: Одговори на ризик</a:t>
            </a:r>
            <a:endParaRPr lang="en-GB" sz="2700" b="0" kern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4248472" cy="58326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27984" y="810317"/>
            <a:ext cx="4608512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Утврдити додатне мјера за ублажавање ризика,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Утврдити излазни резултата додатних мјера,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Процијенити потребне ресурса за провођење додатних мјера,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Утврдити одговорност за провођење додатних мјера,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Одредити рокове за провођење додатних мјера,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Дефинисати повезане организационе јединице/системе,</a:t>
            </a:r>
          </a:p>
          <a:p>
            <a:pPr lvl="0" algn="just"/>
            <a:endParaRPr lang="sr-Cyrl-RS" sz="19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RS" sz="1900" b="0" dirty="0"/>
              <a:t>Одредити приоритете у провођењу додатних мјера.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609342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46112" y="1113537"/>
            <a:ext cx="7056783" cy="706090"/>
          </a:xfrm>
        </p:spPr>
        <p:txBody>
          <a:bodyPr/>
          <a:lstStyle/>
          <a:p>
            <a:r>
              <a:rPr lang="sr-Cyrl-RS" sz="2600" b="1" dirty="0">
                <a:latin typeface="+mn-lt"/>
              </a:rPr>
              <a:t>КОРАК 4: </a:t>
            </a:r>
            <a:r>
              <a:rPr lang="ru-RU" sz="2600" b="1" dirty="0">
                <a:latin typeface="+mn-lt"/>
              </a:rPr>
              <a:t>Праћење и извјештавање о ризицима</a:t>
            </a:r>
            <a:endParaRPr lang="en-GB" sz="2600" dirty="0"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26503" y="2214627"/>
            <a:ext cx="8523213" cy="4536504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sr-Cyrl-RS" altLang="ko-KR" sz="2200" b="0" kern="0" dirty="0">
                <a:ea typeface="굴림" charset="-127"/>
              </a:rPr>
              <a:t>П</a:t>
            </a:r>
            <a:r>
              <a:rPr lang="ru-RU" altLang="ko-KR" sz="2200" b="0" kern="0" dirty="0">
                <a:ea typeface="굴림" charset="-127"/>
              </a:rPr>
              <a:t>раћење и извјештавање о ризицима подразумијева:</a:t>
            </a:r>
          </a:p>
          <a:p>
            <a:pPr lvl="4"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праћење спровођења мјера за управљање ризиком и</a:t>
            </a:r>
          </a:p>
          <a:p>
            <a:pPr lvl="4"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праћење укупне изложености ризику.</a:t>
            </a:r>
          </a:p>
          <a:p>
            <a:pPr lvl="4"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Динамику извјештавања о ризицима утврђује руководилац субјекта.</a:t>
            </a:r>
          </a:p>
          <a:p>
            <a:pPr algn="just">
              <a:lnSpc>
                <a:spcPct val="80000"/>
              </a:lnSpc>
            </a:pPr>
            <a:endParaRPr lang="ru-RU" altLang="ko-KR" sz="2200" b="0" kern="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b="0" kern="0" dirty="0">
                <a:ea typeface="굴림" charset="-127"/>
              </a:rPr>
              <a:t>Извјештаји о ризицима треба да буду доступни цијелој руководећој структури субјекта, као и Централној јединици за хармонизацију.</a:t>
            </a:r>
            <a:r>
              <a:rPr lang="ru-RU" altLang="ko-KR" sz="3400" b="0" kern="0" dirty="0">
                <a:ea typeface="굴림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5992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8555" y="188640"/>
            <a:ext cx="8785445" cy="70609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HelveticaNeueLT Pro 33 ThEx" pitchFamily="34" charset="0"/>
              </a:defRPr>
            </a:lvl9pPr>
          </a:lstStyle>
          <a:p>
            <a:r>
              <a:rPr lang="sr-Cyrl-RS" sz="2600" b="1" kern="0" dirty="0"/>
              <a:t>КОРАК 4: </a:t>
            </a:r>
            <a:r>
              <a:rPr lang="ru-RU" sz="2600" b="1" kern="0" dirty="0"/>
              <a:t>Праћење и извјештавање о ризицима</a:t>
            </a:r>
            <a:endParaRPr lang="en-GB" sz="2600" b="0" kern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94730"/>
            <a:ext cx="4032449" cy="587324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39953" y="998098"/>
            <a:ext cx="489654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Процијенити </a:t>
            </a:r>
            <a:r>
              <a:rPr lang="sr-Cyrl-RS" sz="2000" b="0" dirty="0"/>
              <a:t>проценат реализације</a:t>
            </a:r>
            <a:r>
              <a:rPr lang="sr-Cyrl-RS" sz="2000" dirty="0"/>
              <a:t> </a:t>
            </a:r>
            <a:r>
              <a:rPr lang="sr-Cyrl-RS" sz="2000" b="0" dirty="0"/>
              <a:t>мјере</a:t>
            </a:r>
            <a:r>
              <a:rPr lang="sr-Cyrl-RS" sz="2000" dirty="0"/>
              <a:t> </a:t>
            </a:r>
            <a:r>
              <a:rPr lang="sr-Cyrl-RS" sz="2000" b="0" dirty="0"/>
              <a:t>за</a:t>
            </a:r>
            <a:r>
              <a:rPr lang="sr-Cyrl-RS" sz="2000" dirty="0"/>
              <a:t>ј</a:t>
            </a:r>
            <a:r>
              <a:rPr lang="ru-RU" sz="2000" b="0" dirty="0"/>
              <a:t>управљање ризиком;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sz="20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Навести коментаре и образложити проблеме у реализацији мјере;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sz="20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Навести преостале активности за реализацију мјере;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sz="20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Навести очекивани датум завршетка;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sz="20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Процијенити резидуални ризик након спровођења мјера за ублажавање ризика;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ru-RU" sz="2000" b="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b="0" dirty="0"/>
              <a:t>Упоредити с нивоом ризика који је субјекат спреман прихватити уколико је дефинисан.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45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31022" y="953441"/>
            <a:ext cx="7308304" cy="649287"/>
          </a:xfrm>
        </p:spPr>
        <p:txBody>
          <a:bodyPr/>
          <a:lstStyle/>
          <a:p>
            <a:r>
              <a:rPr lang="sr-Cyrl-BA" sz="2300" b="1" dirty="0">
                <a:latin typeface="+mn-lt"/>
              </a:rPr>
              <a:t>ПРЕГЛЕДИ РИЗИКА</a:t>
            </a:r>
            <a:endParaRPr lang="en-GB" sz="2300" dirty="0"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2948" y="1709883"/>
            <a:ext cx="8704554" cy="482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Кључно за сваки квалитетан преглед ризика је да се прихвати да се ради о свеобухватном испитивању, а не прегледу појединог изолованог ризичног догађаја.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ru-RU" altLang="ko-KR" sz="2100" b="0" kern="0" dirty="0">
                <a:ea typeface="굴림" charset="-127"/>
              </a:rPr>
              <a:t> </a:t>
            </a: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Циљ прегледа ризика је поновна евалуација окружења ризика, ризичних догађаја и њихове релативне вјероватноће и утицаја.</a:t>
            </a:r>
          </a:p>
          <a:p>
            <a:pPr algn="just">
              <a:lnSpc>
                <a:spcPct val="90000"/>
              </a:lnSpc>
            </a:pPr>
            <a:endParaRPr lang="ru-RU" altLang="ko-KR" sz="2100" b="0" kern="0" dirty="0">
              <a:ea typeface="굴림" charset="-127"/>
            </a:endParaRP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Прегледи ризика се спроводе када се планирају промјене, када се промјене догоде и у редовним интервалима. </a:t>
            </a:r>
          </a:p>
          <a:p>
            <a:pPr algn="just">
              <a:lnSpc>
                <a:spcPct val="90000"/>
              </a:lnSpc>
            </a:pPr>
            <a:endParaRPr lang="ru-RU" altLang="ko-KR" sz="2100" b="0" kern="0" dirty="0">
              <a:ea typeface="굴림" charset="-127"/>
            </a:endParaRP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Прегледи ризика најчешће укључују одржавање састанка унутар субјекта с руководством и запосленима, а по потреби и са екстерним заинтересованим странама везаним за ризик.</a:t>
            </a:r>
          </a:p>
        </p:txBody>
      </p:sp>
    </p:spTree>
    <p:extLst>
      <p:ext uri="{BB962C8B-B14F-4D97-AF65-F5344CB8AC3E}">
        <p14:creationId xmlns:p14="http://schemas.microsoft.com/office/powerpoint/2010/main" val="2216431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31022" y="953441"/>
            <a:ext cx="7308304" cy="649287"/>
          </a:xfrm>
        </p:spPr>
        <p:txBody>
          <a:bodyPr/>
          <a:lstStyle/>
          <a:p>
            <a:r>
              <a:rPr lang="sr-Cyrl-BA" sz="2300" b="1" dirty="0">
                <a:latin typeface="+mn-lt"/>
              </a:rPr>
              <a:t>ПРЕГЛЕДИ РИЗИКА</a:t>
            </a:r>
            <a:endParaRPr lang="en-GB" sz="2300" dirty="0"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2948" y="1709883"/>
            <a:ext cx="8704554" cy="4823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hr-HR" sz="2700" b="1" dirty="0"/>
              <a:t>Управљање ризицима и регистри ризика</a:t>
            </a:r>
            <a:endParaRPr lang="en-GB" sz="2700" dirty="0"/>
          </a:p>
          <a:p>
            <a:pPr lvl="2" algn="just"/>
            <a:r>
              <a:rPr lang="en-GB" sz="1900" b="1" dirty="0"/>
              <a:t> </a:t>
            </a:r>
            <a:r>
              <a:rPr lang="hr-HR" sz="2200" b="1" dirty="0"/>
              <a:t>требају </a:t>
            </a:r>
            <a:r>
              <a:rPr lang="sr-Cyrl-RS" sz="2200" b="1" dirty="0"/>
              <a:t>подстицати</a:t>
            </a:r>
            <a:r>
              <a:rPr lang="hr-HR" sz="2200" b="1" dirty="0"/>
              <a:t> „иновативан приступ” пословању</a:t>
            </a:r>
            <a:endParaRPr lang="en-GB" sz="2200" dirty="0"/>
          </a:p>
          <a:p>
            <a:pPr lvl="2" algn="just"/>
            <a:r>
              <a:rPr lang="en-GB" sz="2200" b="1" dirty="0"/>
              <a:t> </a:t>
            </a:r>
            <a:r>
              <a:rPr lang="hr-HR" sz="2200" b="1" dirty="0"/>
              <a:t>требају резултирати пријед</a:t>
            </a:r>
            <a:r>
              <a:rPr lang="sr-Cyrl-RS" sz="2200" b="1" dirty="0"/>
              <a:t>лозима </a:t>
            </a:r>
            <a:r>
              <a:rPr lang="hr-HR" sz="2200" b="1" dirty="0"/>
              <a:t>за побољшање постојећих контрола и увођење нових  контрола с циљем да се смање или ријеше постојећи проблеми или избјегну неки будући, нови проблеми у пословању </a:t>
            </a:r>
            <a:endParaRPr lang="sr-Cyrl-RS" sz="2200" b="1" dirty="0"/>
          </a:p>
          <a:p>
            <a:pPr marL="914400" lvl="2" indent="0" algn="just">
              <a:buNone/>
            </a:pPr>
            <a:endParaRPr lang="en-GB" sz="2200" dirty="0"/>
          </a:p>
          <a:p>
            <a:pPr algn="just"/>
            <a:r>
              <a:rPr lang="hr-HR" sz="2700" dirty="0"/>
              <a:t>Ако није тако, управљање ризицима и регистри ризика „имају ризик” да се перципирају као формална бирократска активност без јасне сврхе и користи! </a:t>
            </a:r>
            <a:endParaRPr lang="en-GB" sz="2700" dirty="0"/>
          </a:p>
        </p:txBody>
      </p:sp>
    </p:spTree>
    <p:extLst>
      <p:ext uri="{BB962C8B-B14F-4D97-AF65-F5344CB8AC3E}">
        <p14:creationId xmlns:p14="http://schemas.microsoft.com/office/powerpoint/2010/main" val="805339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2356" y="777900"/>
            <a:ext cx="6707188" cy="850900"/>
          </a:xfrm>
        </p:spPr>
        <p:txBody>
          <a:bodyPr/>
          <a:lstStyle/>
          <a:p>
            <a:r>
              <a:rPr lang="sr-Cyrl-RS" sz="3000" b="1" dirty="0">
                <a:latin typeface="+mn-lt"/>
              </a:rPr>
              <a:t>ШТА ЈЕ РИЗИК?</a:t>
            </a:r>
            <a:endParaRPr lang="en-GB" sz="3000" dirty="0">
              <a:latin typeface="+mn-lt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628800"/>
            <a:ext cx="8496943" cy="4968551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sr-Cyrl-RS" dirty="0"/>
              <a:t>Р</a:t>
            </a:r>
            <a:r>
              <a:rPr lang="sr-Latn-CS" dirty="0"/>
              <a:t>изик је могућност настанка догађаја који може неповољно утицати на остварење постављених циљева субјекта</a:t>
            </a:r>
            <a:r>
              <a:rPr lang="sr-Cyrl-RS" dirty="0"/>
              <a:t>.</a:t>
            </a:r>
          </a:p>
          <a:p>
            <a:pPr marL="0" indent="0" algn="just">
              <a:lnSpc>
                <a:spcPct val="80000"/>
              </a:lnSpc>
              <a:buNone/>
            </a:pPr>
            <a:endParaRPr lang="sr-Cyrl-RS" dirty="0"/>
          </a:p>
          <a:p>
            <a:pPr algn="just">
              <a:lnSpc>
                <a:spcPct val="80000"/>
              </a:lnSpc>
            </a:pPr>
            <a:r>
              <a:rPr lang="sr-Cyrl-RS" dirty="0"/>
              <a:t>Ризик – све што представља пријетњу остваривању циљева, програма или пружању квалитетних услуга грађанима.</a:t>
            </a:r>
          </a:p>
          <a:p>
            <a:pPr algn="just">
              <a:lnSpc>
                <a:spcPct val="80000"/>
              </a:lnSpc>
            </a:pPr>
            <a:r>
              <a:rPr lang="sr-Cyrl-RS" dirty="0"/>
              <a:t>Ризици представљају и пропуштене прилике за побољшање пословања и прилагођавање промјенама у окружењу. </a:t>
            </a:r>
          </a:p>
          <a:p>
            <a:pPr algn="just">
              <a:lnSpc>
                <a:spcPct val="80000"/>
              </a:lnSpc>
            </a:pPr>
            <a:endParaRPr lang="sr-Cyrl-RS" dirty="0"/>
          </a:p>
          <a:p>
            <a:pPr algn="just">
              <a:lnSpc>
                <a:spcPct val="80000"/>
              </a:lnSpc>
            </a:pPr>
            <a:endParaRPr lang="ru-RU" altLang="ko-KR" sz="2200" dirty="0"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dirty="0"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8585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62730" y="1062498"/>
            <a:ext cx="8254768" cy="649287"/>
          </a:xfrm>
        </p:spPr>
        <p:txBody>
          <a:bodyPr>
            <a:normAutofit fontScale="90000"/>
          </a:bodyPr>
          <a:lstStyle/>
          <a:p>
            <a:r>
              <a:rPr lang="sr-Cyrl-BA" sz="2300" b="1" dirty="0">
                <a:latin typeface="+mn-lt"/>
              </a:rPr>
              <a:t>ТРЕНУТНО СТАЊЕ УПРАВЉАЊА РИЗИЦИМА У РЕПУБЛИЦИ СРПСКОЈ</a:t>
            </a:r>
            <a:endParaRPr lang="en-GB" sz="2300" dirty="0"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1003" y="1889545"/>
            <a:ext cx="8687776" cy="503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Дигитализација процеса управљања ризицима - електронски регистар ризика.</a:t>
            </a:r>
          </a:p>
          <a:p>
            <a:pPr marL="0" indent="0" algn="just">
              <a:lnSpc>
                <a:spcPct val="90000"/>
              </a:lnSpc>
              <a:buNone/>
            </a:pPr>
            <a:endParaRPr lang="ru-RU" altLang="ko-KR" sz="2100" b="0" kern="0" dirty="0">
              <a:ea typeface="굴림" charset="-127"/>
            </a:endParaRP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У субјектима јавног сектора Републике недовољно развијена свијест о значају управљања ризицима и већина субјеката још увијек није отпочела овај процес. </a:t>
            </a:r>
          </a:p>
          <a:p>
            <a:pPr marL="0" indent="0" algn="just">
              <a:lnSpc>
                <a:spcPct val="90000"/>
              </a:lnSpc>
              <a:buNone/>
            </a:pPr>
            <a:endParaRPr lang="ru-RU" altLang="ko-KR" sz="2100" b="0" kern="0" dirty="0">
              <a:ea typeface="굴림" charset="-127"/>
            </a:endParaRP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У субјектима у којима је процес отпочео, израда регистра ризика углавном је производ потребе да се формално задовоље захтјеви прописа из ове области, док стварно коришћење ових регистара у сврху управљања ризицима није заживјело. </a:t>
            </a:r>
          </a:p>
          <a:p>
            <a:pPr marL="0" indent="0" algn="just">
              <a:lnSpc>
                <a:spcPct val="90000"/>
              </a:lnSpc>
              <a:buNone/>
            </a:pPr>
            <a:endParaRPr lang="ru-RU" altLang="ko-KR" sz="2100" b="0" kern="0" dirty="0">
              <a:ea typeface="굴림" charset="-127"/>
            </a:endParaRPr>
          </a:p>
          <a:p>
            <a:pPr algn="just">
              <a:lnSpc>
                <a:spcPct val="90000"/>
              </a:lnSpc>
            </a:pPr>
            <a:r>
              <a:rPr lang="ru-RU" altLang="ko-KR" sz="2100" b="0" kern="0" dirty="0">
                <a:ea typeface="굴림" charset="-127"/>
              </a:rPr>
              <a:t>Ефикасно управљање ризицима подразумијева развој културе управљања ризицима и подизање свијести о користима овог процеса. </a:t>
            </a:r>
          </a:p>
        </p:txBody>
      </p:sp>
    </p:spTree>
    <p:extLst>
      <p:ext uri="{BB962C8B-B14F-4D97-AF65-F5344CB8AC3E}">
        <p14:creationId xmlns:p14="http://schemas.microsoft.com/office/powerpoint/2010/main" val="513919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b="1" dirty="0"/>
              <a:t>ХВАЛА НА ПАЖЊИ!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s.toprek@mf.vladars.net</a:t>
            </a:r>
          </a:p>
        </p:txBody>
      </p:sp>
    </p:spTree>
    <p:extLst>
      <p:ext uri="{BB962C8B-B14F-4D97-AF65-F5344CB8AC3E}">
        <p14:creationId xmlns:p14="http://schemas.microsoft.com/office/powerpoint/2010/main" val="148192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7583" y="743008"/>
            <a:ext cx="6707188" cy="850900"/>
          </a:xfrm>
        </p:spPr>
        <p:txBody>
          <a:bodyPr/>
          <a:lstStyle/>
          <a:p>
            <a:r>
              <a:rPr lang="sr-Cyrl-RS" sz="2500" b="1" dirty="0">
                <a:latin typeface="+mn-lt"/>
              </a:rPr>
              <a:t>УПРАВЉАЊЕ РИЗИЦИМА</a:t>
            </a:r>
            <a:endParaRPr lang="en-GB" sz="2500" dirty="0">
              <a:latin typeface="+mn-lt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4283" y="1593908"/>
            <a:ext cx="8322028" cy="4518284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sr-Cyrl-RS" sz="2600" dirty="0"/>
              <a:t>Ризик је неминован у пословању и свака организација треба предузимати активности за управљање ризицима до нивоа разумне увјерености да ће циљеви бити остварени.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altLang="ko-KR" sz="26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600" dirty="0">
                <a:ea typeface="굴림" charset="-127"/>
              </a:rPr>
              <a:t>Континуиран процес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altLang="ko-KR" sz="26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600" dirty="0">
                <a:ea typeface="굴림" charset="-127"/>
              </a:rPr>
              <a:t>Методолошки заснован процес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altLang="ko-KR" sz="26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600" dirty="0">
                <a:ea typeface="굴림" charset="-127"/>
              </a:rPr>
              <a:t>Процес који захтијева укључивање што већег броја запослених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ko-KR" sz="2200" dirty="0"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dirty="0"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1104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98958" y="849908"/>
            <a:ext cx="7193660" cy="85090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ЗАШТО ЈЕ ПОТРЕБНО УПРАВЉАТИ РИЗИЦИМА?</a:t>
            </a:r>
            <a:endParaRPr lang="en-GB" sz="2700" dirty="0">
              <a:latin typeface="+mn-lt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894" y="1879134"/>
            <a:ext cx="8578593" cy="443018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Боље одлучивање усмјерено ка остваривању циљева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Побољшана ефикасност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Бављење приоритетима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Боље планирање и оптимално коришћење расположивих ресурса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Јачање повјерења јавности у систем управљања у јавном сектору </a:t>
            </a:r>
          </a:p>
          <a:p>
            <a:pPr>
              <a:lnSpc>
                <a:spcPct val="80000"/>
              </a:lnSpc>
            </a:pPr>
            <a:endParaRPr lang="en-US" altLang="ko-KR" sz="2000" dirty="0"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24175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339" y="1140806"/>
            <a:ext cx="8352092" cy="85090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ОРГАНИЗАЦИОНЕ ПРЕТПОСТАВКЕ ЗА УПРАВЉАЊЕ РИЗИЦИМА</a:t>
            </a:r>
            <a:endParaRPr lang="en-GB" sz="2700" dirty="0">
              <a:latin typeface="+mn-lt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16" y="2227225"/>
            <a:ext cx="8561815" cy="4392488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Одговорност руководиоца субјекта јавног сектора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Одговорност лица задуженог за координацију активности на управљању ризицима</a:t>
            </a:r>
          </a:p>
          <a:p>
            <a:pPr algn="just">
              <a:lnSpc>
                <a:spcPct val="80000"/>
              </a:lnSpc>
            </a:pPr>
            <a:endParaRPr lang="ru-RU" altLang="ko-KR" sz="2500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500" dirty="0">
                <a:ea typeface="굴림" charset="-127"/>
              </a:rPr>
              <a:t>Одговорност руководилаца унутрашњих организационих јединица</a:t>
            </a:r>
          </a:p>
          <a:p>
            <a:pPr>
              <a:lnSpc>
                <a:spcPct val="80000"/>
              </a:lnSpc>
            </a:pPr>
            <a:endParaRPr lang="en-US" altLang="ko-KR" sz="2000" dirty="0"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9016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800051" y="924006"/>
            <a:ext cx="6707188" cy="85090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ЦИКЛУС УПРАВЉАЊА РИЗИЦИМА</a:t>
            </a:r>
            <a:endParaRPr lang="en-GB" sz="2700" dirty="0">
              <a:latin typeface="+mn-lt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81772413"/>
              </p:ext>
            </p:extLst>
          </p:nvPr>
        </p:nvGraphicFramePr>
        <p:xfrm>
          <a:off x="703182" y="1774906"/>
          <a:ext cx="71287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2065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599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sr-Cyrl-RS" b="1" dirty="0"/>
              <a:t>Регистар ризика у </a:t>
            </a:r>
            <a:r>
              <a:rPr lang="en-US" b="1" dirty="0"/>
              <a:t>PIFC </a:t>
            </a:r>
            <a:r>
              <a:rPr lang="sr-Cyrl-RS" b="1" dirty="0"/>
              <a:t>апликацији</a:t>
            </a:r>
          </a:p>
          <a:p>
            <a:pPr marL="0" lvl="0" indent="0" algn="just">
              <a:buNone/>
            </a:pPr>
            <a:endParaRPr lang="sr-Cyrl-RS" dirty="0"/>
          </a:p>
          <a:p>
            <a:pPr algn="just">
              <a:buFont typeface="Arial" pitchFamily="34" charset="0"/>
              <a:buChar char="•"/>
            </a:pPr>
            <a:r>
              <a:rPr lang="sr-Cyrl-RS" dirty="0"/>
              <a:t>Дигитализовани регистар ризика је дио ФУК модула </a:t>
            </a:r>
            <a:r>
              <a:rPr lang="en-US" dirty="0"/>
              <a:t>PIFC </a:t>
            </a:r>
            <a:r>
              <a:rPr lang="sr-Cyrl-RS" dirty="0"/>
              <a:t>апликације;</a:t>
            </a:r>
          </a:p>
          <a:p>
            <a:pPr>
              <a:buFont typeface="Arial" pitchFamily="34" charset="0"/>
              <a:buChar char="•"/>
            </a:pPr>
            <a:r>
              <a:rPr lang="sr-Latn-RS" dirty="0"/>
              <a:t> </a:t>
            </a:r>
            <a:r>
              <a:rPr lang="sr-Cyrl-RS" dirty="0"/>
              <a:t>Регистар ризика је у потпуности методолошки подржан Смјерницама за управљање ризицима у субјектима јавног сектора Републике Српске;</a:t>
            </a:r>
          </a:p>
          <a:p>
            <a:pPr algn="just">
              <a:buFont typeface="Arial" pitchFamily="34" charset="0"/>
              <a:buChar char="•"/>
            </a:pPr>
            <a:r>
              <a:rPr lang="sr-Cyrl-RS" dirty="0"/>
              <a:t>Ризици се могу уносити на нивоу пословних процеса/подпроцеса или на нивоу субјекта јавног сектора;</a:t>
            </a:r>
          </a:p>
          <a:p>
            <a:pPr algn="just">
              <a:buFont typeface="Arial" pitchFamily="34" charset="0"/>
              <a:buChar char="•"/>
            </a:pPr>
            <a:r>
              <a:rPr lang="sr-Cyrl-RS" dirty="0"/>
              <a:t>На унесеним ризицима се могу вршити измјене, могу се претраживати и  излиставати у </a:t>
            </a:r>
            <a:r>
              <a:rPr lang="en-US" dirty="0"/>
              <a:t>excel </a:t>
            </a:r>
            <a:r>
              <a:rPr lang="sr-Cyrl-RS" dirty="0"/>
              <a:t>табеле;</a:t>
            </a:r>
          </a:p>
          <a:p>
            <a:pPr>
              <a:buFont typeface="Arial" pitchFamily="34" charset="0"/>
              <a:buChar char="•"/>
            </a:pPr>
            <a:endParaRPr lang="sr-Cyrl-RS" dirty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639524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1"/>
            <a:ext cx="8229600" cy="3657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Cyrl-RS" dirty="0"/>
          </a:p>
          <a:p>
            <a:pPr algn="just"/>
            <a:endParaRPr lang="sr-Latn-R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14800"/>
            <a:ext cx="8686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61" y="1143000"/>
            <a:ext cx="8686799" cy="287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152400"/>
            <a:ext cx="617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sr-Cyrl-RS" sz="2800" b="1" dirty="0"/>
              <a:t>Регистар ризика у </a:t>
            </a:r>
            <a:r>
              <a:rPr lang="en-US" sz="2800" b="1" dirty="0"/>
              <a:t>PIFC </a:t>
            </a:r>
            <a:r>
              <a:rPr lang="sr-Cyrl-RS" sz="2800" b="1" dirty="0"/>
              <a:t>апликацији</a:t>
            </a:r>
          </a:p>
        </p:txBody>
      </p:sp>
    </p:spTree>
    <p:extLst>
      <p:ext uri="{BB962C8B-B14F-4D97-AF65-F5344CB8AC3E}">
        <p14:creationId xmlns:p14="http://schemas.microsoft.com/office/powerpoint/2010/main" val="934310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9108" y="944277"/>
            <a:ext cx="6707188" cy="850900"/>
          </a:xfrm>
        </p:spPr>
        <p:txBody>
          <a:bodyPr/>
          <a:lstStyle/>
          <a:p>
            <a:r>
              <a:rPr lang="sr-Cyrl-RS" sz="2700" b="1" dirty="0">
                <a:latin typeface="+mn-lt"/>
              </a:rPr>
              <a:t>КОРАК 1: Утврђивање ризика</a:t>
            </a:r>
            <a:endParaRPr lang="en-GB" sz="2700" dirty="0">
              <a:latin typeface="+mn-lt"/>
            </a:endParaRP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561" y="1971412"/>
            <a:ext cx="8522644" cy="4745475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80000"/>
              </a:lnSpc>
            </a:pPr>
            <a:r>
              <a:rPr lang="sr-Cyrl-RS" sz="2200" dirty="0"/>
              <a:t>Утврђивање ризика - дефинисање ризичног догађаја узимајући у обзир његове узроке, као и посљедице које ризични догађај може изазвати</a:t>
            </a:r>
          </a:p>
          <a:p>
            <a:pPr marL="0" indent="0" algn="just">
              <a:lnSpc>
                <a:spcPct val="80000"/>
              </a:lnSpc>
              <a:buNone/>
            </a:pPr>
            <a:endParaRPr lang="sr-Cyrl-RS" sz="2200" dirty="0"/>
          </a:p>
          <a:p>
            <a:pPr algn="just">
              <a:lnSpc>
                <a:spcPct val="80000"/>
              </a:lnSpc>
            </a:pPr>
            <a:r>
              <a:rPr lang="sr-Cyrl-RS" sz="2200" dirty="0"/>
              <a:t>Полазна основа за дефинисање ризика - циљеви, процеси или активности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sr-Cyrl-RS" sz="2200" dirty="0"/>
          </a:p>
          <a:p>
            <a:pPr algn="just">
              <a:lnSpc>
                <a:spcPct val="80000"/>
              </a:lnSpc>
            </a:pPr>
            <a:r>
              <a:rPr lang="ru-RU" altLang="ko-KR" sz="2200" dirty="0">
                <a:ea typeface="굴림" charset="-127"/>
              </a:rPr>
              <a:t>Два приступа за утврђивање ризичних догађаја: </a:t>
            </a:r>
          </a:p>
          <a:p>
            <a:pPr lvl="4" algn="just">
              <a:lnSpc>
                <a:spcPct val="80000"/>
              </a:lnSpc>
            </a:pPr>
            <a:r>
              <a:rPr lang="ru-RU" altLang="ko-KR" dirty="0">
                <a:ea typeface="굴림" charset="-127"/>
              </a:rPr>
              <a:t>одзго према доле и </a:t>
            </a:r>
          </a:p>
          <a:p>
            <a:pPr lvl="4" algn="just">
              <a:lnSpc>
                <a:spcPct val="80000"/>
              </a:lnSpc>
            </a:pPr>
            <a:r>
              <a:rPr lang="ru-RU" altLang="ko-KR" dirty="0">
                <a:ea typeface="굴림" charset="-127"/>
              </a:rPr>
              <a:t>одоздо према горе.</a:t>
            </a:r>
          </a:p>
          <a:p>
            <a:pPr marL="1828800" lvl="4" indent="0" algn="just">
              <a:lnSpc>
                <a:spcPct val="80000"/>
              </a:lnSpc>
              <a:buNone/>
            </a:pPr>
            <a:endParaRPr lang="ru-RU" altLang="ko-KR" dirty="0">
              <a:ea typeface="굴림" charset="-127"/>
            </a:endParaRPr>
          </a:p>
          <a:p>
            <a:pPr algn="just">
              <a:lnSpc>
                <a:spcPct val="80000"/>
              </a:lnSpc>
            </a:pPr>
            <a:r>
              <a:rPr lang="ru-RU" altLang="ko-KR" sz="2200" dirty="0">
                <a:ea typeface="굴림" charset="-127"/>
              </a:rPr>
              <a:t>Методе утврђивања ризика:</a:t>
            </a:r>
          </a:p>
          <a:p>
            <a:pPr lvl="4" algn="just">
              <a:lnSpc>
                <a:spcPct val="80000"/>
              </a:lnSpc>
            </a:pPr>
            <a:r>
              <a:rPr lang="en-GB" altLang="ko-KR" dirty="0">
                <a:ea typeface="굴림" charset="-127"/>
              </a:rPr>
              <a:t>brainstorming</a:t>
            </a:r>
            <a:r>
              <a:rPr lang="sr-Cyrl-RS" altLang="ko-KR" dirty="0">
                <a:ea typeface="굴림" charset="-127"/>
              </a:rPr>
              <a:t>,</a:t>
            </a:r>
          </a:p>
          <a:p>
            <a:pPr lvl="4" algn="just">
              <a:lnSpc>
                <a:spcPct val="80000"/>
              </a:lnSpc>
            </a:pPr>
            <a:r>
              <a:rPr lang="ru-RU" altLang="ko-KR" dirty="0">
                <a:ea typeface="굴림" charset="-127"/>
              </a:rPr>
              <a:t>посебни упитници,</a:t>
            </a:r>
          </a:p>
          <a:p>
            <a:pPr lvl="4" algn="just">
              <a:lnSpc>
                <a:spcPct val="80000"/>
              </a:lnSpc>
            </a:pPr>
            <a:r>
              <a:rPr lang="ru-RU" altLang="ko-KR" dirty="0">
                <a:ea typeface="굴림" charset="-127"/>
              </a:rPr>
              <a:t>коришћење ранијег искуства.</a:t>
            </a:r>
          </a:p>
        </p:txBody>
      </p:sp>
    </p:spTree>
    <p:extLst>
      <p:ext uri="{BB962C8B-B14F-4D97-AF65-F5344CB8AC3E}">
        <p14:creationId xmlns:p14="http://schemas.microsoft.com/office/powerpoint/2010/main" val="1180109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</TotalTime>
  <Words>973</Words>
  <Application>Microsoft Office PowerPoint</Application>
  <PresentationFormat>On-screen Show (4:3)</PresentationFormat>
  <Paragraphs>173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굴림</vt:lpstr>
      <vt:lpstr>Arial</vt:lpstr>
      <vt:lpstr>Calibri</vt:lpstr>
      <vt:lpstr>Calibri Light</vt:lpstr>
      <vt:lpstr>Office Theme</vt:lpstr>
      <vt:lpstr>ДИГИТАЛНИ РЕГИСТАР РИЗИКА</vt:lpstr>
      <vt:lpstr>ШТА ЈЕ РИЗИК?</vt:lpstr>
      <vt:lpstr>УПРАВЉАЊЕ РИЗИЦИМА</vt:lpstr>
      <vt:lpstr>ЗАШТО ЈЕ ПОТРЕБНО УПРАВЉАТИ РИЗИЦИМА?</vt:lpstr>
      <vt:lpstr>ОРГАНИЗАЦИОНЕ ПРЕТПОСТАВКЕ ЗА УПРАВЉАЊЕ РИЗИЦИМА</vt:lpstr>
      <vt:lpstr>ЦИКЛУС УПРАВЉАЊА РИЗИЦИМА</vt:lpstr>
      <vt:lpstr>PowerPoint Presentation</vt:lpstr>
      <vt:lpstr>PowerPoint Presentation</vt:lpstr>
      <vt:lpstr>КОРАК 1: Утврђивање ризика</vt:lpstr>
      <vt:lpstr>PowerPoint Presentation</vt:lpstr>
      <vt:lpstr>КОРАК 2: Процјена ризика</vt:lpstr>
      <vt:lpstr>КОРАК 2: Процјена ризика</vt:lpstr>
      <vt:lpstr>PowerPoint Presentation</vt:lpstr>
      <vt:lpstr>КОРАК 3: Одговори на ризик</vt:lpstr>
      <vt:lpstr>PowerPoint Presentation</vt:lpstr>
      <vt:lpstr>КОРАК 4: Праћење и извјештавање о ризицима</vt:lpstr>
      <vt:lpstr>PowerPoint Presentation</vt:lpstr>
      <vt:lpstr>ПРЕГЛЕДИ РИЗИКА</vt:lpstr>
      <vt:lpstr>ПРЕГЛЕДИ РИЗИКА</vt:lpstr>
      <vt:lpstr>ТРЕНУТНО СТАЊЕ УПРАВЉАЊА РИЗИЦИМА У РЕПУБЛИЦИ СРПСКОЈ</vt:lpstr>
      <vt:lpstr>ХВАЛА НА ПАЖЊИ!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Marko Bozovic</cp:lastModifiedBy>
  <cp:revision>57</cp:revision>
  <dcterms:created xsi:type="dcterms:W3CDTF">2019-04-24T11:33:41Z</dcterms:created>
  <dcterms:modified xsi:type="dcterms:W3CDTF">2024-05-16T12:01:45Z</dcterms:modified>
</cp:coreProperties>
</file>